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5"/>
  </p:notesMasterIdLst>
  <p:sldIdLst>
    <p:sldId id="344" r:id="rId2"/>
    <p:sldId id="345" r:id="rId3"/>
    <p:sldId id="328" r:id="rId4"/>
    <p:sldId id="350" r:id="rId5"/>
    <p:sldId id="352" r:id="rId6"/>
    <p:sldId id="346" r:id="rId7"/>
    <p:sldId id="353" r:id="rId8"/>
    <p:sldId id="347" r:id="rId9"/>
    <p:sldId id="339" r:id="rId10"/>
    <p:sldId id="354" r:id="rId11"/>
    <p:sldId id="293" r:id="rId12"/>
    <p:sldId id="355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33CC33"/>
    <a:srgbClr val="006600"/>
    <a:srgbClr val="996600"/>
    <a:srgbClr val="FF9900"/>
    <a:srgbClr val="FF0066"/>
    <a:srgbClr val="FF3300"/>
    <a:srgbClr val="660033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77560" autoAdjust="0"/>
  </p:normalViewPr>
  <p:slideViewPr>
    <p:cSldViewPr>
      <p:cViewPr varScale="1">
        <p:scale>
          <a:sx n="91" d="100"/>
          <a:sy n="91" d="100"/>
        </p:scale>
        <p:origin x="15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AEE19-49E5-429B-8591-6E6F1A3A32E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2C85B1-BAA4-4616-B255-D85E0F41D7A7}">
      <dgm:prSet phldrT="[Text]" custT="1"/>
      <dgm:spPr/>
      <dgm:t>
        <a:bodyPr/>
        <a:lstStyle/>
        <a:p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Economic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9F4204-572F-4146-B754-42B829EE9F12}" type="parTrans" cxnId="{A96FB15F-A98D-4D63-A630-33B417F3FC2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30CC1C-389F-44EC-A885-23A3045F634E}" type="sibTrans" cxnId="{A96FB15F-A98D-4D63-A630-33B417F3FC2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433C04-1D85-4775-B6CE-0C5F8E7C6CC9}">
      <dgm:prSet phldrT="[Text]" custT="1"/>
      <dgm:spPr/>
      <dgm:t>
        <a:bodyPr/>
        <a:lstStyle/>
        <a:p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6BB8EF-68E0-4B5E-92D1-CBE000D131D4}" type="parTrans" cxnId="{9381FC25-F440-4C1B-9217-2D42198628A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98BB01-6FF1-4D12-A532-4803A79D8417}" type="sibTrans" cxnId="{9381FC25-F440-4C1B-9217-2D42198628A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1E60A1-E4E9-427E-93F9-C194395C88AD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Environmental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7B6C79-B5E4-44EF-9FAA-4AD24ECA3E2D}" type="parTrans" cxnId="{D36736C0-B17D-48B7-B57D-A0A06D6E5CF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0BFB33-8D36-4902-8D67-FE1F439A2AC2}" type="sibTrans" cxnId="{D36736C0-B17D-48B7-B57D-A0A06D6E5CF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72C44F-C19C-461F-B103-DE8B876ABF3D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Cultural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8A6B70-F754-4AA9-9E20-4F37189F6D8F}" type="parTrans" cxnId="{6F9E5A40-2AAE-46A8-B491-B7B7CBC30BB8}">
      <dgm:prSet/>
      <dgm:spPr/>
      <dgm:t>
        <a:bodyPr/>
        <a:lstStyle/>
        <a:p>
          <a:endParaRPr lang="en-US"/>
        </a:p>
      </dgm:t>
    </dgm:pt>
    <dgm:pt modelId="{4741139C-EE37-48DF-9156-D193B8F59833}" type="sibTrans" cxnId="{6F9E5A40-2AAE-46A8-B491-B7B7CBC30BB8}">
      <dgm:prSet/>
      <dgm:spPr/>
      <dgm:t>
        <a:bodyPr/>
        <a:lstStyle/>
        <a:p>
          <a:endParaRPr lang="en-US"/>
        </a:p>
      </dgm:t>
    </dgm:pt>
    <dgm:pt modelId="{D6281280-813B-4A2B-9938-DCB387C1C236}" type="pres">
      <dgm:prSet presAssocID="{5D8AEE19-49E5-429B-8591-6E6F1A3A32E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1FFEBAE-32CE-4763-9EBA-E1220FD32DDF}" type="pres">
      <dgm:prSet presAssocID="{F32C85B1-BAA4-4616-B255-D85E0F41D7A7}" presName="Accent1" presStyleCnt="0"/>
      <dgm:spPr/>
    </dgm:pt>
    <dgm:pt modelId="{4CCC2B46-021A-4C77-901A-C3DBE19C76E1}" type="pres">
      <dgm:prSet presAssocID="{F32C85B1-BAA4-4616-B255-D85E0F41D7A7}" presName="Accent" presStyleLbl="node1" presStyleIdx="0" presStyleCnt="4" custScaleX="125669"/>
      <dgm:spPr>
        <a:solidFill>
          <a:schemeClr val="accent2"/>
        </a:solidFill>
      </dgm:spPr>
    </dgm:pt>
    <dgm:pt modelId="{802AF62D-D4E4-438A-BA82-5E606E90EADD}" type="pres">
      <dgm:prSet presAssocID="{F32C85B1-BAA4-4616-B255-D85E0F41D7A7}" presName="Parent1" presStyleLbl="revTx" presStyleIdx="0" presStyleCnt="4" custScaleX="1385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28610-94F8-4BC2-B09E-385CC268A0D9}" type="pres">
      <dgm:prSet presAssocID="{5E433C04-1D85-4775-B6CE-0C5F8E7C6CC9}" presName="Accent2" presStyleCnt="0"/>
      <dgm:spPr/>
    </dgm:pt>
    <dgm:pt modelId="{02532549-3125-4846-94A3-C8656EFC49E0}" type="pres">
      <dgm:prSet presAssocID="{5E433C04-1D85-4775-B6CE-0C5F8E7C6CC9}" presName="Accent" presStyleLbl="node1" presStyleIdx="1" presStyleCnt="4" custScaleX="141049"/>
      <dgm:spPr/>
    </dgm:pt>
    <dgm:pt modelId="{EB1D151F-4545-435D-9760-2627F984AD85}" type="pres">
      <dgm:prSet presAssocID="{5E433C04-1D85-4775-B6CE-0C5F8E7C6CC9}" presName="Parent2" presStyleLbl="revTx" presStyleIdx="1" presStyleCnt="4" custScaleX="152282" custScaleY="148734" custLinFactNeighborX="-18884" custLinFactNeighborY="-125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EB870-D293-432F-9EDE-E3D9E0B9047B}" type="pres">
      <dgm:prSet presAssocID="{A41E60A1-E4E9-427E-93F9-C194395C88AD}" presName="Accent3" presStyleCnt="0"/>
      <dgm:spPr/>
    </dgm:pt>
    <dgm:pt modelId="{E7BBC9BB-77CC-4C0D-A372-47D2F0E06AB3}" type="pres">
      <dgm:prSet presAssocID="{A41E60A1-E4E9-427E-93F9-C194395C88AD}" presName="Accent" presStyleLbl="node1" presStyleIdx="2" presStyleCnt="4" custScaleX="146634" custScaleY="114844"/>
      <dgm:spPr>
        <a:solidFill>
          <a:schemeClr val="accent3">
            <a:lumMod val="75000"/>
          </a:schemeClr>
        </a:solidFill>
      </dgm:spPr>
    </dgm:pt>
    <dgm:pt modelId="{9C2F169C-A966-48EA-AEC3-4FBA64C0326F}" type="pres">
      <dgm:prSet presAssocID="{A41E60A1-E4E9-427E-93F9-C194395C88AD}" presName="Parent3" presStyleLbl="revTx" presStyleIdx="2" presStyleCnt="4" custScaleX="149716" custScaleY="1121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A2737-A5FF-4AA4-9FA3-A2215E79CC4E}" type="pres">
      <dgm:prSet presAssocID="{E572C44F-C19C-461F-B103-DE8B876ABF3D}" presName="Accent4" presStyleCnt="0"/>
      <dgm:spPr/>
    </dgm:pt>
    <dgm:pt modelId="{E3B92869-6795-46A0-A57D-5DC125101E55}" type="pres">
      <dgm:prSet presAssocID="{E572C44F-C19C-461F-B103-DE8B876ABF3D}" presName="Accent" presStyleLbl="node1" presStyleIdx="3" presStyleCnt="4"/>
      <dgm:spPr/>
    </dgm:pt>
    <dgm:pt modelId="{4567F638-EDD1-4130-9AA8-E829D723FD03}" type="pres">
      <dgm:prSet presAssocID="{E572C44F-C19C-461F-B103-DE8B876ABF3D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BCAC8D-CC43-40E6-AFB4-499F7BB899FC}" type="presOf" srcId="{F32C85B1-BAA4-4616-B255-D85E0F41D7A7}" destId="{802AF62D-D4E4-438A-BA82-5E606E90EADD}" srcOrd="0" destOrd="0" presId="urn:microsoft.com/office/officeart/2009/layout/CircleArrowProcess"/>
    <dgm:cxn modelId="{D36736C0-B17D-48B7-B57D-A0A06D6E5CFF}" srcId="{5D8AEE19-49E5-429B-8591-6E6F1A3A32EA}" destId="{A41E60A1-E4E9-427E-93F9-C194395C88AD}" srcOrd="2" destOrd="0" parTransId="{337B6C79-B5E4-44EF-9FAA-4AD24ECA3E2D}" sibTransId="{340BFB33-8D36-4902-8D67-FE1F439A2AC2}"/>
    <dgm:cxn modelId="{4F3E1737-A5A9-46B1-A92E-3222E95B8E2F}" type="presOf" srcId="{5D8AEE19-49E5-429B-8591-6E6F1A3A32EA}" destId="{D6281280-813B-4A2B-9938-DCB387C1C236}" srcOrd="0" destOrd="0" presId="urn:microsoft.com/office/officeart/2009/layout/CircleArrowProcess"/>
    <dgm:cxn modelId="{6F9E5A40-2AAE-46A8-B491-B7B7CBC30BB8}" srcId="{5D8AEE19-49E5-429B-8591-6E6F1A3A32EA}" destId="{E572C44F-C19C-461F-B103-DE8B876ABF3D}" srcOrd="3" destOrd="0" parTransId="{A98A6B70-F754-4AA9-9E20-4F37189F6D8F}" sibTransId="{4741139C-EE37-48DF-9156-D193B8F59833}"/>
    <dgm:cxn modelId="{26761FB7-E4F1-4A5C-9680-9E1C82CD6E99}" type="presOf" srcId="{E572C44F-C19C-461F-B103-DE8B876ABF3D}" destId="{4567F638-EDD1-4130-9AA8-E829D723FD03}" srcOrd="0" destOrd="0" presId="urn:microsoft.com/office/officeart/2009/layout/CircleArrowProcess"/>
    <dgm:cxn modelId="{20894488-5514-4B1E-9006-55EC87F81623}" type="presOf" srcId="{5E433C04-1D85-4775-B6CE-0C5F8E7C6CC9}" destId="{EB1D151F-4545-435D-9760-2627F984AD85}" srcOrd="0" destOrd="0" presId="urn:microsoft.com/office/officeart/2009/layout/CircleArrowProcess"/>
    <dgm:cxn modelId="{9381FC25-F440-4C1B-9217-2D42198628A9}" srcId="{5D8AEE19-49E5-429B-8591-6E6F1A3A32EA}" destId="{5E433C04-1D85-4775-B6CE-0C5F8E7C6CC9}" srcOrd="1" destOrd="0" parTransId="{9F6BB8EF-68E0-4B5E-92D1-CBE000D131D4}" sibTransId="{6098BB01-6FF1-4D12-A532-4803A79D8417}"/>
    <dgm:cxn modelId="{A96FB15F-A98D-4D63-A630-33B417F3FC29}" srcId="{5D8AEE19-49E5-429B-8591-6E6F1A3A32EA}" destId="{F32C85B1-BAA4-4616-B255-D85E0F41D7A7}" srcOrd="0" destOrd="0" parTransId="{3E9F4204-572F-4146-B754-42B829EE9F12}" sibTransId="{8430CC1C-389F-44EC-A885-23A3045F634E}"/>
    <dgm:cxn modelId="{70A7EB5B-FEE9-4F1D-8881-3A9680C0AE26}" type="presOf" srcId="{A41E60A1-E4E9-427E-93F9-C194395C88AD}" destId="{9C2F169C-A966-48EA-AEC3-4FBA64C0326F}" srcOrd="0" destOrd="0" presId="urn:microsoft.com/office/officeart/2009/layout/CircleArrowProcess"/>
    <dgm:cxn modelId="{9BA75401-654D-4AC8-A54D-DD08CFFEDA78}" type="presParOf" srcId="{D6281280-813B-4A2B-9938-DCB387C1C236}" destId="{41FFEBAE-32CE-4763-9EBA-E1220FD32DDF}" srcOrd="0" destOrd="0" presId="urn:microsoft.com/office/officeart/2009/layout/CircleArrowProcess"/>
    <dgm:cxn modelId="{19CA87D6-D556-40A5-86B6-58EDFE9B4D8F}" type="presParOf" srcId="{41FFEBAE-32CE-4763-9EBA-E1220FD32DDF}" destId="{4CCC2B46-021A-4C77-901A-C3DBE19C76E1}" srcOrd="0" destOrd="0" presId="urn:microsoft.com/office/officeart/2009/layout/CircleArrowProcess"/>
    <dgm:cxn modelId="{E9EB55D8-8CF2-40BB-A6B8-06EA8DBFD516}" type="presParOf" srcId="{D6281280-813B-4A2B-9938-DCB387C1C236}" destId="{802AF62D-D4E4-438A-BA82-5E606E90EADD}" srcOrd="1" destOrd="0" presId="urn:microsoft.com/office/officeart/2009/layout/CircleArrowProcess"/>
    <dgm:cxn modelId="{D71E99CE-5B8B-4F76-9281-CB7C99D6ED06}" type="presParOf" srcId="{D6281280-813B-4A2B-9938-DCB387C1C236}" destId="{E7228610-94F8-4BC2-B09E-385CC268A0D9}" srcOrd="2" destOrd="0" presId="urn:microsoft.com/office/officeart/2009/layout/CircleArrowProcess"/>
    <dgm:cxn modelId="{12198C84-E3A1-457C-975A-4AF4484A530B}" type="presParOf" srcId="{E7228610-94F8-4BC2-B09E-385CC268A0D9}" destId="{02532549-3125-4846-94A3-C8656EFC49E0}" srcOrd="0" destOrd="0" presId="urn:microsoft.com/office/officeart/2009/layout/CircleArrowProcess"/>
    <dgm:cxn modelId="{0F0F1F7D-059A-4EEE-BA82-031EE5D948D2}" type="presParOf" srcId="{D6281280-813B-4A2B-9938-DCB387C1C236}" destId="{EB1D151F-4545-435D-9760-2627F984AD85}" srcOrd="3" destOrd="0" presId="urn:microsoft.com/office/officeart/2009/layout/CircleArrowProcess"/>
    <dgm:cxn modelId="{6D9F4B23-C160-459E-B972-D41901056FA2}" type="presParOf" srcId="{D6281280-813B-4A2B-9938-DCB387C1C236}" destId="{719EB870-D293-432F-9EDE-E3D9E0B9047B}" srcOrd="4" destOrd="0" presId="urn:microsoft.com/office/officeart/2009/layout/CircleArrowProcess"/>
    <dgm:cxn modelId="{E6084883-68F3-43EA-BCC7-FE3BF91104FE}" type="presParOf" srcId="{719EB870-D293-432F-9EDE-E3D9E0B9047B}" destId="{E7BBC9BB-77CC-4C0D-A372-47D2F0E06AB3}" srcOrd="0" destOrd="0" presId="urn:microsoft.com/office/officeart/2009/layout/CircleArrowProcess"/>
    <dgm:cxn modelId="{F6BC0464-BB50-410A-AB87-7720EE2E95DE}" type="presParOf" srcId="{D6281280-813B-4A2B-9938-DCB387C1C236}" destId="{9C2F169C-A966-48EA-AEC3-4FBA64C0326F}" srcOrd="5" destOrd="0" presId="urn:microsoft.com/office/officeart/2009/layout/CircleArrowProcess"/>
    <dgm:cxn modelId="{95B93545-7A48-4FA8-A887-2DE9DD45E6B0}" type="presParOf" srcId="{D6281280-813B-4A2B-9938-DCB387C1C236}" destId="{1F9A2737-A5FF-4AA4-9FA3-A2215E79CC4E}" srcOrd="6" destOrd="0" presId="urn:microsoft.com/office/officeart/2009/layout/CircleArrowProcess"/>
    <dgm:cxn modelId="{22225129-FED4-4901-BC47-D505788618CE}" type="presParOf" srcId="{1F9A2737-A5FF-4AA4-9FA3-A2215E79CC4E}" destId="{E3B92869-6795-46A0-A57D-5DC125101E55}" srcOrd="0" destOrd="0" presId="urn:microsoft.com/office/officeart/2009/layout/CircleArrowProcess"/>
    <dgm:cxn modelId="{38BD22E9-0AD9-40CD-9F62-CEE72F47B382}" type="presParOf" srcId="{D6281280-813B-4A2B-9938-DCB387C1C236}" destId="{4567F638-EDD1-4130-9AA8-E829D723FD03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8F1311-AD28-4A93-8D26-28C980D3B5F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0BEEB9-0952-4ADA-BE63-705D39B57D9A}">
      <dgm:prSet phldrT="[Text]"/>
      <dgm:spPr/>
      <dgm:t>
        <a:bodyPr/>
        <a:lstStyle/>
        <a:p>
          <a:pPr algn="ctr"/>
          <a:r>
            <a:rPr lang="en-US" dirty="0" smtClean="0"/>
            <a:t>Reliable</a:t>
          </a:r>
          <a:endParaRPr lang="en-US" dirty="0"/>
        </a:p>
      </dgm:t>
    </dgm:pt>
    <dgm:pt modelId="{B24D2D27-1908-4DAD-A293-CCC923E672C0}" type="parTrans" cxnId="{9A8973BD-638A-4C4F-904E-49AF20E2F87F}">
      <dgm:prSet/>
      <dgm:spPr/>
      <dgm:t>
        <a:bodyPr/>
        <a:lstStyle/>
        <a:p>
          <a:pPr algn="ctr"/>
          <a:endParaRPr lang="en-US"/>
        </a:p>
      </dgm:t>
    </dgm:pt>
    <dgm:pt modelId="{0439187D-4D74-4410-A757-D9B5077AA335}" type="sibTrans" cxnId="{9A8973BD-638A-4C4F-904E-49AF20E2F87F}">
      <dgm:prSet/>
      <dgm:spPr/>
      <dgm:t>
        <a:bodyPr/>
        <a:lstStyle/>
        <a:p>
          <a:pPr algn="ctr"/>
          <a:endParaRPr lang="en-US"/>
        </a:p>
      </dgm:t>
    </dgm:pt>
    <dgm:pt modelId="{A8F77218-8559-41FF-9C4D-F60017900D36}">
      <dgm:prSet phldrT="[Text]"/>
      <dgm:spPr/>
      <dgm:t>
        <a:bodyPr/>
        <a:lstStyle/>
        <a:p>
          <a:pPr algn="ctr"/>
          <a:r>
            <a:rPr lang="en-US" dirty="0" smtClean="0"/>
            <a:t>Available (Now or Future)</a:t>
          </a:r>
          <a:endParaRPr lang="en-US" dirty="0"/>
        </a:p>
      </dgm:t>
    </dgm:pt>
    <dgm:pt modelId="{2EF7834D-56E5-4C0B-86C1-B2D92ADDB9FF}" type="parTrans" cxnId="{4FF9BDE1-A679-436B-9B51-FAC617B3E213}">
      <dgm:prSet/>
      <dgm:spPr/>
      <dgm:t>
        <a:bodyPr/>
        <a:lstStyle/>
        <a:p>
          <a:pPr algn="ctr"/>
          <a:endParaRPr lang="en-US"/>
        </a:p>
      </dgm:t>
    </dgm:pt>
    <dgm:pt modelId="{11854DB8-F8F4-41D2-AA08-E63D7E45924F}" type="sibTrans" cxnId="{4FF9BDE1-A679-436B-9B51-FAC617B3E213}">
      <dgm:prSet/>
      <dgm:spPr/>
      <dgm:t>
        <a:bodyPr/>
        <a:lstStyle/>
        <a:p>
          <a:pPr algn="ctr"/>
          <a:endParaRPr lang="en-US"/>
        </a:p>
      </dgm:t>
    </dgm:pt>
    <dgm:pt modelId="{1277EF2B-A1FD-44B5-B1E3-9A870942724C}">
      <dgm:prSet phldrT="[Text]"/>
      <dgm:spPr/>
      <dgm:t>
        <a:bodyPr/>
        <a:lstStyle/>
        <a:p>
          <a:pPr algn="ctr"/>
          <a:r>
            <a:rPr lang="en-US" dirty="0" smtClean="0"/>
            <a:t>Explanatory Power (Parsimony)</a:t>
          </a:r>
          <a:endParaRPr lang="en-US" dirty="0"/>
        </a:p>
      </dgm:t>
    </dgm:pt>
    <dgm:pt modelId="{DF832CD2-5A29-48D5-A5CA-D8BE2C234365}" type="parTrans" cxnId="{B020B96F-AE59-494A-B4AE-DFFA3FD2F3AF}">
      <dgm:prSet/>
      <dgm:spPr/>
      <dgm:t>
        <a:bodyPr/>
        <a:lstStyle/>
        <a:p>
          <a:pPr algn="ctr"/>
          <a:endParaRPr lang="en-US"/>
        </a:p>
      </dgm:t>
    </dgm:pt>
    <dgm:pt modelId="{0A80EB67-55BE-4051-BE3A-2F327EAA51C5}" type="sibTrans" cxnId="{B020B96F-AE59-494A-B4AE-DFFA3FD2F3AF}">
      <dgm:prSet/>
      <dgm:spPr/>
      <dgm:t>
        <a:bodyPr/>
        <a:lstStyle/>
        <a:p>
          <a:pPr algn="ctr"/>
          <a:endParaRPr lang="en-US"/>
        </a:p>
      </dgm:t>
    </dgm:pt>
    <dgm:pt modelId="{AF964F02-41FA-4D93-859D-6F54F4DD90D4}">
      <dgm:prSet/>
      <dgm:spPr/>
      <dgm:t>
        <a:bodyPr/>
        <a:lstStyle/>
        <a:p>
          <a:pPr algn="ctr"/>
          <a:r>
            <a:rPr lang="en-US" smtClean="0"/>
            <a:t>Actionable</a:t>
          </a:r>
          <a:endParaRPr lang="en-US" dirty="0"/>
        </a:p>
      </dgm:t>
    </dgm:pt>
    <dgm:pt modelId="{0E14EE1B-74C6-4479-961F-761DA6ACD085}" type="parTrans" cxnId="{9CF93B3A-0962-45F3-B176-514C476BA632}">
      <dgm:prSet/>
      <dgm:spPr/>
      <dgm:t>
        <a:bodyPr/>
        <a:lstStyle/>
        <a:p>
          <a:pPr algn="ctr"/>
          <a:endParaRPr lang="en-US"/>
        </a:p>
      </dgm:t>
    </dgm:pt>
    <dgm:pt modelId="{5A9E33B4-EB37-48E2-A24D-ABCE2B33ED08}" type="sibTrans" cxnId="{9CF93B3A-0962-45F3-B176-514C476BA632}">
      <dgm:prSet/>
      <dgm:spPr/>
      <dgm:t>
        <a:bodyPr/>
        <a:lstStyle/>
        <a:p>
          <a:pPr algn="ctr"/>
          <a:endParaRPr lang="en-US"/>
        </a:p>
      </dgm:t>
    </dgm:pt>
    <dgm:pt modelId="{C78B6D01-53CB-4B4F-889D-C3B34DE0E8C1}" type="pres">
      <dgm:prSet presAssocID="{558F1311-AD28-4A93-8D26-28C980D3B5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21BFA3-030B-44CC-AFE6-188D0726F356}" type="pres">
      <dgm:prSet presAssocID="{610BEEB9-0952-4ADA-BE63-705D39B57D9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B440B-BB66-46F5-B0F3-347597A56D15}" type="pres">
      <dgm:prSet presAssocID="{0439187D-4D74-4410-A757-D9B5077AA33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888673D-5B98-417E-8C68-9BAA4BC4B14A}" type="pres">
      <dgm:prSet presAssocID="{0439187D-4D74-4410-A757-D9B5077AA33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1805490-882F-49AF-8636-865A6298770D}" type="pres">
      <dgm:prSet presAssocID="{A8F77218-8559-41FF-9C4D-F60017900D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DE29C-8B44-4755-B4C2-453DF3C5C0AA}" type="pres">
      <dgm:prSet presAssocID="{11854DB8-F8F4-41D2-AA08-E63D7E45924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B1F390A-CD29-4B26-A412-831BB47C8DE7}" type="pres">
      <dgm:prSet presAssocID="{11854DB8-F8F4-41D2-AA08-E63D7E45924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64FB1E2-7ECA-4982-9B45-F4BA03655020}" type="pres">
      <dgm:prSet presAssocID="{1277EF2B-A1FD-44B5-B1E3-9A870942724C}" presName="node" presStyleLbl="node1" presStyleIdx="2" presStyleCnt="4" custLinFactNeighborX="-3071" custLinFactNeighborY="-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4F1EE-C06F-4996-A720-1B2ADBA24E48}" type="pres">
      <dgm:prSet presAssocID="{0A80EB67-55BE-4051-BE3A-2F327EAA51C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3C70081-5032-42D9-BFED-390D77FDD9C1}" type="pres">
      <dgm:prSet presAssocID="{0A80EB67-55BE-4051-BE3A-2F327EAA51C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AE7AA40-783B-4F55-A47D-F872F8041C52}" type="pres">
      <dgm:prSet presAssocID="{AF964F02-41FA-4D93-859D-6F54F4DD90D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8973BD-638A-4C4F-904E-49AF20E2F87F}" srcId="{558F1311-AD28-4A93-8D26-28C980D3B5FE}" destId="{610BEEB9-0952-4ADA-BE63-705D39B57D9A}" srcOrd="0" destOrd="0" parTransId="{B24D2D27-1908-4DAD-A293-CCC923E672C0}" sibTransId="{0439187D-4D74-4410-A757-D9B5077AA335}"/>
    <dgm:cxn modelId="{942CB98B-7DB1-43DC-9DB7-F7FFBAD14477}" type="presOf" srcId="{0A80EB67-55BE-4051-BE3A-2F327EAA51C5}" destId="{F3C70081-5032-42D9-BFED-390D77FDD9C1}" srcOrd="1" destOrd="0" presId="urn:microsoft.com/office/officeart/2005/8/layout/process1"/>
    <dgm:cxn modelId="{B020B96F-AE59-494A-B4AE-DFFA3FD2F3AF}" srcId="{558F1311-AD28-4A93-8D26-28C980D3B5FE}" destId="{1277EF2B-A1FD-44B5-B1E3-9A870942724C}" srcOrd="2" destOrd="0" parTransId="{DF832CD2-5A29-48D5-A5CA-D8BE2C234365}" sibTransId="{0A80EB67-55BE-4051-BE3A-2F327EAA51C5}"/>
    <dgm:cxn modelId="{94F1BEB6-1001-45D4-B0E4-094673DC5061}" type="presOf" srcId="{0439187D-4D74-4410-A757-D9B5077AA335}" destId="{A888673D-5B98-417E-8C68-9BAA4BC4B14A}" srcOrd="1" destOrd="0" presId="urn:microsoft.com/office/officeart/2005/8/layout/process1"/>
    <dgm:cxn modelId="{EC5B5117-7660-446C-AEA9-6AFBCF5FD864}" type="presOf" srcId="{11854DB8-F8F4-41D2-AA08-E63D7E45924F}" destId="{3B1F390A-CD29-4B26-A412-831BB47C8DE7}" srcOrd="1" destOrd="0" presId="urn:microsoft.com/office/officeart/2005/8/layout/process1"/>
    <dgm:cxn modelId="{13A4C4A1-D86F-4650-AE39-DAA2CCB18E21}" type="presOf" srcId="{0A80EB67-55BE-4051-BE3A-2F327EAA51C5}" destId="{0B74F1EE-C06F-4996-A720-1B2ADBA24E48}" srcOrd="0" destOrd="0" presId="urn:microsoft.com/office/officeart/2005/8/layout/process1"/>
    <dgm:cxn modelId="{369E18FE-6FA2-4269-BD26-EFE6CC63A18F}" type="presOf" srcId="{1277EF2B-A1FD-44B5-B1E3-9A870942724C}" destId="{864FB1E2-7ECA-4982-9B45-F4BA03655020}" srcOrd="0" destOrd="0" presId="urn:microsoft.com/office/officeart/2005/8/layout/process1"/>
    <dgm:cxn modelId="{5A28D568-4290-49C9-88C0-9526DCAA353B}" type="presOf" srcId="{0439187D-4D74-4410-A757-D9B5077AA335}" destId="{B48B440B-BB66-46F5-B0F3-347597A56D15}" srcOrd="0" destOrd="0" presId="urn:microsoft.com/office/officeart/2005/8/layout/process1"/>
    <dgm:cxn modelId="{9CF93B3A-0962-45F3-B176-514C476BA632}" srcId="{558F1311-AD28-4A93-8D26-28C980D3B5FE}" destId="{AF964F02-41FA-4D93-859D-6F54F4DD90D4}" srcOrd="3" destOrd="0" parTransId="{0E14EE1B-74C6-4479-961F-761DA6ACD085}" sibTransId="{5A9E33B4-EB37-48E2-A24D-ABCE2B33ED08}"/>
    <dgm:cxn modelId="{A2CCA2EA-B0A0-4FA4-9701-1A379B40E67B}" type="presOf" srcId="{A8F77218-8559-41FF-9C4D-F60017900D36}" destId="{01805490-882F-49AF-8636-865A6298770D}" srcOrd="0" destOrd="0" presId="urn:microsoft.com/office/officeart/2005/8/layout/process1"/>
    <dgm:cxn modelId="{9F7022EC-084A-4DB7-A339-DECFFDB12964}" type="presOf" srcId="{610BEEB9-0952-4ADA-BE63-705D39B57D9A}" destId="{8A21BFA3-030B-44CC-AFE6-188D0726F356}" srcOrd="0" destOrd="0" presId="urn:microsoft.com/office/officeart/2005/8/layout/process1"/>
    <dgm:cxn modelId="{595727DB-AB94-42A8-9961-D8B3260506A7}" type="presOf" srcId="{AF964F02-41FA-4D93-859D-6F54F4DD90D4}" destId="{0AE7AA40-783B-4F55-A47D-F872F8041C52}" srcOrd="0" destOrd="0" presId="urn:microsoft.com/office/officeart/2005/8/layout/process1"/>
    <dgm:cxn modelId="{946E0A1B-138E-40CC-BFCE-B63FCA356087}" type="presOf" srcId="{11854DB8-F8F4-41D2-AA08-E63D7E45924F}" destId="{E49DE29C-8B44-4755-B4C2-453DF3C5C0AA}" srcOrd="0" destOrd="0" presId="urn:microsoft.com/office/officeart/2005/8/layout/process1"/>
    <dgm:cxn modelId="{3FC7BD26-8E7C-4FB3-B8D0-9B152F978685}" type="presOf" srcId="{558F1311-AD28-4A93-8D26-28C980D3B5FE}" destId="{C78B6D01-53CB-4B4F-889D-C3B34DE0E8C1}" srcOrd="0" destOrd="0" presId="urn:microsoft.com/office/officeart/2005/8/layout/process1"/>
    <dgm:cxn modelId="{4FF9BDE1-A679-436B-9B51-FAC617B3E213}" srcId="{558F1311-AD28-4A93-8D26-28C980D3B5FE}" destId="{A8F77218-8559-41FF-9C4D-F60017900D36}" srcOrd="1" destOrd="0" parTransId="{2EF7834D-56E5-4C0B-86C1-B2D92ADDB9FF}" sibTransId="{11854DB8-F8F4-41D2-AA08-E63D7E45924F}"/>
    <dgm:cxn modelId="{BBE0E085-D983-4D47-A35F-BD662C980D2A}" type="presParOf" srcId="{C78B6D01-53CB-4B4F-889D-C3B34DE0E8C1}" destId="{8A21BFA3-030B-44CC-AFE6-188D0726F356}" srcOrd="0" destOrd="0" presId="urn:microsoft.com/office/officeart/2005/8/layout/process1"/>
    <dgm:cxn modelId="{A0511194-7ECA-46B9-802F-1B957192387A}" type="presParOf" srcId="{C78B6D01-53CB-4B4F-889D-C3B34DE0E8C1}" destId="{B48B440B-BB66-46F5-B0F3-347597A56D15}" srcOrd="1" destOrd="0" presId="urn:microsoft.com/office/officeart/2005/8/layout/process1"/>
    <dgm:cxn modelId="{8ED03410-1009-4F8D-861A-F04742F42CC0}" type="presParOf" srcId="{B48B440B-BB66-46F5-B0F3-347597A56D15}" destId="{A888673D-5B98-417E-8C68-9BAA4BC4B14A}" srcOrd="0" destOrd="0" presId="urn:microsoft.com/office/officeart/2005/8/layout/process1"/>
    <dgm:cxn modelId="{CE1FFA30-32D8-4719-BC5D-228BFDBDAB2A}" type="presParOf" srcId="{C78B6D01-53CB-4B4F-889D-C3B34DE0E8C1}" destId="{01805490-882F-49AF-8636-865A6298770D}" srcOrd="2" destOrd="0" presId="urn:microsoft.com/office/officeart/2005/8/layout/process1"/>
    <dgm:cxn modelId="{57A488A0-50EA-40F4-B2EF-1CEE8F52068B}" type="presParOf" srcId="{C78B6D01-53CB-4B4F-889D-C3B34DE0E8C1}" destId="{E49DE29C-8B44-4755-B4C2-453DF3C5C0AA}" srcOrd="3" destOrd="0" presId="urn:microsoft.com/office/officeart/2005/8/layout/process1"/>
    <dgm:cxn modelId="{17B4C1FF-E3CE-486A-B484-8871875072B8}" type="presParOf" srcId="{E49DE29C-8B44-4755-B4C2-453DF3C5C0AA}" destId="{3B1F390A-CD29-4B26-A412-831BB47C8DE7}" srcOrd="0" destOrd="0" presId="urn:microsoft.com/office/officeart/2005/8/layout/process1"/>
    <dgm:cxn modelId="{769B008C-3D9F-4D4E-973F-17FC0AC205AE}" type="presParOf" srcId="{C78B6D01-53CB-4B4F-889D-C3B34DE0E8C1}" destId="{864FB1E2-7ECA-4982-9B45-F4BA03655020}" srcOrd="4" destOrd="0" presId="urn:microsoft.com/office/officeart/2005/8/layout/process1"/>
    <dgm:cxn modelId="{AD6A6011-EBA4-4C95-A771-E68F20039829}" type="presParOf" srcId="{C78B6D01-53CB-4B4F-889D-C3B34DE0E8C1}" destId="{0B74F1EE-C06F-4996-A720-1B2ADBA24E48}" srcOrd="5" destOrd="0" presId="urn:microsoft.com/office/officeart/2005/8/layout/process1"/>
    <dgm:cxn modelId="{BB0C7076-5E07-4709-AE43-D17A51C9D487}" type="presParOf" srcId="{0B74F1EE-C06F-4996-A720-1B2ADBA24E48}" destId="{F3C70081-5032-42D9-BFED-390D77FDD9C1}" srcOrd="0" destOrd="0" presId="urn:microsoft.com/office/officeart/2005/8/layout/process1"/>
    <dgm:cxn modelId="{BAF29385-871F-46B8-8D07-51C6CBFA1E9D}" type="presParOf" srcId="{C78B6D01-53CB-4B4F-889D-C3B34DE0E8C1}" destId="{0AE7AA40-783B-4F55-A47D-F872F8041C5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D823D9-2D63-49BD-99EC-C898908AFDD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2F9DE6-3C62-4A11-A57F-D72685B933C1}">
      <dgm:prSet phldrT="[Text]"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postgreSQL</a:t>
          </a:r>
          <a:r>
            <a:rPr lang="en-US" dirty="0" smtClean="0">
              <a:latin typeface="Calibri" panose="020F0502020204030204" pitchFamily="34" charset="0"/>
            </a:rPr>
            <a:t> </a:t>
          </a:r>
        </a:p>
        <a:p>
          <a:r>
            <a:rPr lang="en-US" dirty="0" err="1" smtClean="0">
              <a:latin typeface="Calibri" panose="020F0502020204030204" pitchFamily="34" charset="0"/>
            </a:rPr>
            <a:t>postGIS</a:t>
          </a:r>
          <a:r>
            <a:rPr lang="en-US" dirty="0" smtClean="0">
              <a:latin typeface="Calibri" panose="020F0502020204030204" pitchFamily="34" charset="0"/>
            </a:rPr>
            <a:t> Geodatabase</a:t>
          </a:r>
          <a:endParaRPr lang="en-US" dirty="0">
            <a:latin typeface="Calibri" panose="020F0502020204030204" pitchFamily="34" charset="0"/>
          </a:endParaRPr>
        </a:p>
      </dgm:t>
    </dgm:pt>
    <dgm:pt modelId="{8D157FBC-714C-4476-BD1B-8843CB68F2DB}" type="parTrans" cxnId="{0F3C9B97-551B-40E8-96B3-45A14BB97E61}">
      <dgm:prSet/>
      <dgm:spPr/>
      <dgm:t>
        <a:bodyPr/>
        <a:lstStyle/>
        <a:p>
          <a:endParaRPr lang="en-US"/>
        </a:p>
      </dgm:t>
    </dgm:pt>
    <dgm:pt modelId="{03E29A91-FD99-40BB-9568-18ADDEC5EF40}" type="sibTrans" cxnId="{0F3C9B97-551B-40E8-96B3-45A14BB97E61}">
      <dgm:prSet/>
      <dgm:spPr/>
      <dgm:t>
        <a:bodyPr/>
        <a:lstStyle/>
        <a:p>
          <a:endParaRPr lang="en-US"/>
        </a:p>
      </dgm:t>
    </dgm:pt>
    <dgm:pt modelId="{5AB962D8-F6AC-4A72-B520-2C8CBA79DE54}">
      <dgm:prSet phldrT="[Text]"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CitiStat</a:t>
          </a:r>
          <a:endParaRPr lang="en-US" dirty="0">
            <a:latin typeface="Calibri" panose="020F0502020204030204" pitchFamily="34" charset="0"/>
          </a:endParaRPr>
        </a:p>
      </dgm:t>
    </dgm:pt>
    <dgm:pt modelId="{46538872-AAE8-4054-B02E-5E6CF013E625}" type="parTrans" cxnId="{34F006AE-B6B5-47FB-ADC9-2E1E1DE81349}">
      <dgm:prSet/>
      <dgm:spPr/>
      <dgm:t>
        <a:bodyPr/>
        <a:lstStyle/>
        <a:p>
          <a:endParaRPr lang="en-US"/>
        </a:p>
      </dgm:t>
    </dgm:pt>
    <dgm:pt modelId="{9A46339E-BBCF-4864-9927-913F8A9BF39E}" type="sibTrans" cxnId="{34F006AE-B6B5-47FB-ADC9-2E1E1DE81349}">
      <dgm:prSet/>
      <dgm:spPr/>
      <dgm:t>
        <a:bodyPr/>
        <a:lstStyle/>
        <a:p>
          <a:endParaRPr lang="en-US"/>
        </a:p>
      </dgm:t>
    </dgm:pt>
    <dgm:pt modelId="{31CC42C0-8964-4A92-9C1E-A5AFDC145705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Library</a:t>
          </a:r>
          <a:endParaRPr lang="en-US" dirty="0">
            <a:latin typeface="Calibri" panose="020F0502020204030204" pitchFamily="34" charset="0"/>
          </a:endParaRPr>
        </a:p>
      </dgm:t>
    </dgm:pt>
    <dgm:pt modelId="{9F36BBEA-2622-4CA0-A019-090AF28F1E7E}" type="parTrans" cxnId="{858600D3-4C41-48DF-B387-F14E9C10B4B9}">
      <dgm:prSet/>
      <dgm:spPr/>
      <dgm:t>
        <a:bodyPr/>
        <a:lstStyle/>
        <a:p>
          <a:endParaRPr lang="en-US"/>
        </a:p>
      </dgm:t>
    </dgm:pt>
    <dgm:pt modelId="{17590A5F-3322-422F-9665-72F2667E25AC}" type="sibTrans" cxnId="{858600D3-4C41-48DF-B387-F14E9C10B4B9}">
      <dgm:prSet/>
      <dgm:spPr/>
      <dgm:t>
        <a:bodyPr/>
        <a:lstStyle/>
        <a:p>
          <a:endParaRPr lang="en-US"/>
        </a:p>
      </dgm:t>
    </dgm:pt>
    <dgm:pt modelId="{8C22C269-C4F3-4FB8-A3BE-C9B4B05C8F34}">
      <dgm:prSet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Schools</a:t>
          </a:r>
          <a:endParaRPr lang="en-US" dirty="0">
            <a:latin typeface="Calibri" panose="020F0502020204030204" pitchFamily="34" charset="0"/>
          </a:endParaRPr>
        </a:p>
      </dgm:t>
    </dgm:pt>
    <dgm:pt modelId="{E6133C75-62DD-4243-9047-AB9ECECCC2C5}" type="parTrans" cxnId="{86BFE80E-D3BA-4A3D-8B8F-491F09545B71}">
      <dgm:prSet/>
      <dgm:spPr/>
      <dgm:t>
        <a:bodyPr/>
        <a:lstStyle/>
        <a:p>
          <a:endParaRPr lang="en-US"/>
        </a:p>
      </dgm:t>
    </dgm:pt>
    <dgm:pt modelId="{F2D150B6-C4AD-4C34-B8B7-BE8967CB67EF}" type="sibTrans" cxnId="{86BFE80E-D3BA-4A3D-8B8F-491F09545B71}">
      <dgm:prSet/>
      <dgm:spPr/>
      <dgm:t>
        <a:bodyPr/>
        <a:lstStyle/>
        <a:p>
          <a:endParaRPr lang="en-US"/>
        </a:p>
      </dgm:t>
    </dgm:pt>
    <dgm:pt modelId="{FBB1E1C8-2620-4E61-870D-279142742D11}">
      <dgm:prSet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Vital Statistics</a:t>
          </a:r>
          <a:endParaRPr lang="en-US" dirty="0">
            <a:latin typeface="Calibri" panose="020F0502020204030204" pitchFamily="34" charset="0"/>
          </a:endParaRPr>
        </a:p>
      </dgm:t>
    </dgm:pt>
    <dgm:pt modelId="{9050A783-9B3B-4C5F-8674-632FD71D44B2}" type="parTrans" cxnId="{D03ECE20-B7F3-45AD-AB4B-4F09092AC3DC}">
      <dgm:prSet/>
      <dgm:spPr/>
      <dgm:t>
        <a:bodyPr/>
        <a:lstStyle/>
        <a:p>
          <a:endParaRPr lang="en-US"/>
        </a:p>
      </dgm:t>
    </dgm:pt>
    <dgm:pt modelId="{85AABA13-3E1D-4CE6-8B67-9D61D03EA840}" type="sibTrans" cxnId="{D03ECE20-B7F3-45AD-AB4B-4F09092AC3DC}">
      <dgm:prSet/>
      <dgm:spPr/>
      <dgm:t>
        <a:bodyPr/>
        <a:lstStyle/>
        <a:p>
          <a:endParaRPr lang="en-US"/>
        </a:p>
      </dgm:t>
    </dgm:pt>
    <dgm:pt modelId="{7EA68EB5-6785-42ED-81FE-4864D184A132}">
      <dgm:prSet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Police</a:t>
          </a:r>
          <a:endParaRPr lang="en-US" dirty="0">
            <a:latin typeface="Calibri" panose="020F0502020204030204" pitchFamily="34" charset="0"/>
          </a:endParaRPr>
        </a:p>
      </dgm:t>
    </dgm:pt>
    <dgm:pt modelId="{97399024-ED9D-4C66-8C2C-2437ECFD2985}" type="sibTrans" cxnId="{7444CD33-7DA2-4254-B45E-BB78EADF8931}">
      <dgm:prSet/>
      <dgm:spPr/>
      <dgm:t>
        <a:bodyPr/>
        <a:lstStyle/>
        <a:p>
          <a:endParaRPr lang="en-US"/>
        </a:p>
      </dgm:t>
    </dgm:pt>
    <dgm:pt modelId="{07287A02-FDE7-4D36-8297-15A567BFA197}" type="parTrans" cxnId="{7444CD33-7DA2-4254-B45E-BB78EADF8931}">
      <dgm:prSet/>
      <dgm:spPr/>
      <dgm:t>
        <a:bodyPr/>
        <a:lstStyle/>
        <a:p>
          <a:endParaRPr lang="en-US"/>
        </a:p>
      </dgm:t>
    </dgm:pt>
    <dgm:pt modelId="{FFDAD1AB-203F-4DA5-A585-8FBD97F6DEF2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Arts</a:t>
          </a:r>
          <a:endParaRPr lang="en-US" dirty="0">
            <a:latin typeface="Calibri" panose="020F0502020204030204" pitchFamily="34" charset="0"/>
          </a:endParaRPr>
        </a:p>
      </dgm:t>
    </dgm:pt>
    <dgm:pt modelId="{2F376D71-10B4-43CC-A61F-A6E6BD39EED1}" type="sibTrans" cxnId="{4D56DF5D-8769-4CAA-AF92-A09B2B5CB05A}">
      <dgm:prSet/>
      <dgm:spPr/>
      <dgm:t>
        <a:bodyPr/>
        <a:lstStyle/>
        <a:p>
          <a:endParaRPr lang="en-US"/>
        </a:p>
      </dgm:t>
    </dgm:pt>
    <dgm:pt modelId="{0BEAB28F-C1A7-4093-90F4-210EA607EFD6}" type="parTrans" cxnId="{4D56DF5D-8769-4CAA-AF92-A09B2B5CB05A}">
      <dgm:prSet/>
      <dgm:spPr/>
      <dgm:t>
        <a:bodyPr/>
        <a:lstStyle/>
        <a:p>
          <a:endParaRPr lang="en-US"/>
        </a:p>
      </dgm:t>
    </dgm:pt>
    <dgm:pt modelId="{B974750B-2015-4EC6-A092-233CF2C50D66}" type="pres">
      <dgm:prSet presAssocID="{51D823D9-2D63-49BD-99EC-C898908AFDD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DE09E6-F136-435F-A3DF-4A749F1C39A4}" type="pres">
      <dgm:prSet presAssocID="{AA2F9DE6-3C62-4A11-A57F-D72685B933C1}" presName="centerShape" presStyleLbl="node0" presStyleIdx="0" presStyleCnt="1"/>
      <dgm:spPr/>
      <dgm:t>
        <a:bodyPr/>
        <a:lstStyle/>
        <a:p>
          <a:endParaRPr lang="en-US"/>
        </a:p>
      </dgm:t>
    </dgm:pt>
    <dgm:pt modelId="{89F90A9E-F449-4857-90BB-7E4DEC2D7B60}" type="pres">
      <dgm:prSet presAssocID="{46538872-AAE8-4054-B02E-5E6CF013E625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51A02E49-DF2E-49A8-8D1D-69AC2B6260D1}" type="pres">
      <dgm:prSet presAssocID="{5AB962D8-F6AC-4A72-B520-2C8CBA79DE5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9C77C-5E88-4FF2-8EBC-F1C68CEC5797}" type="pres">
      <dgm:prSet presAssocID="{9F36BBEA-2622-4CA0-A019-090AF28F1E7E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D4D38B7D-E1BB-496E-BDE3-C91AA19386E2}" type="pres">
      <dgm:prSet presAssocID="{31CC42C0-8964-4A92-9C1E-A5AFDC14570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D9F43-8C4A-42E8-BE43-B7194987E435}" type="pres">
      <dgm:prSet presAssocID="{E6133C75-62DD-4243-9047-AB9ECECCC2C5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C1C8C070-B745-4A4D-BB61-FE50BC7AC687}" type="pres">
      <dgm:prSet presAssocID="{8C22C269-C4F3-4FB8-A3BE-C9B4B05C8F3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EE55E-7C38-436F-9317-F5BC5D0A74F3}" type="pres">
      <dgm:prSet presAssocID="{9050A783-9B3B-4C5F-8674-632FD71D44B2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BBD37549-407F-4107-9FCD-FEA90AB22DB6}" type="pres">
      <dgm:prSet presAssocID="{FBB1E1C8-2620-4E61-870D-279142742D1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4133A-EFEF-4C52-A466-8AF18D7DFDB0}" type="pres">
      <dgm:prSet presAssocID="{07287A02-FDE7-4D36-8297-15A567BFA197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E63F4C26-5531-42D7-9208-D1C48F951ABB}" type="pres">
      <dgm:prSet presAssocID="{7EA68EB5-6785-42ED-81FE-4864D184A13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F0E30-1631-478A-8515-4CB8C2160763}" type="pres">
      <dgm:prSet presAssocID="{0BEAB28F-C1A7-4093-90F4-210EA607EFD6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D5E95922-9B38-48EF-8980-553C0DECF8BA}" type="pres">
      <dgm:prSet presAssocID="{FFDAD1AB-203F-4DA5-A585-8FBD97F6DEF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9DE1E3-E472-4143-900A-925A97089BED}" type="presOf" srcId="{46538872-AAE8-4054-B02E-5E6CF013E625}" destId="{89F90A9E-F449-4857-90BB-7E4DEC2D7B60}" srcOrd="0" destOrd="0" presId="urn:microsoft.com/office/officeart/2005/8/layout/radial4"/>
    <dgm:cxn modelId="{30C7C71F-A4C7-4660-AF1B-A7677A66F43D}" type="presOf" srcId="{0BEAB28F-C1A7-4093-90F4-210EA607EFD6}" destId="{EDBF0E30-1631-478A-8515-4CB8C2160763}" srcOrd="0" destOrd="0" presId="urn:microsoft.com/office/officeart/2005/8/layout/radial4"/>
    <dgm:cxn modelId="{D3BA470E-8B07-4AE9-ACA3-41F3A198012C}" type="presOf" srcId="{07287A02-FDE7-4D36-8297-15A567BFA197}" destId="{42F4133A-EFEF-4C52-A466-8AF18D7DFDB0}" srcOrd="0" destOrd="0" presId="urn:microsoft.com/office/officeart/2005/8/layout/radial4"/>
    <dgm:cxn modelId="{0F3C9B97-551B-40E8-96B3-45A14BB97E61}" srcId="{51D823D9-2D63-49BD-99EC-C898908AFDD1}" destId="{AA2F9DE6-3C62-4A11-A57F-D72685B933C1}" srcOrd="0" destOrd="0" parTransId="{8D157FBC-714C-4476-BD1B-8843CB68F2DB}" sibTransId="{03E29A91-FD99-40BB-9568-18ADDEC5EF40}"/>
    <dgm:cxn modelId="{7CDCC275-113B-405A-86AE-E197156BE5C6}" type="presOf" srcId="{7EA68EB5-6785-42ED-81FE-4864D184A132}" destId="{E63F4C26-5531-42D7-9208-D1C48F951ABB}" srcOrd="0" destOrd="0" presId="urn:microsoft.com/office/officeart/2005/8/layout/radial4"/>
    <dgm:cxn modelId="{7DEDEF95-4DCE-4131-ABD0-C34116690E95}" type="presOf" srcId="{9F36BBEA-2622-4CA0-A019-090AF28F1E7E}" destId="{7FF9C77C-5E88-4FF2-8EBC-F1C68CEC5797}" srcOrd="0" destOrd="0" presId="urn:microsoft.com/office/officeart/2005/8/layout/radial4"/>
    <dgm:cxn modelId="{D03ECE20-B7F3-45AD-AB4B-4F09092AC3DC}" srcId="{AA2F9DE6-3C62-4A11-A57F-D72685B933C1}" destId="{FBB1E1C8-2620-4E61-870D-279142742D11}" srcOrd="3" destOrd="0" parTransId="{9050A783-9B3B-4C5F-8674-632FD71D44B2}" sibTransId="{85AABA13-3E1D-4CE6-8B67-9D61D03EA840}"/>
    <dgm:cxn modelId="{2D10A0C9-BDE3-4FC1-800B-21D18556D7D7}" type="presOf" srcId="{FBB1E1C8-2620-4E61-870D-279142742D11}" destId="{BBD37549-407F-4107-9FCD-FEA90AB22DB6}" srcOrd="0" destOrd="0" presId="urn:microsoft.com/office/officeart/2005/8/layout/radial4"/>
    <dgm:cxn modelId="{86BFE80E-D3BA-4A3D-8B8F-491F09545B71}" srcId="{AA2F9DE6-3C62-4A11-A57F-D72685B933C1}" destId="{8C22C269-C4F3-4FB8-A3BE-C9B4B05C8F34}" srcOrd="2" destOrd="0" parTransId="{E6133C75-62DD-4243-9047-AB9ECECCC2C5}" sibTransId="{F2D150B6-C4AD-4C34-B8B7-BE8967CB67EF}"/>
    <dgm:cxn modelId="{7444CD33-7DA2-4254-B45E-BB78EADF8931}" srcId="{AA2F9DE6-3C62-4A11-A57F-D72685B933C1}" destId="{7EA68EB5-6785-42ED-81FE-4864D184A132}" srcOrd="4" destOrd="0" parTransId="{07287A02-FDE7-4D36-8297-15A567BFA197}" sibTransId="{97399024-ED9D-4C66-8C2C-2437ECFD2985}"/>
    <dgm:cxn modelId="{8F5C6736-C0B6-48D7-A115-79F7FB789E75}" type="presOf" srcId="{FFDAD1AB-203F-4DA5-A585-8FBD97F6DEF2}" destId="{D5E95922-9B38-48EF-8980-553C0DECF8BA}" srcOrd="0" destOrd="0" presId="urn:microsoft.com/office/officeart/2005/8/layout/radial4"/>
    <dgm:cxn modelId="{34F006AE-B6B5-47FB-ADC9-2E1E1DE81349}" srcId="{AA2F9DE6-3C62-4A11-A57F-D72685B933C1}" destId="{5AB962D8-F6AC-4A72-B520-2C8CBA79DE54}" srcOrd="0" destOrd="0" parTransId="{46538872-AAE8-4054-B02E-5E6CF013E625}" sibTransId="{9A46339E-BBCF-4864-9927-913F8A9BF39E}"/>
    <dgm:cxn modelId="{4D56DF5D-8769-4CAA-AF92-A09B2B5CB05A}" srcId="{AA2F9DE6-3C62-4A11-A57F-D72685B933C1}" destId="{FFDAD1AB-203F-4DA5-A585-8FBD97F6DEF2}" srcOrd="5" destOrd="0" parTransId="{0BEAB28F-C1A7-4093-90F4-210EA607EFD6}" sibTransId="{2F376D71-10B4-43CC-A61F-A6E6BD39EED1}"/>
    <dgm:cxn modelId="{A1EEF49C-ECD1-4D89-8DB4-A27C3D281992}" type="presOf" srcId="{AA2F9DE6-3C62-4A11-A57F-D72685B933C1}" destId="{12DE09E6-F136-435F-A3DF-4A749F1C39A4}" srcOrd="0" destOrd="0" presId="urn:microsoft.com/office/officeart/2005/8/layout/radial4"/>
    <dgm:cxn modelId="{8A716DF6-E197-4295-9670-51A52C9B651E}" type="presOf" srcId="{E6133C75-62DD-4243-9047-AB9ECECCC2C5}" destId="{DA5D9F43-8C4A-42E8-BE43-B7194987E435}" srcOrd="0" destOrd="0" presId="urn:microsoft.com/office/officeart/2005/8/layout/radial4"/>
    <dgm:cxn modelId="{041D0F3B-7E46-485E-8DA9-51624197268E}" type="presOf" srcId="{9050A783-9B3B-4C5F-8674-632FD71D44B2}" destId="{78CEE55E-7C38-436F-9317-F5BC5D0A74F3}" srcOrd="0" destOrd="0" presId="urn:microsoft.com/office/officeart/2005/8/layout/radial4"/>
    <dgm:cxn modelId="{858600D3-4C41-48DF-B387-F14E9C10B4B9}" srcId="{AA2F9DE6-3C62-4A11-A57F-D72685B933C1}" destId="{31CC42C0-8964-4A92-9C1E-A5AFDC145705}" srcOrd="1" destOrd="0" parTransId="{9F36BBEA-2622-4CA0-A019-090AF28F1E7E}" sibTransId="{17590A5F-3322-422F-9665-72F2667E25AC}"/>
    <dgm:cxn modelId="{8CA9B6EA-3C03-41D1-BA29-F79A81F453A0}" type="presOf" srcId="{5AB962D8-F6AC-4A72-B520-2C8CBA79DE54}" destId="{51A02E49-DF2E-49A8-8D1D-69AC2B6260D1}" srcOrd="0" destOrd="0" presId="urn:microsoft.com/office/officeart/2005/8/layout/radial4"/>
    <dgm:cxn modelId="{CB32297E-0C75-4316-9DA5-8A97F7256D19}" type="presOf" srcId="{31CC42C0-8964-4A92-9C1E-A5AFDC145705}" destId="{D4D38B7D-E1BB-496E-BDE3-C91AA19386E2}" srcOrd="0" destOrd="0" presId="urn:microsoft.com/office/officeart/2005/8/layout/radial4"/>
    <dgm:cxn modelId="{A1F87E1F-5A75-4085-AB7E-39DDF2135683}" type="presOf" srcId="{8C22C269-C4F3-4FB8-A3BE-C9B4B05C8F34}" destId="{C1C8C070-B745-4A4D-BB61-FE50BC7AC687}" srcOrd="0" destOrd="0" presId="urn:microsoft.com/office/officeart/2005/8/layout/radial4"/>
    <dgm:cxn modelId="{2C77E143-9720-4A43-8B68-F3CE671AA945}" type="presOf" srcId="{51D823D9-2D63-49BD-99EC-C898908AFDD1}" destId="{B974750B-2015-4EC6-A092-233CF2C50D66}" srcOrd="0" destOrd="0" presId="urn:microsoft.com/office/officeart/2005/8/layout/radial4"/>
    <dgm:cxn modelId="{48538793-4FE8-46A5-8AAB-53372783DBB3}" type="presParOf" srcId="{B974750B-2015-4EC6-A092-233CF2C50D66}" destId="{12DE09E6-F136-435F-A3DF-4A749F1C39A4}" srcOrd="0" destOrd="0" presId="urn:microsoft.com/office/officeart/2005/8/layout/radial4"/>
    <dgm:cxn modelId="{3AD8F825-6B67-4216-BD70-4F4A60F46E57}" type="presParOf" srcId="{B974750B-2015-4EC6-A092-233CF2C50D66}" destId="{89F90A9E-F449-4857-90BB-7E4DEC2D7B60}" srcOrd="1" destOrd="0" presId="urn:microsoft.com/office/officeart/2005/8/layout/radial4"/>
    <dgm:cxn modelId="{05EE47AC-A634-4548-9E50-2E9666A387D1}" type="presParOf" srcId="{B974750B-2015-4EC6-A092-233CF2C50D66}" destId="{51A02E49-DF2E-49A8-8D1D-69AC2B6260D1}" srcOrd="2" destOrd="0" presId="urn:microsoft.com/office/officeart/2005/8/layout/radial4"/>
    <dgm:cxn modelId="{A800033F-F751-4375-8C66-66187688EA04}" type="presParOf" srcId="{B974750B-2015-4EC6-A092-233CF2C50D66}" destId="{7FF9C77C-5E88-4FF2-8EBC-F1C68CEC5797}" srcOrd="3" destOrd="0" presId="urn:microsoft.com/office/officeart/2005/8/layout/radial4"/>
    <dgm:cxn modelId="{E121C161-26FD-451F-B128-D4474F457DEC}" type="presParOf" srcId="{B974750B-2015-4EC6-A092-233CF2C50D66}" destId="{D4D38B7D-E1BB-496E-BDE3-C91AA19386E2}" srcOrd="4" destOrd="0" presId="urn:microsoft.com/office/officeart/2005/8/layout/radial4"/>
    <dgm:cxn modelId="{46BE74FC-564B-4722-A4D3-AF37E6B5ED5C}" type="presParOf" srcId="{B974750B-2015-4EC6-A092-233CF2C50D66}" destId="{DA5D9F43-8C4A-42E8-BE43-B7194987E435}" srcOrd="5" destOrd="0" presId="urn:microsoft.com/office/officeart/2005/8/layout/radial4"/>
    <dgm:cxn modelId="{331D31D4-6B94-4991-88AB-2F94DACE3EF3}" type="presParOf" srcId="{B974750B-2015-4EC6-A092-233CF2C50D66}" destId="{C1C8C070-B745-4A4D-BB61-FE50BC7AC687}" srcOrd="6" destOrd="0" presId="urn:microsoft.com/office/officeart/2005/8/layout/radial4"/>
    <dgm:cxn modelId="{C0F9CEBF-5100-419F-843C-33FCDE09EFBF}" type="presParOf" srcId="{B974750B-2015-4EC6-A092-233CF2C50D66}" destId="{78CEE55E-7C38-436F-9317-F5BC5D0A74F3}" srcOrd="7" destOrd="0" presId="urn:microsoft.com/office/officeart/2005/8/layout/radial4"/>
    <dgm:cxn modelId="{51F9E451-E2D0-42B0-8573-B6DA70084566}" type="presParOf" srcId="{B974750B-2015-4EC6-A092-233CF2C50D66}" destId="{BBD37549-407F-4107-9FCD-FEA90AB22DB6}" srcOrd="8" destOrd="0" presId="urn:microsoft.com/office/officeart/2005/8/layout/radial4"/>
    <dgm:cxn modelId="{7B359D68-481D-4F8A-A120-7BE4C60B5D37}" type="presParOf" srcId="{B974750B-2015-4EC6-A092-233CF2C50D66}" destId="{42F4133A-EFEF-4C52-A466-8AF18D7DFDB0}" srcOrd="9" destOrd="0" presId="urn:microsoft.com/office/officeart/2005/8/layout/radial4"/>
    <dgm:cxn modelId="{7C737BA4-8C08-4D7B-8891-62E9B22FE77A}" type="presParOf" srcId="{B974750B-2015-4EC6-A092-233CF2C50D66}" destId="{E63F4C26-5531-42D7-9208-D1C48F951ABB}" srcOrd="10" destOrd="0" presId="urn:microsoft.com/office/officeart/2005/8/layout/radial4"/>
    <dgm:cxn modelId="{2616C31A-4869-46DF-9D6D-3D012D890F92}" type="presParOf" srcId="{B974750B-2015-4EC6-A092-233CF2C50D66}" destId="{EDBF0E30-1631-478A-8515-4CB8C2160763}" srcOrd="11" destOrd="0" presId="urn:microsoft.com/office/officeart/2005/8/layout/radial4"/>
    <dgm:cxn modelId="{9229FB49-58B6-4A0A-B88C-748858000FEF}" type="presParOf" srcId="{B974750B-2015-4EC6-A092-233CF2C50D66}" destId="{D5E95922-9B38-48EF-8980-553C0DECF8BA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C2B46-021A-4C77-901A-C3DBE19C76E1}">
      <dsp:nvSpPr>
        <dsp:cNvPr id="0" name=""/>
        <dsp:cNvSpPr/>
      </dsp:nvSpPr>
      <dsp:spPr>
        <a:xfrm>
          <a:off x="1090263" y="0"/>
          <a:ext cx="2252947" cy="179294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AF62D-D4E4-438A-BA82-5E606E90EADD}">
      <dsp:nvSpPr>
        <dsp:cNvPr id="0" name=""/>
        <dsp:cNvSpPr/>
      </dsp:nvSpPr>
      <dsp:spPr>
        <a:xfrm>
          <a:off x="1523394" y="648997"/>
          <a:ext cx="1386012" cy="50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Economic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23394" y="648997"/>
        <a:ext cx="1386012" cy="500180"/>
      </dsp:txXfrm>
    </dsp:sp>
    <dsp:sp modelId="{02532549-3125-4846-94A3-C8656EFC49E0}">
      <dsp:nvSpPr>
        <dsp:cNvPr id="0" name=""/>
        <dsp:cNvSpPr/>
      </dsp:nvSpPr>
      <dsp:spPr>
        <a:xfrm>
          <a:off x="454353" y="1030313"/>
          <a:ext cx="2528674" cy="179294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D151F-4545-435D-9760-2627F984AD85}">
      <dsp:nvSpPr>
        <dsp:cNvPr id="0" name=""/>
        <dsp:cNvSpPr/>
      </dsp:nvSpPr>
      <dsp:spPr>
        <a:xfrm>
          <a:off x="765646" y="1496346"/>
          <a:ext cx="1523525" cy="74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65646" y="1496346"/>
        <a:ext cx="1523525" cy="743937"/>
      </dsp:txXfrm>
    </dsp:sp>
    <dsp:sp modelId="{E7BBC9BB-77CC-4C0D-A372-47D2F0E06AB3}">
      <dsp:nvSpPr>
        <dsp:cNvPr id="0" name=""/>
        <dsp:cNvSpPr/>
      </dsp:nvSpPr>
      <dsp:spPr>
        <a:xfrm>
          <a:off x="902336" y="1931358"/>
          <a:ext cx="2628800" cy="205909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F169C-A966-48EA-AEC3-4FBA64C0326F}">
      <dsp:nvSpPr>
        <dsp:cNvPr id="0" name=""/>
        <dsp:cNvSpPr/>
      </dsp:nvSpPr>
      <dsp:spPr>
        <a:xfrm>
          <a:off x="1467473" y="2683025"/>
          <a:ext cx="1497853" cy="560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Environmental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67473" y="2683025"/>
        <a:ext cx="1497853" cy="560986"/>
      </dsp:txXfrm>
    </dsp:sp>
    <dsp:sp modelId="{E3B92869-6795-46A0-A57D-5DC125101E55}">
      <dsp:nvSpPr>
        <dsp:cNvPr id="0" name=""/>
        <dsp:cNvSpPr/>
      </dsp:nvSpPr>
      <dsp:spPr>
        <a:xfrm>
          <a:off x="950099" y="3213609"/>
          <a:ext cx="1540209" cy="1540953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7F638-EDD1-4130-9AA8-E829D723FD03}">
      <dsp:nvSpPr>
        <dsp:cNvPr id="0" name=""/>
        <dsp:cNvSpPr/>
      </dsp:nvSpPr>
      <dsp:spPr>
        <a:xfrm>
          <a:off x="1216105" y="3745644"/>
          <a:ext cx="1000463" cy="50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Cultural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6105" y="3745644"/>
        <a:ext cx="1000463" cy="500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E09E6-F136-435F-A3DF-4A749F1C39A4}">
      <dsp:nvSpPr>
        <dsp:cNvPr id="0" name=""/>
        <dsp:cNvSpPr/>
      </dsp:nvSpPr>
      <dsp:spPr>
        <a:xfrm>
          <a:off x="2183977" y="2120396"/>
          <a:ext cx="1598305" cy="15983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Calibri" panose="020F0502020204030204" pitchFamily="34" charset="0"/>
            </a:rPr>
            <a:t>postgreSQL</a:t>
          </a:r>
          <a:r>
            <a:rPr lang="en-US" sz="1600" kern="1200" dirty="0" smtClean="0">
              <a:latin typeface="Calibri" panose="020F0502020204030204" pitchFamily="34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Calibri" panose="020F0502020204030204" pitchFamily="34" charset="0"/>
            </a:rPr>
            <a:t>postGIS</a:t>
          </a:r>
          <a:r>
            <a:rPr lang="en-US" sz="1600" kern="1200" dirty="0" smtClean="0">
              <a:latin typeface="Calibri" panose="020F0502020204030204" pitchFamily="34" charset="0"/>
            </a:rPr>
            <a:t> Geodatabase</a:t>
          </a:r>
          <a:endParaRPr lang="en-US" sz="1600" kern="1200" dirty="0">
            <a:latin typeface="Calibri" panose="020F0502020204030204" pitchFamily="34" charset="0"/>
          </a:endParaRPr>
        </a:p>
      </dsp:txBody>
      <dsp:txXfrm>
        <a:off x="2418043" y="2354462"/>
        <a:ext cx="1130173" cy="1130173"/>
      </dsp:txXfrm>
    </dsp:sp>
    <dsp:sp modelId="{89F90A9E-F449-4857-90BB-7E4DEC2D7B60}">
      <dsp:nvSpPr>
        <dsp:cNvPr id="0" name=""/>
        <dsp:cNvSpPr/>
      </dsp:nvSpPr>
      <dsp:spPr>
        <a:xfrm rot="10800000">
          <a:off x="560009" y="2691790"/>
          <a:ext cx="1534649" cy="45551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02E49-DF2E-49A8-8D1D-69AC2B6260D1}">
      <dsp:nvSpPr>
        <dsp:cNvPr id="0" name=""/>
        <dsp:cNvSpPr/>
      </dsp:nvSpPr>
      <dsp:spPr>
        <a:xfrm>
          <a:off x="602" y="2472023"/>
          <a:ext cx="1118813" cy="895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Calibri" panose="020F0502020204030204" pitchFamily="34" charset="0"/>
            </a:rPr>
            <a:t>CitiStat</a:t>
          </a:r>
          <a:endParaRPr lang="en-US" sz="2100" kern="1200" dirty="0">
            <a:latin typeface="Calibri" panose="020F0502020204030204" pitchFamily="34" charset="0"/>
          </a:endParaRPr>
        </a:p>
      </dsp:txBody>
      <dsp:txXfrm>
        <a:off x="26817" y="2498238"/>
        <a:ext cx="1066383" cy="842620"/>
      </dsp:txXfrm>
    </dsp:sp>
    <dsp:sp modelId="{7FF9C77C-5E88-4FF2-8EBC-F1C68CEC5797}">
      <dsp:nvSpPr>
        <dsp:cNvPr id="0" name=""/>
        <dsp:cNvSpPr/>
      </dsp:nvSpPr>
      <dsp:spPr>
        <a:xfrm rot="12960000">
          <a:off x="876238" y="1718537"/>
          <a:ext cx="1534649" cy="45551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38B7D-E1BB-496E-BDE3-C91AA19386E2}">
      <dsp:nvSpPr>
        <dsp:cNvPr id="0" name=""/>
        <dsp:cNvSpPr/>
      </dsp:nvSpPr>
      <dsp:spPr>
        <a:xfrm>
          <a:off x="463377" y="1047748"/>
          <a:ext cx="1118813" cy="895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Calibri" panose="020F0502020204030204" pitchFamily="34" charset="0"/>
            </a:rPr>
            <a:t>Library</a:t>
          </a:r>
          <a:endParaRPr lang="en-US" sz="2100" kern="1200" dirty="0">
            <a:latin typeface="Calibri" panose="020F0502020204030204" pitchFamily="34" charset="0"/>
          </a:endParaRPr>
        </a:p>
      </dsp:txBody>
      <dsp:txXfrm>
        <a:off x="489592" y="1073963"/>
        <a:ext cx="1066383" cy="842620"/>
      </dsp:txXfrm>
    </dsp:sp>
    <dsp:sp modelId="{DA5D9F43-8C4A-42E8-BE43-B7194987E435}">
      <dsp:nvSpPr>
        <dsp:cNvPr id="0" name=""/>
        <dsp:cNvSpPr/>
      </dsp:nvSpPr>
      <dsp:spPr>
        <a:xfrm rot="15120000">
          <a:off x="1704136" y="1117034"/>
          <a:ext cx="1534649" cy="45551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8C070-B745-4A4D-BB61-FE50BC7AC687}">
      <dsp:nvSpPr>
        <dsp:cNvPr id="0" name=""/>
        <dsp:cNvSpPr/>
      </dsp:nvSpPr>
      <dsp:spPr>
        <a:xfrm>
          <a:off x="1674937" y="167498"/>
          <a:ext cx="1118813" cy="895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Calibri" panose="020F0502020204030204" pitchFamily="34" charset="0"/>
            </a:rPr>
            <a:t>Schools</a:t>
          </a:r>
          <a:endParaRPr lang="en-US" sz="2100" kern="1200" dirty="0">
            <a:latin typeface="Calibri" panose="020F0502020204030204" pitchFamily="34" charset="0"/>
          </a:endParaRPr>
        </a:p>
      </dsp:txBody>
      <dsp:txXfrm>
        <a:off x="1701152" y="193713"/>
        <a:ext cx="1066383" cy="842620"/>
      </dsp:txXfrm>
    </dsp:sp>
    <dsp:sp modelId="{78CEE55E-7C38-436F-9317-F5BC5D0A74F3}">
      <dsp:nvSpPr>
        <dsp:cNvPr id="0" name=""/>
        <dsp:cNvSpPr/>
      </dsp:nvSpPr>
      <dsp:spPr>
        <a:xfrm rot="17280000">
          <a:off x="2727474" y="1117034"/>
          <a:ext cx="1534649" cy="45551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37549-407F-4107-9FCD-FEA90AB22DB6}">
      <dsp:nvSpPr>
        <dsp:cNvPr id="0" name=""/>
        <dsp:cNvSpPr/>
      </dsp:nvSpPr>
      <dsp:spPr>
        <a:xfrm>
          <a:off x="3172508" y="167498"/>
          <a:ext cx="1118813" cy="895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Calibri" panose="020F0502020204030204" pitchFamily="34" charset="0"/>
            </a:rPr>
            <a:t>Vital Statistics</a:t>
          </a:r>
          <a:endParaRPr lang="en-US" sz="2100" kern="1200" dirty="0">
            <a:latin typeface="Calibri" panose="020F0502020204030204" pitchFamily="34" charset="0"/>
          </a:endParaRPr>
        </a:p>
      </dsp:txBody>
      <dsp:txXfrm>
        <a:off x="3198723" y="193713"/>
        <a:ext cx="1066383" cy="842620"/>
      </dsp:txXfrm>
    </dsp:sp>
    <dsp:sp modelId="{42F4133A-EFEF-4C52-A466-8AF18D7DFDB0}">
      <dsp:nvSpPr>
        <dsp:cNvPr id="0" name=""/>
        <dsp:cNvSpPr/>
      </dsp:nvSpPr>
      <dsp:spPr>
        <a:xfrm rot="19440000">
          <a:off x="3555371" y="1718537"/>
          <a:ext cx="1534649" cy="45551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F4C26-5531-42D7-9208-D1C48F951ABB}">
      <dsp:nvSpPr>
        <dsp:cNvPr id="0" name=""/>
        <dsp:cNvSpPr/>
      </dsp:nvSpPr>
      <dsp:spPr>
        <a:xfrm>
          <a:off x="4384068" y="1047748"/>
          <a:ext cx="1118813" cy="895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Calibri" panose="020F0502020204030204" pitchFamily="34" charset="0"/>
            </a:rPr>
            <a:t>Police</a:t>
          </a:r>
          <a:endParaRPr lang="en-US" sz="2100" kern="1200" dirty="0">
            <a:latin typeface="Calibri" panose="020F0502020204030204" pitchFamily="34" charset="0"/>
          </a:endParaRPr>
        </a:p>
      </dsp:txBody>
      <dsp:txXfrm>
        <a:off x="4410283" y="1073963"/>
        <a:ext cx="1066383" cy="842620"/>
      </dsp:txXfrm>
    </dsp:sp>
    <dsp:sp modelId="{EDBF0E30-1631-478A-8515-4CB8C2160763}">
      <dsp:nvSpPr>
        <dsp:cNvPr id="0" name=""/>
        <dsp:cNvSpPr/>
      </dsp:nvSpPr>
      <dsp:spPr>
        <a:xfrm>
          <a:off x="3871600" y="2691790"/>
          <a:ext cx="1534649" cy="45551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95922-9B38-48EF-8980-553C0DECF8BA}">
      <dsp:nvSpPr>
        <dsp:cNvPr id="0" name=""/>
        <dsp:cNvSpPr/>
      </dsp:nvSpPr>
      <dsp:spPr>
        <a:xfrm>
          <a:off x="4846843" y="2472023"/>
          <a:ext cx="1118813" cy="895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Calibri" panose="020F0502020204030204" pitchFamily="34" charset="0"/>
            </a:rPr>
            <a:t>Arts</a:t>
          </a:r>
          <a:endParaRPr lang="en-US" sz="2100" kern="1200" dirty="0">
            <a:latin typeface="Calibri" panose="020F0502020204030204" pitchFamily="34" charset="0"/>
          </a:endParaRPr>
        </a:p>
      </dsp:txBody>
      <dsp:txXfrm>
        <a:off x="4873058" y="2498238"/>
        <a:ext cx="1066383" cy="842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E2DF7-81EC-4D1B-AEB9-D439576C8AA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2238A-A862-40A4-8385-4F6487EF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238A-A862-40A4-8385-4F6487EF1E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8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5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1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007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9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156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81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06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0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1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9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0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7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5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6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5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6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97B3A-8996-4FD0-AD35-4E98358A9035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3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57400"/>
            <a:ext cx="9144000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BALTIMORE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Indicators Roundtable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28974"/>
            <a:ext cx="1567583" cy="153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7302" y="3376123"/>
            <a:ext cx="608852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/>
              <a:t>Crime, Safety and </a:t>
            </a:r>
            <a:r>
              <a:rPr lang="en-US" sz="4000" dirty="0" smtClean="0"/>
              <a:t>Justice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#VitalSigns16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333" t="52963" r="72500" b="36667"/>
          <a:stretch/>
        </p:blipFill>
        <p:spPr>
          <a:xfrm>
            <a:off x="0" y="5895174"/>
            <a:ext cx="2598294" cy="7907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6200" y="15240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bniajfi.org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347713" cy="1320800"/>
          </a:xfrm>
        </p:spPr>
        <p:txBody>
          <a:bodyPr>
            <a:normAutofit/>
          </a:bodyPr>
          <a:lstStyle/>
          <a:p>
            <a:r>
              <a:rPr lang="en-US" b="1" dirty="0" smtClean="0"/>
              <a:t>Discontinued Crime Indicators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209763"/>
            <a:ext cx="6195313" cy="53594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200" dirty="0" smtClean="0"/>
              <a:t>Juvenile Arrest Rate</a:t>
            </a:r>
          </a:p>
          <a:p>
            <a:pPr lvl="1"/>
            <a:r>
              <a:rPr lang="en-US" sz="1800" dirty="0" smtClean="0"/>
              <a:t>Drug-Related Offenses</a:t>
            </a:r>
            <a:endParaRPr lang="en-US" sz="1800" dirty="0"/>
          </a:p>
          <a:p>
            <a:pPr lvl="1"/>
            <a:r>
              <a:rPr lang="en-US" sz="1800" dirty="0" smtClean="0"/>
              <a:t>Violent Offenses</a:t>
            </a:r>
          </a:p>
          <a:p>
            <a:pPr lvl="1"/>
            <a:endParaRPr lang="en-US" sz="2000" dirty="0"/>
          </a:p>
          <a:p>
            <a:r>
              <a:rPr lang="en-US" sz="2200" dirty="0" smtClean="0"/>
              <a:t>Rate of 911 Calls for Domestic Violence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800" b="1" i="1" dirty="0" smtClean="0">
                <a:solidFill>
                  <a:schemeClr val="accent2"/>
                </a:solidFill>
              </a:rPr>
              <a:t>Data confidentiality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59" y="5289136"/>
            <a:ext cx="1321854" cy="1290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6200" y="15240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bniajfi.org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41" y="1653431"/>
            <a:ext cx="6291659" cy="470852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Measuring progress towards safer communities for people to live, work, and play in</a:t>
            </a:r>
          </a:p>
          <a:p>
            <a:r>
              <a:rPr lang="en-US" sz="2400" dirty="0" smtClean="0"/>
              <a:t>What actions can lead to crime reduction? </a:t>
            </a:r>
            <a:r>
              <a:rPr lang="en-US" sz="2400" i="1" dirty="0" smtClean="0"/>
              <a:t>Drawing upon </a:t>
            </a:r>
            <a:r>
              <a:rPr lang="en-US" sz="2400" i="1" smtClean="0"/>
              <a:t>BCJI working in </a:t>
            </a:r>
            <a:r>
              <a:rPr lang="en-US" sz="2400" i="1" dirty="0" err="1" smtClean="0"/>
              <a:t>McElderry</a:t>
            </a:r>
            <a:r>
              <a:rPr lang="en-US" sz="2400" i="1" dirty="0" smtClean="0"/>
              <a:t> Park</a:t>
            </a:r>
          </a:p>
          <a:p>
            <a:r>
              <a:rPr lang="en-US" sz="2400" dirty="0" smtClean="0"/>
              <a:t>UN Sustainable Development Goal #16: Peace, Justice, and Strong Institutions </a:t>
            </a:r>
          </a:p>
          <a:p>
            <a:pPr lvl="1"/>
            <a:r>
              <a:rPr lang="en-US" sz="2000" dirty="0" smtClean="0"/>
              <a:t>“Promote peaceful and inclusive societies for sustainable development, provide access to </a:t>
            </a:r>
            <a:r>
              <a:rPr lang="en-US" sz="2000" b="1" i="1" dirty="0" smtClean="0"/>
              <a:t>justice</a:t>
            </a:r>
            <a:r>
              <a:rPr lang="en-US" sz="2000" dirty="0" smtClean="0"/>
              <a:t> for all and build effective, accountable, and inclusive institutions at all levels”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59" y="5289136"/>
            <a:ext cx="1321854" cy="129053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0487" y="303728"/>
            <a:ext cx="6347713" cy="1320800"/>
          </a:xfrm>
        </p:spPr>
        <p:txBody>
          <a:bodyPr>
            <a:normAutofit/>
          </a:bodyPr>
          <a:lstStyle/>
          <a:p>
            <a:r>
              <a:rPr lang="en-US" b="1" dirty="0"/>
              <a:t>Development of </a:t>
            </a:r>
            <a:r>
              <a:rPr lang="en-US" b="1" dirty="0" smtClean="0"/>
              <a:t>Crime &amp; Chapter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96200" y="15240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bniajfi.org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41" y="352781"/>
            <a:ext cx="6347713" cy="13208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Gaps and Opportunities in Data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19" y="1143000"/>
            <a:ext cx="6096000" cy="47085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Prosecution Rates</a:t>
            </a:r>
          </a:p>
          <a:p>
            <a:r>
              <a:rPr lang="en-US" sz="2000" dirty="0" smtClean="0"/>
              <a:t>Initial vs. Final Disposition of Calls and Incidents</a:t>
            </a:r>
          </a:p>
          <a:p>
            <a:r>
              <a:rPr lang="en-US" sz="2000" dirty="0" smtClean="0"/>
              <a:t>Crime Types by Neighborhood</a:t>
            </a:r>
          </a:p>
          <a:p>
            <a:r>
              <a:rPr lang="en-US" sz="2000" dirty="0"/>
              <a:t>Daytime Crime Rates</a:t>
            </a:r>
          </a:p>
          <a:p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59" y="5289136"/>
            <a:ext cx="1321854" cy="1290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78"/>
          <a:stretch/>
        </p:blipFill>
        <p:spPr>
          <a:xfrm>
            <a:off x="573487" y="2980836"/>
            <a:ext cx="2830446" cy="3660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02"/>
          <a:stretch/>
        </p:blipFill>
        <p:spPr>
          <a:xfrm>
            <a:off x="3505200" y="2918765"/>
            <a:ext cx="2776921" cy="36661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6200" y="15240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bniajfi.org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025000"/>
            <a:ext cx="1567583" cy="153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1143000"/>
            <a:ext cx="586891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1"/>
                </a:solidFill>
              </a:rPr>
              <a:t>Break Out Groups</a:t>
            </a:r>
            <a:r>
              <a:rPr lang="en-US" sz="3600" b="1" dirty="0" smtClean="0">
                <a:solidFill>
                  <a:schemeClr val="accent1"/>
                </a:solidFill>
              </a:rPr>
              <a:t/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endParaRPr lang="en-US" sz="36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2600" dirty="0" smtClean="0">
                <a:solidFill>
                  <a:schemeClr val="accent2"/>
                </a:solidFill>
              </a:rPr>
              <a:t>What indicators resonate with you?</a:t>
            </a:r>
            <a:br>
              <a:rPr lang="en-US" sz="2600" dirty="0" smtClean="0">
                <a:solidFill>
                  <a:schemeClr val="accent2"/>
                </a:solidFill>
              </a:rPr>
            </a:br>
            <a:r>
              <a:rPr lang="en-US" sz="2600" dirty="0" smtClean="0">
                <a:solidFill>
                  <a:schemeClr val="accent2"/>
                </a:solidFill>
              </a:rPr>
              <a:t/>
            </a:r>
            <a:br>
              <a:rPr lang="en-US" sz="2600" dirty="0" smtClean="0">
                <a:solidFill>
                  <a:schemeClr val="accent2"/>
                </a:solidFill>
              </a:rPr>
            </a:b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What would you like to see added?</a:t>
            </a:r>
            <a:b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accent1"/>
                </a:solidFill>
              </a:rPr>
              <a:t>What are potential new data sources/</a:t>
            </a:r>
            <a:br>
              <a:rPr lang="en-US" sz="2600" dirty="0" smtClean="0">
                <a:solidFill>
                  <a:schemeClr val="accent1"/>
                </a:solidFill>
              </a:rPr>
            </a:br>
            <a:r>
              <a:rPr lang="en-US" sz="2600" dirty="0" smtClean="0">
                <a:solidFill>
                  <a:schemeClr val="accent1"/>
                </a:solidFill>
              </a:rPr>
              <a:t>contacts?</a:t>
            </a:r>
            <a:endParaRPr lang="en-US" sz="2600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333" t="52963" r="72500" b="36667"/>
          <a:stretch/>
        </p:blipFill>
        <p:spPr>
          <a:xfrm>
            <a:off x="228600" y="5748222"/>
            <a:ext cx="2598294" cy="7907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6200" y="15240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bniajfi.org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4953000" cy="47310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History of BNIA-JFI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4" y="1447800"/>
            <a:ext cx="4968766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Strengthening neighborhoods through meaningful, accurate, open data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“Democratization of Data” Overcome the resistance </a:t>
            </a:r>
            <a:r>
              <a:rPr lang="en-US" sz="2800" dirty="0" smtClean="0"/>
              <a:t>of </a:t>
            </a:r>
            <a:r>
              <a:rPr lang="en-US" sz="2800" dirty="0"/>
              <a:t>local public agencies to sharing data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Baltimore </a:t>
            </a:r>
            <a:r>
              <a:rPr lang="en-US" sz="2800" dirty="0"/>
              <a:t>one of the first </a:t>
            </a:r>
            <a:r>
              <a:rPr lang="en-US" sz="2800" dirty="0" smtClean="0"/>
              <a:t>National Neighborhood Indicator Partnership cities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800" dirty="0" smtClean="0"/>
              <a:t>Moved to the Jacob France Institute in 2007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76" y="2209800"/>
            <a:ext cx="914479" cy="975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176" y="3429000"/>
            <a:ext cx="3227103" cy="27384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7696200" y="15240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bniajfi.org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685800"/>
          </a:xfrm>
        </p:spPr>
        <p:txBody>
          <a:bodyPr>
            <a:noAutofit/>
          </a:bodyPr>
          <a:lstStyle/>
          <a:p>
            <a:r>
              <a:rPr lang="en-US" b="1" dirty="0" smtClean="0"/>
              <a:t>Community Based Indicators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143000"/>
            <a:ext cx="5105400" cy="5410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Neighborhood context influences how activities and policies take hold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Bits </a:t>
            </a:r>
            <a:r>
              <a:rPr lang="en-US" sz="2400" dirty="0">
                <a:latin typeface="Calibri" panose="020F0502020204030204" pitchFamily="34" charset="0"/>
              </a:rPr>
              <a:t>of information that, when combined, generate a picture of what is happening in a local </a:t>
            </a:r>
            <a:r>
              <a:rPr lang="en-US" sz="2400" dirty="0" smtClean="0">
                <a:latin typeface="Calibri" panose="020F0502020204030204" pitchFamily="34" charset="0"/>
              </a:rPr>
              <a:t>system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They provide insight into and ongoing monitoring of the </a:t>
            </a:r>
            <a:r>
              <a:rPr lang="en-US" sz="2400" dirty="0">
                <a:latin typeface="Calibri" panose="020F0502020204030204" pitchFamily="34" charset="0"/>
              </a:rPr>
              <a:t>overall </a:t>
            </a:r>
            <a:r>
              <a:rPr lang="en-US" sz="2400" i="1" dirty="0">
                <a:latin typeface="Calibri" panose="020F0502020204030204" pitchFamily="34" charset="0"/>
              </a:rPr>
              <a:t>direction</a:t>
            </a:r>
            <a:r>
              <a:rPr lang="en-US" sz="2400" dirty="0">
                <a:latin typeface="Calibri" panose="020F0502020204030204" pitchFamily="34" charset="0"/>
              </a:rPr>
              <a:t> of a </a:t>
            </a:r>
            <a:r>
              <a:rPr lang="en-US" sz="2400" dirty="0" smtClean="0">
                <a:latin typeface="Calibri" panose="020F0502020204030204" pitchFamily="34" charset="0"/>
              </a:rPr>
              <a:t>community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en-US" sz="2000" i="1" dirty="0" smtClean="0">
                <a:latin typeface="Calibri" panose="020F0502020204030204" pitchFamily="34" charset="0"/>
              </a:rPr>
              <a:t>Rhonda Phillips</a:t>
            </a:r>
            <a:r>
              <a:rPr lang="en-US" sz="2000" dirty="0" smtClean="0">
                <a:latin typeface="Calibri" panose="020F0502020204030204" pitchFamily="34" charset="0"/>
              </a:rPr>
              <a:t>, </a:t>
            </a:r>
            <a:r>
              <a:rPr lang="en-US" sz="2000" b="1" dirty="0" smtClean="0">
                <a:latin typeface="Calibri" panose="020F0502020204030204" pitchFamily="34" charset="0"/>
              </a:rPr>
              <a:t>Community Indicators </a:t>
            </a:r>
            <a:r>
              <a:rPr lang="en-US" sz="2000" dirty="0" smtClean="0">
                <a:latin typeface="Calibri" panose="020F0502020204030204" pitchFamily="34" charset="0"/>
              </a:rPr>
              <a:t>2003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5136738" y="1223168"/>
          <a:ext cx="3985491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950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465" y="331385"/>
            <a:ext cx="6973080" cy="6821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Choosing Indicators: Guiding Principles </a:t>
            </a:r>
            <a:endParaRPr lang="en-US" b="1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1465" y="2981306"/>
            <a:ext cx="6615849" cy="3876694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Data </a:t>
            </a:r>
            <a:r>
              <a:rPr lang="en-US" dirty="0"/>
              <a:t>is accessible and </a:t>
            </a:r>
            <a:r>
              <a:rPr lang="en-US" dirty="0" smtClean="0"/>
              <a:t>from </a:t>
            </a:r>
            <a:r>
              <a:rPr lang="en-US" dirty="0"/>
              <a:t>a valid, reliable source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Baseline measures can be tracked over </a:t>
            </a:r>
            <a:r>
              <a:rPr lang="en-US" dirty="0" smtClean="0"/>
              <a:t>time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Key indicator “gets to the heart” of a broader concept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Indicator is </a:t>
            </a:r>
            <a:r>
              <a:rPr lang="en-US" dirty="0" smtClean="0"/>
              <a:t>actionable (i.e. communities can work to change the trajectory of a measure)</a:t>
            </a:r>
            <a:endParaRPr lang="en-US" dirty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Coordinating </a:t>
            </a:r>
            <a:r>
              <a:rPr lang="en-US" dirty="0"/>
              <a:t>indicators with existing/parallel processes envisioning Baltimore’s future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18584381"/>
              </p:ext>
            </p:extLst>
          </p:nvPr>
        </p:nvGraphicFramePr>
        <p:xfrm>
          <a:off x="365113" y="1186934"/>
          <a:ext cx="6675031" cy="192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59" y="5289136"/>
            <a:ext cx="1321854" cy="12905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96200" y="15240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bniajfi.org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eft Arrow 18"/>
          <p:cNvSpPr/>
          <p:nvPr/>
        </p:nvSpPr>
        <p:spPr>
          <a:xfrm rot="16200000">
            <a:off x="3493870" y="4045548"/>
            <a:ext cx="762000" cy="41910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247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0603C3-0E99-49C5-804D-7D495096B2A8}" type="slidenum">
              <a:rPr lang="en-US" sz="1400">
                <a:solidFill>
                  <a:srgbClr val="FFFFFF"/>
                </a:solidFill>
              </a:rPr>
              <a:pPr eaLnBrk="1" hangingPunct="1"/>
              <a:t>5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0248" name="AutoShape 13" descr="data:image/jpg;base64,/9j/4AAQSkZJRgABAQAAAQABAAD/2wCEAAkGBhQSERUUEhQVEhQVFA8QFBAUFRYUFBUUFBQVFBQUFBQXHCYeFxkkGRQUHy8gIycpLCwsFR4xNTAqNSYrLCkBCQoKDgwOGg8PGi4kHyUpKSwsKSwsKiwsKSwsLiksNCwsLCwsLCwsLCwsLCwsLCwpLCwsKSwsLCwsKSwsLCkpLP/AABEIALcBEwMBIgACEQEDEQH/xAAcAAABBQEBAQAAAAAAAAAAAAAAAQIDBAUGBwj/xAA/EAABAwIDBQQJAQcEAgMAAAABAAIDBBEFITEGEkFRcRNhgZEUIjJCUqGxwdEHFSNicpLC4TOCovGDkxZDU//EABsBAAEFAQEAAAAAAAAAAAAAAAABAgMEBQYH/8QAMhEAAgEDAgMFBwUBAQEAAAAAAAECAwQREjEFIUETUWGRoRQVIjJxgbEzQlLR8MHhI//aAAwDAQACEQMRAD8A9TATgEAJwCAABOsgJ1kACVCR5sEAc7tLUZWV7AXfugufxufek6LewH2SFg3T1ybNetFU6EYmshCAFRKAIS2QgBEWSoQAWQlsiyAEQhCAEskITkEJAG2SWTyEiAGpCE4hBSMBiSycQkSCjSE0hPTSkFGEJpCkTCeaQQjcE0hSJhSCjCFE4KZwTCEgEVkJShAuTUCcAgJQuzKgoCcEgCVACgKtiEu6w+KtLE2kqbNt4KOrLTBsnt6euoonLyO3n35ldPgRzI/huuXhHrDqujwmS0oHMELDxlM0eKPGhLvN4JyROCqmeIhLZCQBEWS2QgAQhCQBCEWSoQAlkJUWQA1FkpCRxtrl1SAIQkTTOOFz0H30TS5x0AHU3+Q/KY2hcD015trl1yTTCTq49G2b89fmkFO3lfvOZ+ablgN9Jbw9b+UE/PRNLnHRtu9x+wVgppRh9RSDs3HV39It+Smmmbyv3nP6qwUwowgGtFkxzU8pjhf/ABkkwAxxtrkoHVA4Z9BdS+jN5X7zmfmgtScxSr2jvg8yEimMo5j5JUcwNQBOQEq7QqChKCkCEAOJXHbQ1O8+3JdXVSbrSVwtXJvPJ71RvJYjpNbhtPMnMbSj1gtaKo3Z4v5gPMWWZRD1woNpZbAW4EHyz+yp0Y6nglvIdpcU4fU9FCVMpn7zGnm1p8xdSWVBrHIzHyYiWyRKEgCJbJUjnAam3VJsAiEzthwueg++iN53IDrn9EmpAPSOdbXLrkmdmTq4+GX+U4QAcPFJzAb2w4XPQfdF3HgB1N/p+VIEtkaWwyRdkTq4+GX0StiA4ff6qYNQl0IXJHZIVJI8NF3EAcXHIDqTkuex/bijo3Bs84a5ze0DGtfI7c+MtjabNyOZsE7s2+UVkTJuJtlxWNfqUYpGRw0c0plkigjllLaeF0kjGyNaHuufZcNQFRxfbWsglqGyMa1ww0VsMG6HbkocGTNc8E9oG+s7kWhSK2m8CakehFUJMcpxKITPD2xO6Ie0Z2hPLs771/BcTgNXDEaSqqMXlmkmsDCZW9i+SRmTexZ/ptYbjPK9r20XN0WEz0tYG0UU00jKt5BqKBjAY3erJKa0kO3bOcB3Z5XCerVNtN/8DUz2ZIU8hMcFRHjCE0lPcoKh9mk8gSmt4BGfJXPe4tjsADbfOfWwTvQifbe53dew8gm4Wz1VeIUaWebH7bFT9nR/CPJCtXQl0oMs0glTUq7YpCpQkShAGVj9TusPkuRW1tJUXfZYqyLmeqZ01lDRSXiWcOHr+CzNp5PWA8Vr4W31ie5c/j8t5T3J9qsvJGlqvl4RPStmp96lhd/A1v8ATdv2Wg42XPbCTb1G0fC+Rvz3v7l0FlnVk1Npd5lV1pqSXiyL0kcLnoD9dEu+46ADqb/RS2SqHTJ7siIezPFx8Mh8k5sIHDx4p5P/AGs3FtooKYxtmk3HTO7OJm69znvuButaxpOrh5pVTy8JAaSLKnW4xBCC6aaKIDIl8jG2PLMrMj29o3w1E0MwmZSsMkvZg6WcQGlwAdfdIFja6eqcnshuTf3Uq4+Pb9tThs9XRAGWFkjnU8wN2OYN4teGHi0Egg2PgbdBgWLCopaeYkfvoonjgC5zN5zWgnhZ2WehTpU3FZa64FyUNrNsGUPZN7OSomnc5kFPELveW2LjfQAXGeeuizqXbyVjJX1tDPSNY6CNjQfSJJpJt7dbG1jQDoBrq6yT9S8NgfBHJNTVFU6ORvZil3xMwOt2jw5mgDW3z1IaMtVzmxFFUHEGPpm4hFQiOTtRiDye0fY9n2UbsxY7ufcdONmEIOnlr/f7wG9TpME/UZtSyaZtNPHTxRTyekS7gDnQ5vj3WklrrG+Z4Fc/sxt7JijDSSyigq3dlPHLTkHtIDZ7mR7znbkm5cWJvxtkQten2Cm7DEKYysihq6iSaNzAXvZHIQZWFp3Wi4aBkTa5WlF+m9AGwj0dgdCWPbJHeJ7ntaBvvfGQ53OxOqNVGOcfbrgOZw2C7LienxaOeWaaqhNZS780rpA6MBstO8sdkDvR3BFuKR+FT1UNLVU9LUulkom088sNWykO/HaNrXskuXN9UuOViHN1sV6xBQxse97I2MfIbyPaxoc883uAu7xU5KbK7aeUgwcRNsfVVGG08FTO30uGWGo9IIMm66N7i0ZW3yGu3b8V0NXs9FLUxVLw4zQsfG0hxDLSX3w5vvA3ORWmhVHVk/X1HYMmh2VpIH9pDTQRSZ/vGRta4X1sQMvBaZCcSmlRyk3u8jkhqa5JJO0akBVJMVb7t3dBf5qJzit2Lhlkqlij7Rnvs3zKR1XI72WW73FROonPIMhvbQDRROWrYVLvFoRYK0UjIgNE4pyXIUZuoSGQcwhJkDSSoCVdsUwTZn2BPcU8BZ+N1G7Ge9NlLTFskpQ1zUTlK6bee496r2S3QsJvLydYlhYL2G6OXKYk+8rutl1FNkxxXJSuu4nmSVftFybK1ss3NSXgkdx+m837qVvJ7Xf1Nt/auwC4P9OZf3krebGO/pdb+5d6qF0sVWZl9HFeQIIQlVYpnK7fbHenwDccY6iIiSnlBIAe3MNcNN0kDO1wbHhY8Rg+0EmJ4ph8U8bopqEVctUwiw7ZoDGuA7yIzbhcgZWXsACpsweFs7qgRsE7mCJ0wHruYLENJ46DyHJT062mLTXfjwyNaOCo9nKd2MV1PPC2SOVsNdFvMu1kj2OimPw7x3i7PlcZi6q0WzlZNgLaIRGKbtPR3vltFembKZQ8E5kEbrbW55L1JCd7S/x6BpOGoP0sbT1AmgqpxvMfFUiXdm9IY4Boa72Q2wB4HhbRXcA/TOlpXRPDp5nw/wCk6aZ7hHkQdyNtmgWLsrWzK6xCjdxUfJsNKC6EIUAoJLqCeuYz2nAd11WOMtPsNc/vAsPMqOVWEd2OwzQKRZ3bTO0DWDvzKPQHO9t7j3D1R8lH2r/ahcFuWpa3VwHiqzsUHutc7oMk+PDWD3fPNT9mk/8Ao/AXkUu3ldo0N6m6YaR7vbeejcloWRZJozuwyUG4awcL95z+qmEQGgVgqGWcN1ICHGMRObE3U1yg9Kc72G/7nfhDaa/tHe+nkkyuguBXVA4et0081GY3HU27grFgO5VKjEmNyHrHkEPluH0H+jN5BComulOjBZCblDsM6MJQkCULtykKua2nqbuDV0j3WBK4jEajfkce+yqXcsQx3mlw6nqqau4qIuhLZZJ0BZlfu07j1XIXXT4y/dpgOZ+65dy1bVYhkhs1znLvl+DX2ZxkU04e4EtLSx27qASDcc7W0XqlPK17Q5hDmuAc0jiDoV4nddrsFj9j6M863MRPA6uZ46jvuoruhrWtbkPEbbUu1jut/od2hCQussjYwECRVqjFI2e08DuusfENtoo2uc0OfuhzrDK9hfipIUalT5ItiOSXJs6FKTZeP4h+sFS8kQQsjHBziXu8hYfVc7WbQ18/+pUSAH3WHcHk1PjbVH4GlDh9WW+Ee9S10bdXDpqfIKu7Fb+wxzvCw8yuH/SaY7ksMhLnAiZrnZkg+q8X452PivQw1U60KkJaclatS7GbgygZJ3fCz/kU04c53tyOd3eyPktHdShqg7LO7yRainBhbG6NF+ep8yrQjA4J9kKSNOMdkI3kQBLZCE/AgJChzgBcmypvxAHJgLzz0HmmykluKsloqtUVzW5XufhGZUPYvf7brD4W5f8AamipWt0Hio3KUtuQ7kVjJI/T1B5uT46EDM5nmcynz1TWan8qk/EHv/022HMqNuK3eRVll172t1IAVGbFRpGC4+QSNw4uN5HF3dwVtlOG6CyX4peAYSM800j/AG3WHwhTxULW6BOrMQjiF3uDepXKYr+oTRcQt3j8R0UtO3lN4iskkKc6jxFHX2SrymTa2oJJ7S1+ACVWvd9X/Ms+wVfDzPZglCQJQunMYp4xUbkRK4u66Damq9lg6lc7dZV1PM8dx0XD6emlnvFQkulCqF8r7TPsyNvddc8StnaZ57QDk0BY62aKxBC2scU145YJWPLSCCQQQQRkQRmCCkISEKUtYyd/DtbM+JhIaHEC7gNe+3BUarEpHavd0vkqtGw9mz+UFOctClaUYpSUVk81u6su2nFPkm/yV5M/yqtULscP4XfQq28KIjJW3HKwV6c9E1J9Gmcw2nA4KQRrTxGlsA4C18iBz4Hy+iobqxJ09D0s9Mtq8K9NVIbM0Nn8Q9HqI5OAO67+V2Tvln4L14f9HmvEDKOd+l16nsfiwnpmZ+sz906+uXsnxCyb+lyU0Z3FKWUqi+jN1CWyRZWxhAhRvnA0zPcmEOP8PTVJqQuCWSUN1PhxVd1Q53stsOZ/CkZAB15p0jw0XJt1THl78gRW9Dvm4l3XTwCsNjAHJUZcX4RgvPPgofRpJPbdYfCFFqSfwrI/D6lmoxNjTYeseQVR0ksmnqN+atwUDW6BSSytYLuIA5nJGJS3EylsVIsMaMz6x5lWQ0Bc1jH6gwRXaw9q8cG6ea4vE9sqmfLe7JueTTn5q5Rs5z2RZp21Sp4I9Exbamnpx67xf4RmfJcTi/6jSyXbAzcb8bteoC5bcbe5O8eZzKXtAtWlw6MecuZoQtKNPnUkhKl8spvJI5x7zl5KP0Qd5U3adxRd3BpWnGjJLCiTu7tqaxqRX9ECFPuP+EoTuxn/ABGe8rX+aPfQi6aCoa+o3I3O7ikbwsnMxi5NJHJ4xPvyuPLJUkjn3N+eaAsKUtTbOupx0xUUKQnRjMdR9U1SQe0Ot03GRZbMycffvSO7iB5BZN1cqZt5zieJJ+aqbq3ksJE9NaYpDnHNNcpZBcb3EGxH0Khv+UMlOspx+7Zy3WZ/7QmyaqXDPZa06OYwdHWBB8/qmzC17/n6Lbhsjy25/Wn9X+Su8FQkKQ1Lf4j0a78KM1HJjz4AfUp5BkR1PvNLOYy/m4LEI5roKaRxe31Les05uHPuukq8Ha5xzLTfMALKvZRjJZ6nR8I4rTtoOlWfLdHOrpdhMR7Op3D7Mo3f9wzb9x4qkcDA953yCgnw0tLDG4tcHXDtcxmPos9qNddmupr1eMWlaLprLyn0PX73Ub2c1z2zm0bpT2c4Af7rxk13cRwK6N7jbvWFcW1S3lpqoxoVIzWYsY1gGiiqKtrNT4cVBKJXaENHdqmxYaAbm5PMqm5N/KiX6kb8Qe/KNth8RTW4cXG8hLjy4LQDQOQWRie1cEOW9vO+FuZSxoSqPG77gc1FGnFThoyFlBX4rFCLyPa3qVxmIbVVM2UYELeZzd/hYrsPaTvTSb5/iN/ktq34LVnzn8K9SnUu4LbmbuKfqNe7aaMuPxuyC5isfU1JvLIbH3RkFfbPE32RfoEoxA+7GT8lv0OGUKXTL72UpXdR7cjPg2baNbqyzAmclY7eY6NDeqaaeZ2r7dFoKEVsiF16st5PzAYTGOATXU8TfhR+yyfae4+Ke3C2cr9SnYI3Jvdld9REO/oFEa4e6wlXxRtGgCd2QQIZnpDvgQtLcCEAenhYm1NVZrWfFn4BbV1SxajbJGbjMAkHisCqm4NI6K2lGNWLkcY4pQU0JO0A1yWKdWOuoqqTdY4931Um+OY81Txi5iO7wLSegOadTWZpCrcyyoyUwzk+675flJ2h+E+Y/K3CwixEcyPiBHjwUL2EjIkJgkd8PHmEVNXbPcd3tBB62zQDeDsmssB3WF+gA+ynqW3s4e9n4+8PO6ggma9oe03a65B8TkRwIOVkPBIIuR0Nltx2PKquVNqS55Y0i+SQtsqzsP5veeHtu+xTXYUziCepJ+pSkZOwgEEkDMcbce9a1S31nZcSsL9lR8Gt8gujiJdkdS1pB77AkeOayuJxyosZIz5IlC6DTuK0XsuqNbUhjXEWJAvu9M1lUZaaifiS0MuaiuvLzHdjbMa8F0OHY63JkhtwDj9CuboqxssYezxHEFTFgI5roa9Cnc09Mtu8mTqW1RxfJrdHYy1jGC7nNA53C5nE9vY2ndhaZXcxp5rOmow7W5HIlMjoWjQALIp8Egn8csosyvn0RQq8Vq6g+sdxvwjLLvUEOEOGrrdB91tiIIstmjQp0ViCwUp1pT3ZmDCmnUuPipGYYwe6rtkhVjJHkrNpQNAFJ2aeSmoFGuCaQlco3SjmEmcBgW6a4qJ9W0d6hdW9xUcqsI7tD4wk9kWHKMqs+v6KpLiQGrgFXle0I/uJ42tWXQ0C5KsU4sz4/mkUfvCj4+RL7DW7j2cFDxcEcwR8k0FKCqheXJnBPFiRyJ+qikhB1C2q7AZA9xa3eBJIzHHNYs0gaSHEAjIgrEnTlF80dVCvTaXxIhNC3kqtbThjcuJtqVfbIOY81JHTNebOzFnH5flFHCmskzrRhFyb5I56ySyfIwtJB1BIUZK2SynnmhqaRdSJl0Dja2dqMnRnh+8b9H/2nwK2XZLkKKp7OVr+AOY5tOTh5ErrmyBwvHeRotm0X1va/I5HI8lo29VaMSexxHHbSUK/axXKX5EITVHNWhuocOoUBxNvJx8CpXc0VvNeaMJUpvoyw8LUi9hh/hHyXPvxE8I3+S3KCUuhZdpbbeFjrqVm31xSqwShJN5G1KM4xzJFuTP1uevXiqlTAHNI5gjzCmN+B1WRWUsztJC0dwWSyGnJxafVGThQfTSbrx6jzuk8L8CumtZc83CHXO88uvln9VcoMUs4QzO3CMhIdDyWzaXUdOJdDfrJ8Rh20F8a+ZeHeaZTVn4hiMbCf3wPRYFXtZC33nO6KZ8QpdMv7FaHCrmW0TqpJAOKiNW0cVxMu2jPdjc7qqj9rpT7MQHVQPiL/bB/csx4JWfzcjvHYg3gCVE/EDwb5rgZMeqXe81vQKu6WZ3tSuPTL6KKV/WeyS9SX3TTh+pNL7nfSYlbVzR4qlPtBGNZR0BC4wUBdrvO6kqeLCTyAVeV1We8/JDXRsaf7sm5JtRFwLndAVWftP8ADGT1VRmEFWGYT3KCVRy3k39xrubaHyQ8yKTaKQ6Na1V34jM73rdAtJuGgck7sWDUhRNx7hPbJv5I+hjFkjtXHzR6CeK13SMHeo3V7RoEaw03U+j/AAUBhqFaOJjuQk1sT2Wv3+p7pdOTAU4Faw4bNJZpXE4g5rnuJaDmunxyq3WLjy5W6VGM4/EslK4lzwEVBG4gFgF8lP8AsrsnXYHAjiDfqLFQhynficgHtHyBVK9sdpUmorrkW2xN6Gm8+JmY9FaQOAtvsa7o61nDzHzWWt4uNTvMeTvAb7HbouLGzh36g+BWdWYI8D1XE9QFCqiikpPn4HV0+KUaEFTrZi0tsFG6akdhtRzHkk/ZNR8Q/pR20Bz45arq/IUhXsBxx1LIXBoe1w3XsOVxe9weBHDqqX7HqPj/AOKBgM/x/JNlVhJYZFPjdpKLjJNp+H/pr1+3z8yymjPLec4+dgFku2/qz7MNOzX3XH6uS/8AxuY++fIfhObsvLxefkqnZW/8Sr7z4etoP/fcqS7a4gdHRM/lib97rZ2N2smdK5lZIXteA1h3WgNdnyA1uFQdsy/jIR4gKJ2BAazgdXtH3T1GjHZDKnEbOpFw7N8z0eRljYphaq+D1jZoRZ7XvjAa7dcDccCbKV0oGpCYcpWpOnPHTp9CJ8SxsZwztG5e0PmFp1GJRt1ePNZ8+0EI43Sqel5LVlO4oVFUpJ5OVnwx41CoSUDj7i6qbHmH2WE+Cpy4qeDA3qUsrk6H2rilbaODEjwZ54WVqPZ93EqeTFzxexviPyqpxUPNhKHE6AOGfRMdWXiRuyvqv6k8fcstwNo1I81J6NE3iPBZ8jncvk4qAyvHFw6M/Kg7XI+PBG+cp5NbtoxoCfBBquTPNYhqX/FL8go3VJOu+eryk1k64NBdM/V/0a1TiZYMyG30HFVafFxISN83GemqzJXb3Cx4uJJPhfRV2wWNxkeYTk11LULCEY4UUn9P7Nh9UOfyKjdLfif6fyqB3j7x80nZHmUakSeycsOb+2F/wtucObvkFEdzkT1coewR2CO0GOwpvdt/cl3mch5oUXYoR2j7xPd1HuPolqeEIW4YBj7RU12X5LlCUiFo27+EoXC+LIJzXWQhWGk1hldNx5ola4NcHNNiM7WuDlYg91iUYnXvafVDbEBzb8johC5u8oxpRzHvNnhtON1N9v8AFhdTGmxapvk2IdQT91Ga+sPvxjoz8lCFlxlJ9Tflw61gsqCGGWrP/wB4HRjfwkMFRxqX+Fh9EIUyjnqZVecKXy04+RHJRye9POf9/wDlV5MPHEzO/wDJ/lCEuhFD3jUW0Yr7ETqGLixx6uBTHU8Q0jHjc/QoQh00WKfE63cvIuYTjPYPu0MaDk4Na4EjrcqXEsb7RxIJ6EkfQIQlcEkW43kpvMox8jP7dx0Yw9S4pj55fhb4GyRCiUnDY06bVVc15ZRE8vPtNP8A7B9LKpLTNOsZ/qahCkV1Nd3kiRW8Vs35sgfQwn3Xt6Fp+6ko3MhJMbnsNrX3Wk25aoQpI3Mnul5EdS3UlhyfmXRjjv8A9j4xtP2WbUVD3EnednmXXPy5IQllWeOSS+iK9K1hF5y+XiPw7FJWEguLgdA4BxFuW9or4xg8Wg9WM+1kITZz0vGF5DbWDrQ1Sbzl7NiHFWnVjf6fw5NOJMPuNHfY/lCEKUXvFeRPKk1tOXmNNXHyH/JNE7O75/hCFNGFOW8V6/2QSnUjtN+n9Du0Zy+qc0tPBCFZVnRl0IJXtaPX0Qtm96EIS+w0e71Ge8K3h5H/2Q=="/>
          <p:cNvSpPr>
            <a:spLocks noChangeAspect="1" noChangeArrowheads="1"/>
          </p:cNvSpPr>
          <p:nvPr/>
        </p:nvSpPr>
        <p:spPr bwMode="auto">
          <a:xfrm>
            <a:off x="76200" y="-839788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093042271"/>
              </p:ext>
            </p:extLst>
          </p:nvPr>
        </p:nvGraphicFramePr>
        <p:xfrm>
          <a:off x="891740" y="117143"/>
          <a:ext cx="596626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59" y="5289136"/>
            <a:ext cx="1321854" cy="1290537"/>
          </a:xfrm>
          <a:prstGeom prst="rect">
            <a:avLst/>
          </a:prstGeom>
        </p:spPr>
      </p:pic>
      <p:sp>
        <p:nvSpPr>
          <p:cNvPr id="13" name="Slide Number Placeholder 2"/>
          <p:cNvSpPr txBox="1">
            <a:spLocks/>
          </p:cNvSpPr>
          <p:nvPr/>
        </p:nvSpPr>
        <p:spPr>
          <a:xfrm>
            <a:off x="6858000" y="63971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39166" t="33704" r="23333" b="24815"/>
          <a:stretch/>
        </p:blipFill>
        <p:spPr>
          <a:xfrm>
            <a:off x="2712820" y="4836007"/>
            <a:ext cx="2743200" cy="17068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96200" y="15240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bniajfi.org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59" y="5289136"/>
            <a:ext cx="1321854" cy="1290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9166" t="33704" r="23333" b="24815"/>
          <a:stretch/>
        </p:blipFill>
        <p:spPr>
          <a:xfrm>
            <a:off x="547248" y="228600"/>
            <a:ext cx="2743200" cy="1706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7500" t="8519" r="20000" b="10000"/>
          <a:stretch/>
        </p:blipFill>
        <p:spPr>
          <a:xfrm>
            <a:off x="3523314" y="762000"/>
            <a:ext cx="5195454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2500" t="17407" r="20000" b="4074"/>
          <a:stretch/>
        </p:blipFill>
        <p:spPr>
          <a:xfrm>
            <a:off x="569584" y="2209799"/>
            <a:ext cx="2720864" cy="43698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3314" y="4824843"/>
            <a:ext cx="3324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accent2"/>
                </a:solidFill>
              </a:rPr>
              <a:t>bniajfi.org/</a:t>
            </a:r>
            <a:r>
              <a:rPr lang="en-US" sz="2400" b="1" u="sng" dirty="0" err="1" smtClean="0">
                <a:solidFill>
                  <a:schemeClr val="accent2"/>
                </a:solidFill>
              </a:rPr>
              <a:t>vital_signs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15240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bniajfi.org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16" y="381000"/>
            <a:ext cx="6347713" cy="1320800"/>
          </a:xfrm>
        </p:spPr>
        <p:txBody>
          <a:bodyPr>
            <a:normAutofit/>
          </a:bodyPr>
          <a:lstStyle/>
          <a:p>
            <a:r>
              <a:rPr lang="en-US" b="1" dirty="0" smtClean="0"/>
              <a:t>Community Statistical Areas (CSAs)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59" y="5289136"/>
            <a:ext cx="1321854" cy="129053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616" y="1828800"/>
            <a:ext cx="2514784" cy="4038600"/>
          </a:xfrm>
        </p:spPr>
        <p:txBody>
          <a:bodyPr>
            <a:noAutofit/>
          </a:bodyPr>
          <a:lstStyle/>
          <a:p>
            <a:r>
              <a:rPr lang="en-US" dirty="0"/>
              <a:t>Based on U.S. Census geographic areas (Census Tracts)</a:t>
            </a:r>
          </a:p>
          <a:p>
            <a:pPr lvl="1"/>
            <a:r>
              <a:rPr lang="en-US" sz="1800" dirty="0"/>
              <a:t>200 Tracts merged together to form 55 Communities</a:t>
            </a:r>
          </a:p>
          <a:p>
            <a:pPr lvl="1"/>
            <a:endParaRPr lang="en-US" dirty="0"/>
          </a:p>
          <a:p>
            <a:r>
              <a:rPr lang="en-US" dirty="0" smtClean="0"/>
              <a:t>Allows for easier visualization of </a:t>
            </a:r>
            <a:r>
              <a:rPr lang="en-US" dirty="0"/>
              <a:t>patterns and trends across the city</a:t>
            </a:r>
          </a:p>
        </p:txBody>
      </p:sp>
      <p:pic>
        <p:nvPicPr>
          <p:cNvPr id="6" name="Picture 2" descr="R:\BNIA\Mapping\Maps of Geographic Boundaries\CSA Map 2010 no titl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548784"/>
            <a:ext cx="3733800" cy="459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96200" y="15240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bniajfi.org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6347713" cy="1320800"/>
          </a:xfrm>
        </p:spPr>
        <p:txBody>
          <a:bodyPr/>
          <a:lstStyle/>
          <a:p>
            <a:r>
              <a:rPr lang="en-US" b="1" i="1" dirty="0"/>
              <a:t>Vital </a:t>
            </a:r>
            <a:r>
              <a:rPr lang="en-US" b="1" i="1" dirty="0" smtClean="0"/>
              <a:t>Signs </a:t>
            </a:r>
            <a:r>
              <a:rPr lang="en-US" b="1" dirty="0" smtClean="0"/>
              <a:t>Chapters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Census Demographics</a:t>
            </a:r>
            <a:endParaRPr lang="en-US" sz="2800" dirty="0"/>
          </a:p>
          <a:p>
            <a:r>
              <a:rPr lang="en-US" sz="2800" dirty="0"/>
              <a:t>Housing &amp; Community Development </a:t>
            </a:r>
          </a:p>
          <a:p>
            <a:r>
              <a:rPr lang="en-US" sz="2800" dirty="0"/>
              <a:t>Children and Family Health</a:t>
            </a:r>
          </a:p>
          <a:p>
            <a:r>
              <a:rPr lang="en-US" sz="2800" b="1" i="1" dirty="0">
                <a:solidFill>
                  <a:schemeClr val="accent2"/>
                </a:solidFill>
              </a:rPr>
              <a:t>Crime </a:t>
            </a:r>
            <a:r>
              <a:rPr lang="en-US" sz="2800" b="1" i="1" dirty="0" smtClean="0">
                <a:solidFill>
                  <a:schemeClr val="accent2"/>
                </a:solidFill>
              </a:rPr>
              <a:t>&amp; Safety </a:t>
            </a:r>
            <a:endParaRPr lang="en-US" sz="2800" b="1" i="1" dirty="0">
              <a:solidFill>
                <a:schemeClr val="accent2"/>
              </a:solidFill>
            </a:endParaRPr>
          </a:p>
          <a:p>
            <a:r>
              <a:rPr lang="en-US" sz="2800" dirty="0"/>
              <a:t>Workforce &amp; Economic Development </a:t>
            </a:r>
          </a:p>
          <a:p>
            <a:r>
              <a:rPr lang="en-US" sz="2800" dirty="0">
                <a:solidFill>
                  <a:schemeClr val="tx1"/>
                </a:solidFill>
              </a:rPr>
              <a:t>Sustainability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Education </a:t>
            </a:r>
            <a:r>
              <a:rPr lang="en-US" sz="2800" dirty="0">
                <a:solidFill>
                  <a:schemeClr val="tx1"/>
                </a:solidFill>
              </a:rPr>
              <a:t>&amp; Youth </a:t>
            </a:r>
          </a:p>
          <a:p>
            <a:r>
              <a:rPr lang="en-US" sz="2800" dirty="0">
                <a:solidFill>
                  <a:schemeClr val="tx1"/>
                </a:solidFill>
              </a:rPr>
              <a:t>Arts &amp; Culture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59" y="5289136"/>
            <a:ext cx="1321854" cy="1290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6200" y="15240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bniajfi.org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347713" cy="1320800"/>
          </a:xfrm>
        </p:spPr>
        <p:txBody>
          <a:bodyPr>
            <a:normAutofit/>
          </a:bodyPr>
          <a:lstStyle/>
          <a:p>
            <a:r>
              <a:rPr lang="en-US" b="1" dirty="0" smtClean="0"/>
              <a:t>Current Crime Indicators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195313" cy="53594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Part 1 Crime Rate</a:t>
            </a:r>
          </a:p>
          <a:p>
            <a:pPr lvl="1"/>
            <a:r>
              <a:rPr lang="en-US" sz="1800" dirty="0" smtClean="0"/>
              <a:t>Violent Crime Rate</a:t>
            </a:r>
          </a:p>
          <a:p>
            <a:pPr lvl="1"/>
            <a:r>
              <a:rPr lang="en-US" sz="1800" dirty="0" smtClean="0"/>
              <a:t>Property Crime Rate</a:t>
            </a:r>
          </a:p>
          <a:p>
            <a:pPr lvl="1"/>
            <a:r>
              <a:rPr lang="en-US" sz="1800" dirty="0" smtClean="0"/>
              <a:t>Rate of Gun Related Homicides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2200" dirty="0" smtClean="0"/>
              <a:t>Rate of Adult Arrests 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200" dirty="0" smtClean="0"/>
              <a:t>Rate of 911 Calls for Service</a:t>
            </a:r>
          </a:p>
          <a:p>
            <a:pPr lvl="1"/>
            <a:r>
              <a:rPr lang="en-US" sz="1800" dirty="0" smtClean="0"/>
              <a:t>Shootings</a:t>
            </a:r>
          </a:p>
          <a:p>
            <a:pPr lvl="1"/>
            <a:r>
              <a:rPr lang="en-US" sz="1800" dirty="0" smtClean="0"/>
              <a:t>Common Assaults </a:t>
            </a:r>
          </a:p>
          <a:p>
            <a:pPr lvl="1"/>
            <a:r>
              <a:rPr lang="en-US" sz="1800" dirty="0" smtClean="0"/>
              <a:t>Narcotics</a:t>
            </a:r>
          </a:p>
          <a:p>
            <a:pPr lvl="1"/>
            <a:r>
              <a:rPr lang="en-US" sz="1800" dirty="0" smtClean="0"/>
              <a:t>Auto Accidents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2200" dirty="0" smtClean="0"/>
              <a:t>Rate of 311 Calls for Street Light Outages</a:t>
            </a:r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59" y="5289136"/>
            <a:ext cx="1321854" cy="1290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6200" y="15240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bniajfi.org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4600</TotalTime>
  <Words>412</Words>
  <Application>Microsoft Office PowerPoint</Application>
  <PresentationFormat>On-screen Show (4:3)</PresentationFormat>
  <Paragraphs>109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History of BNIA-JFI</vt:lpstr>
      <vt:lpstr>Community Based Indicators</vt:lpstr>
      <vt:lpstr>Choosing Indicators: Guiding Principles </vt:lpstr>
      <vt:lpstr>PowerPoint Presentation</vt:lpstr>
      <vt:lpstr>PowerPoint Presentation</vt:lpstr>
      <vt:lpstr>Community Statistical Areas (CSAs)</vt:lpstr>
      <vt:lpstr>Vital Signs Chapters</vt:lpstr>
      <vt:lpstr>Current Crime Indicators</vt:lpstr>
      <vt:lpstr>Discontinued Crime Indicators</vt:lpstr>
      <vt:lpstr>Development of Crime &amp; Chapter</vt:lpstr>
      <vt:lpstr>Gaps and Opportunities in Data</vt:lpstr>
      <vt:lpstr>PowerPoint Presentation</vt:lpstr>
    </vt:vector>
  </TitlesOfParts>
  <Company>AFLAC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1000</dc:creator>
  <cp:lastModifiedBy>Cheryl Knott</cp:lastModifiedBy>
  <cp:revision>171</cp:revision>
  <dcterms:created xsi:type="dcterms:W3CDTF">2015-11-30T05:04:24Z</dcterms:created>
  <dcterms:modified xsi:type="dcterms:W3CDTF">2018-10-22T19:41:35Z</dcterms:modified>
</cp:coreProperties>
</file>