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340" r:id="rId2"/>
    <p:sldId id="329" r:id="rId3"/>
    <p:sldId id="328" r:id="rId4"/>
    <p:sldId id="353" r:id="rId5"/>
    <p:sldId id="354" r:id="rId6"/>
    <p:sldId id="355" r:id="rId7"/>
    <p:sldId id="332" r:id="rId8"/>
    <p:sldId id="351" r:id="rId9"/>
    <p:sldId id="330" r:id="rId10"/>
    <p:sldId id="335" r:id="rId11"/>
    <p:sldId id="333" r:id="rId12"/>
    <p:sldId id="334" r:id="rId13"/>
    <p:sldId id="352" r:id="rId14"/>
    <p:sldId id="343" r:id="rId15"/>
    <p:sldId id="348" r:id="rId16"/>
    <p:sldId id="347" r:id="rId17"/>
    <p:sldId id="344" r:id="rId18"/>
    <p:sldId id="345" r:id="rId19"/>
    <p:sldId id="35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CC33"/>
    <a:srgbClr val="006600"/>
    <a:srgbClr val="996600"/>
    <a:srgbClr val="FF9900"/>
    <a:srgbClr val="FF0066"/>
    <a:srgbClr val="FF3300"/>
    <a:srgbClr val="660033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77560" autoAdjust="0"/>
  </p:normalViewPr>
  <p:slideViewPr>
    <p:cSldViewPr>
      <p:cViewPr varScale="1">
        <p:scale>
          <a:sx n="74" d="100"/>
          <a:sy n="74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EE19-49E5-429B-8591-6E6F1A3A32E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C85B1-BAA4-4616-B255-D85E0F41D7A7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9F4204-572F-4146-B754-42B829EE9F12}" type="par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30CC1C-389F-44EC-A885-23A3045F634E}" type="sib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433C04-1D85-4775-B6CE-0C5F8E7C6CC9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6BB8EF-68E0-4B5E-92D1-CBE000D131D4}" type="par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BB01-6FF1-4D12-A532-4803A79D8417}" type="sib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1E60A1-E4E9-427E-93F9-C194395C88A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B6C79-B5E4-44EF-9FAA-4AD24ECA3E2D}" type="par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0BFB33-8D36-4902-8D67-FE1F439A2AC2}" type="sib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72C44F-C19C-461F-B103-DE8B876ABF3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8A6B70-F754-4AA9-9E20-4F37189F6D8F}" type="parTrans" cxnId="{6F9E5A40-2AAE-46A8-B491-B7B7CBC30BB8}">
      <dgm:prSet/>
      <dgm:spPr/>
      <dgm:t>
        <a:bodyPr/>
        <a:lstStyle/>
        <a:p>
          <a:endParaRPr lang="en-US"/>
        </a:p>
      </dgm:t>
    </dgm:pt>
    <dgm:pt modelId="{4741139C-EE37-48DF-9156-D193B8F59833}" type="sibTrans" cxnId="{6F9E5A40-2AAE-46A8-B491-B7B7CBC30BB8}">
      <dgm:prSet/>
      <dgm:spPr/>
      <dgm:t>
        <a:bodyPr/>
        <a:lstStyle/>
        <a:p>
          <a:endParaRPr lang="en-US"/>
        </a:p>
      </dgm:t>
    </dgm:pt>
    <dgm:pt modelId="{D6281280-813B-4A2B-9938-DCB387C1C236}" type="pres">
      <dgm:prSet presAssocID="{5D8AEE19-49E5-429B-8591-6E6F1A3A3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FEBAE-32CE-4763-9EBA-E1220FD32DDF}" type="pres">
      <dgm:prSet presAssocID="{F32C85B1-BAA4-4616-B255-D85E0F41D7A7}" presName="Accent1" presStyleCnt="0"/>
      <dgm:spPr/>
    </dgm:pt>
    <dgm:pt modelId="{4CCC2B46-021A-4C77-901A-C3DBE19C76E1}" type="pres">
      <dgm:prSet presAssocID="{F32C85B1-BAA4-4616-B255-D85E0F41D7A7}" presName="Accent" presStyleLbl="node1" presStyleIdx="0" presStyleCnt="4" custScaleX="125669"/>
      <dgm:spPr>
        <a:solidFill>
          <a:schemeClr val="accent2"/>
        </a:solidFill>
      </dgm:spPr>
    </dgm:pt>
    <dgm:pt modelId="{802AF62D-D4E4-438A-BA82-5E606E90EADD}" type="pres">
      <dgm:prSet presAssocID="{F32C85B1-BAA4-4616-B255-D85E0F41D7A7}" presName="Parent1" presStyleLbl="revTx" presStyleIdx="0" presStyleCnt="4" custScaleX="138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28610-94F8-4BC2-B09E-385CC268A0D9}" type="pres">
      <dgm:prSet presAssocID="{5E433C04-1D85-4775-B6CE-0C5F8E7C6CC9}" presName="Accent2" presStyleCnt="0"/>
      <dgm:spPr/>
    </dgm:pt>
    <dgm:pt modelId="{02532549-3125-4846-94A3-C8656EFC49E0}" type="pres">
      <dgm:prSet presAssocID="{5E433C04-1D85-4775-B6CE-0C5F8E7C6CC9}" presName="Accent" presStyleLbl="node1" presStyleIdx="1" presStyleCnt="4" custScaleX="141049"/>
      <dgm:spPr/>
    </dgm:pt>
    <dgm:pt modelId="{EB1D151F-4545-435D-9760-2627F984AD85}" type="pres">
      <dgm:prSet presAssocID="{5E433C04-1D85-4775-B6CE-0C5F8E7C6CC9}" presName="Parent2" presStyleLbl="revTx" presStyleIdx="1" presStyleCnt="4" custScaleX="152282" custScaleY="148734" custLinFactNeighborX="-18884" custLinFactNeighborY="-12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B870-D293-432F-9EDE-E3D9E0B9047B}" type="pres">
      <dgm:prSet presAssocID="{A41E60A1-E4E9-427E-93F9-C194395C88AD}" presName="Accent3" presStyleCnt="0"/>
      <dgm:spPr/>
    </dgm:pt>
    <dgm:pt modelId="{E7BBC9BB-77CC-4C0D-A372-47D2F0E06AB3}" type="pres">
      <dgm:prSet presAssocID="{A41E60A1-E4E9-427E-93F9-C194395C88AD}" presName="Accent" presStyleLbl="node1" presStyleIdx="2" presStyleCnt="4" custScaleX="146634" custScaleY="114844"/>
      <dgm:spPr>
        <a:solidFill>
          <a:schemeClr val="accent3">
            <a:lumMod val="75000"/>
          </a:schemeClr>
        </a:solidFill>
      </dgm:spPr>
    </dgm:pt>
    <dgm:pt modelId="{9C2F169C-A966-48EA-AEC3-4FBA64C0326F}" type="pres">
      <dgm:prSet presAssocID="{A41E60A1-E4E9-427E-93F9-C194395C88AD}" presName="Parent3" presStyleLbl="revTx" presStyleIdx="2" presStyleCnt="4" custScaleX="149716" custScaleY="112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2737-A5FF-4AA4-9FA3-A2215E79CC4E}" type="pres">
      <dgm:prSet presAssocID="{E572C44F-C19C-461F-B103-DE8B876ABF3D}" presName="Accent4" presStyleCnt="0"/>
      <dgm:spPr/>
    </dgm:pt>
    <dgm:pt modelId="{E3B92869-6795-46A0-A57D-5DC125101E55}" type="pres">
      <dgm:prSet presAssocID="{E572C44F-C19C-461F-B103-DE8B876ABF3D}" presName="Accent" presStyleLbl="node1" presStyleIdx="3" presStyleCnt="4"/>
      <dgm:spPr/>
    </dgm:pt>
    <dgm:pt modelId="{4567F638-EDD1-4130-9AA8-E829D723FD03}" type="pres">
      <dgm:prSet presAssocID="{E572C44F-C19C-461F-B103-DE8B876ABF3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CAC8D-CC43-40E6-AFB4-499F7BB899FC}" type="presOf" srcId="{F32C85B1-BAA4-4616-B255-D85E0F41D7A7}" destId="{802AF62D-D4E4-438A-BA82-5E606E90EADD}" srcOrd="0" destOrd="0" presId="urn:microsoft.com/office/officeart/2009/layout/CircleArrowProcess"/>
    <dgm:cxn modelId="{D36736C0-B17D-48B7-B57D-A0A06D6E5CFF}" srcId="{5D8AEE19-49E5-429B-8591-6E6F1A3A32EA}" destId="{A41E60A1-E4E9-427E-93F9-C194395C88AD}" srcOrd="2" destOrd="0" parTransId="{337B6C79-B5E4-44EF-9FAA-4AD24ECA3E2D}" sibTransId="{340BFB33-8D36-4902-8D67-FE1F439A2AC2}"/>
    <dgm:cxn modelId="{4F3E1737-A5A9-46B1-A92E-3222E95B8E2F}" type="presOf" srcId="{5D8AEE19-49E5-429B-8591-6E6F1A3A32EA}" destId="{D6281280-813B-4A2B-9938-DCB387C1C236}" srcOrd="0" destOrd="0" presId="urn:microsoft.com/office/officeart/2009/layout/CircleArrowProcess"/>
    <dgm:cxn modelId="{6F9E5A40-2AAE-46A8-B491-B7B7CBC30BB8}" srcId="{5D8AEE19-49E5-429B-8591-6E6F1A3A32EA}" destId="{E572C44F-C19C-461F-B103-DE8B876ABF3D}" srcOrd="3" destOrd="0" parTransId="{A98A6B70-F754-4AA9-9E20-4F37189F6D8F}" sibTransId="{4741139C-EE37-48DF-9156-D193B8F59833}"/>
    <dgm:cxn modelId="{26761FB7-E4F1-4A5C-9680-9E1C82CD6E99}" type="presOf" srcId="{E572C44F-C19C-461F-B103-DE8B876ABF3D}" destId="{4567F638-EDD1-4130-9AA8-E829D723FD03}" srcOrd="0" destOrd="0" presId="urn:microsoft.com/office/officeart/2009/layout/CircleArrowProcess"/>
    <dgm:cxn modelId="{20894488-5514-4B1E-9006-55EC87F81623}" type="presOf" srcId="{5E433C04-1D85-4775-B6CE-0C5F8E7C6CC9}" destId="{EB1D151F-4545-435D-9760-2627F984AD85}" srcOrd="0" destOrd="0" presId="urn:microsoft.com/office/officeart/2009/layout/CircleArrowProcess"/>
    <dgm:cxn modelId="{9381FC25-F440-4C1B-9217-2D42198628A9}" srcId="{5D8AEE19-49E5-429B-8591-6E6F1A3A32EA}" destId="{5E433C04-1D85-4775-B6CE-0C5F8E7C6CC9}" srcOrd="1" destOrd="0" parTransId="{9F6BB8EF-68E0-4B5E-92D1-CBE000D131D4}" sibTransId="{6098BB01-6FF1-4D12-A532-4803A79D8417}"/>
    <dgm:cxn modelId="{A96FB15F-A98D-4D63-A630-33B417F3FC29}" srcId="{5D8AEE19-49E5-429B-8591-6E6F1A3A32EA}" destId="{F32C85B1-BAA4-4616-B255-D85E0F41D7A7}" srcOrd="0" destOrd="0" parTransId="{3E9F4204-572F-4146-B754-42B829EE9F12}" sibTransId="{8430CC1C-389F-44EC-A885-23A3045F634E}"/>
    <dgm:cxn modelId="{70A7EB5B-FEE9-4F1D-8881-3A9680C0AE26}" type="presOf" srcId="{A41E60A1-E4E9-427E-93F9-C194395C88AD}" destId="{9C2F169C-A966-48EA-AEC3-4FBA64C0326F}" srcOrd="0" destOrd="0" presId="urn:microsoft.com/office/officeart/2009/layout/CircleArrowProcess"/>
    <dgm:cxn modelId="{9BA75401-654D-4AC8-A54D-DD08CFFEDA78}" type="presParOf" srcId="{D6281280-813B-4A2B-9938-DCB387C1C236}" destId="{41FFEBAE-32CE-4763-9EBA-E1220FD32DDF}" srcOrd="0" destOrd="0" presId="urn:microsoft.com/office/officeart/2009/layout/CircleArrowProcess"/>
    <dgm:cxn modelId="{19CA87D6-D556-40A5-86B6-58EDFE9B4D8F}" type="presParOf" srcId="{41FFEBAE-32CE-4763-9EBA-E1220FD32DDF}" destId="{4CCC2B46-021A-4C77-901A-C3DBE19C76E1}" srcOrd="0" destOrd="0" presId="urn:microsoft.com/office/officeart/2009/layout/CircleArrowProcess"/>
    <dgm:cxn modelId="{E9EB55D8-8CF2-40BB-A6B8-06EA8DBFD516}" type="presParOf" srcId="{D6281280-813B-4A2B-9938-DCB387C1C236}" destId="{802AF62D-D4E4-438A-BA82-5E606E90EADD}" srcOrd="1" destOrd="0" presId="urn:microsoft.com/office/officeart/2009/layout/CircleArrowProcess"/>
    <dgm:cxn modelId="{D71E99CE-5B8B-4F76-9281-CB7C99D6ED06}" type="presParOf" srcId="{D6281280-813B-4A2B-9938-DCB387C1C236}" destId="{E7228610-94F8-4BC2-B09E-385CC268A0D9}" srcOrd="2" destOrd="0" presId="urn:microsoft.com/office/officeart/2009/layout/CircleArrowProcess"/>
    <dgm:cxn modelId="{12198C84-E3A1-457C-975A-4AF4484A530B}" type="presParOf" srcId="{E7228610-94F8-4BC2-B09E-385CC268A0D9}" destId="{02532549-3125-4846-94A3-C8656EFC49E0}" srcOrd="0" destOrd="0" presId="urn:microsoft.com/office/officeart/2009/layout/CircleArrowProcess"/>
    <dgm:cxn modelId="{0F0F1F7D-059A-4EEE-BA82-031EE5D948D2}" type="presParOf" srcId="{D6281280-813B-4A2B-9938-DCB387C1C236}" destId="{EB1D151F-4545-435D-9760-2627F984AD85}" srcOrd="3" destOrd="0" presId="urn:microsoft.com/office/officeart/2009/layout/CircleArrowProcess"/>
    <dgm:cxn modelId="{6D9F4B23-C160-459E-B972-D41901056FA2}" type="presParOf" srcId="{D6281280-813B-4A2B-9938-DCB387C1C236}" destId="{719EB870-D293-432F-9EDE-E3D9E0B9047B}" srcOrd="4" destOrd="0" presId="urn:microsoft.com/office/officeart/2009/layout/CircleArrowProcess"/>
    <dgm:cxn modelId="{E6084883-68F3-43EA-BCC7-FE3BF91104FE}" type="presParOf" srcId="{719EB870-D293-432F-9EDE-E3D9E0B9047B}" destId="{E7BBC9BB-77CC-4C0D-A372-47D2F0E06AB3}" srcOrd="0" destOrd="0" presId="urn:microsoft.com/office/officeart/2009/layout/CircleArrowProcess"/>
    <dgm:cxn modelId="{F6BC0464-BB50-410A-AB87-7720EE2E95DE}" type="presParOf" srcId="{D6281280-813B-4A2B-9938-DCB387C1C236}" destId="{9C2F169C-A966-48EA-AEC3-4FBA64C0326F}" srcOrd="5" destOrd="0" presId="urn:microsoft.com/office/officeart/2009/layout/CircleArrowProcess"/>
    <dgm:cxn modelId="{95B93545-7A48-4FA8-A887-2DE9DD45E6B0}" type="presParOf" srcId="{D6281280-813B-4A2B-9938-DCB387C1C236}" destId="{1F9A2737-A5FF-4AA4-9FA3-A2215E79CC4E}" srcOrd="6" destOrd="0" presId="urn:microsoft.com/office/officeart/2009/layout/CircleArrowProcess"/>
    <dgm:cxn modelId="{22225129-FED4-4901-BC47-D505788618CE}" type="presParOf" srcId="{1F9A2737-A5FF-4AA4-9FA3-A2215E79CC4E}" destId="{E3B92869-6795-46A0-A57D-5DC125101E55}" srcOrd="0" destOrd="0" presId="urn:microsoft.com/office/officeart/2009/layout/CircleArrowProcess"/>
    <dgm:cxn modelId="{38BD22E9-0AD9-40CD-9F62-CEE72F47B382}" type="presParOf" srcId="{D6281280-813B-4A2B-9938-DCB387C1C236}" destId="{4567F638-EDD1-4130-9AA8-E829D723FD0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F1311-AD28-4A93-8D26-28C980D3B5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BEEB9-0952-4ADA-BE63-705D39B57D9A}">
      <dgm:prSet phldrT="[Text]"/>
      <dgm:spPr/>
      <dgm:t>
        <a:bodyPr/>
        <a:lstStyle/>
        <a:p>
          <a:pPr algn="ctr"/>
          <a:r>
            <a:rPr lang="en-US" dirty="0" smtClean="0"/>
            <a:t>Reliable</a:t>
          </a:r>
          <a:endParaRPr lang="en-US" dirty="0"/>
        </a:p>
      </dgm:t>
    </dgm:pt>
    <dgm:pt modelId="{B24D2D27-1908-4DAD-A293-CCC923E672C0}" type="par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0439187D-4D74-4410-A757-D9B5077AA335}" type="sib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A8F77218-8559-41FF-9C4D-F60017900D36}">
      <dgm:prSet phldrT="[Text]"/>
      <dgm:spPr/>
      <dgm:t>
        <a:bodyPr/>
        <a:lstStyle/>
        <a:p>
          <a:pPr algn="ctr"/>
          <a:r>
            <a:rPr lang="en-US" dirty="0" smtClean="0"/>
            <a:t>Available (Now or Future)</a:t>
          </a:r>
          <a:endParaRPr lang="en-US" dirty="0"/>
        </a:p>
      </dgm:t>
    </dgm:pt>
    <dgm:pt modelId="{2EF7834D-56E5-4C0B-86C1-B2D92ADDB9FF}" type="par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1854DB8-F8F4-41D2-AA08-E63D7E45924F}" type="sib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277EF2B-A1FD-44B5-B1E3-9A870942724C}">
      <dgm:prSet phldrT="[Text]"/>
      <dgm:spPr/>
      <dgm:t>
        <a:bodyPr/>
        <a:lstStyle/>
        <a:p>
          <a:pPr algn="ctr"/>
          <a:r>
            <a:rPr lang="en-US" dirty="0" smtClean="0"/>
            <a:t>Explanatory Power (Parsimony)</a:t>
          </a:r>
          <a:endParaRPr lang="en-US" dirty="0"/>
        </a:p>
      </dgm:t>
    </dgm:pt>
    <dgm:pt modelId="{DF832CD2-5A29-48D5-A5CA-D8BE2C234365}" type="par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0A80EB67-55BE-4051-BE3A-2F327EAA51C5}" type="sib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AF964F02-41FA-4D93-859D-6F54F4DD90D4}">
      <dgm:prSet/>
      <dgm:spPr/>
      <dgm:t>
        <a:bodyPr/>
        <a:lstStyle/>
        <a:p>
          <a:pPr algn="ctr"/>
          <a:r>
            <a:rPr lang="en-US" smtClean="0"/>
            <a:t>Actionable</a:t>
          </a:r>
          <a:endParaRPr lang="en-US" dirty="0"/>
        </a:p>
      </dgm:t>
    </dgm:pt>
    <dgm:pt modelId="{0E14EE1B-74C6-4479-961F-761DA6ACD085}" type="par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5A9E33B4-EB37-48E2-A24D-ABCE2B33ED08}" type="sib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C78B6D01-53CB-4B4F-889D-C3B34DE0E8C1}" type="pres">
      <dgm:prSet presAssocID="{558F1311-AD28-4A93-8D26-28C980D3B5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1BFA3-030B-44CC-AFE6-188D0726F356}" type="pres">
      <dgm:prSet presAssocID="{610BEEB9-0952-4ADA-BE63-705D39B57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B440B-BB66-46F5-B0F3-347597A56D15}" type="pres">
      <dgm:prSet presAssocID="{0439187D-4D74-4410-A757-D9B5077AA33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888673D-5B98-417E-8C68-9BAA4BC4B14A}" type="pres">
      <dgm:prSet presAssocID="{0439187D-4D74-4410-A757-D9B5077AA33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805490-882F-49AF-8636-865A6298770D}" type="pres">
      <dgm:prSet presAssocID="{A8F77218-8559-41FF-9C4D-F60017900D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DE29C-8B44-4755-B4C2-453DF3C5C0AA}" type="pres">
      <dgm:prSet presAssocID="{11854DB8-F8F4-41D2-AA08-E63D7E45924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1F390A-CD29-4B26-A412-831BB47C8DE7}" type="pres">
      <dgm:prSet presAssocID="{11854DB8-F8F4-41D2-AA08-E63D7E45924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4FB1E2-7ECA-4982-9B45-F4BA03655020}" type="pres">
      <dgm:prSet presAssocID="{1277EF2B-A1FD-44B5-B1E3-9A870942724C}" presName="node" presStyleLbl="node1" presStyleIdx="2" presStyleCnt="4" custLinFactNeighborX="-3071" custLinFactNeighborY="-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F1EE-C06F-4996-A720-1B2ADBA24E48}" type="pres">
      <dgm:prSet presAssocID="{0A80EB67-55BE-4051-BE3A-2F327EAA51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3C70081-5032-42D9-BFED-390D77FDD9C1}" type="pres">
      <dgm:prSet presAssocID="{0A80EB67-55BE-4051-BE3A-2F327EAA51C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AE7AA40-783B-4F55-A47D-F872F8041C52}" type="pres">
      <dgm:prSet presAssocID="{AF964F02-41FA-4D93-859D-6F54F4DD90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4FFC4-F129-4E24-A5C9-E4909810C7B8}" type="presOf" srcId="{0A80EB67-55BE-4051-BE3A-2F327EAA51C5}" destId="{0B74F1EE-C06F-4996-A720-1B2ADBA24E48}" srcOrd="0" destOrd="0" presId="urn:microsoft.com/office/officeart/2005/8/layout/process1"/>
    <dgm:cxn modelId="{9A8973BD-638A-4C4F-904E-49AF20E2F87F}" srcId="{558F1311-AD28-4A93-8D26-28C980D3B5FE}" destId="{610BEEB9-0952-4ADA-BE63-705D39B57D9A}" srcOrd="0" destOrd="0" parTransId="{B24D2D27-1908-4DAD-A293-CCC923E672C0}" sibTransId="{0439187D-4D74-4410-A757-D9B5077AA335}"/>
    <dgm:cxn modelId="{B020B96F-AE59-494A-B4AE-DFFA3FD2F3AF}" srcId="{558F1311-AD28-4A93-8D26-28C980D3B5FE}" destId="{1277EF2B-A1FD-44B5-B1E3-9A870942724C}" srcOrd="2" destOrd="0" parTransId="{DF832CD2-5A29-48D5-A5CA-D8BE2C234365}" sibTransId="{0A80EB67-55BE-4051-BE3A-2F327EAA51C5}"/>
    <dgm:cxn modelId="{3A2549AA-2BB6-4657-9DB9-53483E1B0F11}" type="presOf" srcId="{558F1311-AD28-4A93-8D26-28C980D3B5FE}" destId="{C78B6D01-53CB-4B4F-889D-C3B34DE0E8C1}" srcOrd="0" destOrd="0" presId="urn:microsoft.com/office/officeart/2005/8/layout/process1"/>
    <dgm:cxn modelId="{85A8EEC3-B9EB-447F-BC11-B49A331DBD8E}" type="presOf" srcId="{A8F77218-8559-41FF-9C4D-F60017900D36}" destId="{01805490-882F-49AF-8636-865A6298770D}" srcOrd="0" destOrd="0" presId="urn:microsoft.com/office/officeart/2005/8/layout/process1"/>
    <dgm:cxn modelId="{EB7FD68D-7578-4F1C-8005-CC8AC12E04FA}" type="presOf" srcId="{11854DB8-F8F4-41D2-AA08-E63D7E45924F}" destId="{E49DE29C-8B44-4755-B4C2-453DF3C5C0AA}" srcOrd="0" destOrd="0" presId="urn:microsoft.com/office/officeart/2005/8/layout/process1"/>
    <dgm:cxn modelId="{AB9626DA-F216-49F3-9E02-F0A26B8BC214}" type="presOf" srcId="{AF964F02-41FA-4D93-859D-6F54F4DD90D4}" destId="{0AE7AA40-783B-4F55-A47D-F872F8041C52}" srcOrd="0" destOrd="0" presId="urn:microsoft.com/office/officeart/2005/8/layout/process1"/>
    <dgm:cxn modelId="{DB81354B-8091-405C-9AE6-AD2C41B8D6E1}" type="presOf" srcId="{0439187D-4D74-4410-A757-D9B5077AA335}" destId="{B48B440B-BB66-46F5-B0F3-347597A56D15}" srcOrd="0" destOrd="0" presId="urn:microsoft.com/office/officeart/2005/8/layout/process1"/>
    <dgm:cxn modelId="{DCF768E9-6AE8-4350-A856-888015D2A42A}" type="presOf" srcId="{610BEEB9-0952-4ADA-BE63-705D39B57D9A}" destId="{8A21BFA3-030B-44CC-AFE6-188D0726F356}" srcOrd="0" destOrd="0" presId="urn:microsoft.com/office/officeart/2005/8/layout/process1"/>
    <dgm:cxn modelId="{D11426EC-16CD-4A97-97C5-564BA57D373C}" type="presOf" srcId="{11854DB8-F8F4-41D2-AA08-E63D7E45924F}" destId="{3B1F390A-CD29-4B26-A412-831BB47C8DE7}" srcOrd="1" destOrd="0" presId="urn:microsoft.com/office/officeart/2005/8/layout/process1"/>
    <dgm:cxn modelId="{9CF93B3A-0962-45F3-B176-514C476BA632}" srcId="{558F1311-AD28-4A93-8D26-28C980D3B5FE}" destId="{AF964F02-41FA-4D93-859D-6F54F4DD90D4}" srcOrd="3" destOrd="0" parTransId="{0E14EE1B-74C6-4479-961F-761DA6ACD085}" sibTransId="{5A9E33B4-EB37-48E2-A24D-ABCE2B33ED08}"/>
    <dgm:cxn modelId="{91DD5AE6-615B-4568-AECA-6C5DF273543D}" type="presOf" srcId="{1277EF2B-A1FD-44B5-B1E3-9A870942724C}" destId="{864FB1E2-7ECA-4982-9B45-F4BA03655020}" srcOrd="0" destOrd="0" presId="urn:microsoft.com/office/officeart/2005/8/layout/process1"/>
    <dgm:cxn modelId="{3626CBA0-BADE-468C-ACE5-62050AD4427E}" type="presOf" srcId="{0439187D-4D74-4410-A757-D9B5077AA335}" destId="{A888673D-5B98-417E-8C68-9BAA4BC4B14A}" srcOrd="1" destOrd="0" presId="urn:microsoft.com/office/officeart/2005/8/layout/process1"/>
    <dgm:cxn modelId="{503F6EFF-34B9-4249-A0C4-9E4D29B02F00}" type="presOf" srcId="{0A80EB67-55BE-4051-BE3A-2F327EAA51C5}" destId="{F3C70081-5032-42D9-BFED-390D77FDD9C1}" srcOrd="1" destOrd="0" presId="urn:microsoft.com/office/officeart/2005/8/layout/process1"/>
    <dgm:cxn modelId="{4FF9BDE1-A679-436B-9B51-FAC617B3E213}" srcId="{558F1311-AD28-4A93-8D26-28C980D3B5FE}" destId="{A8F77218-8559-41FF-9C4D-F60017900D36}" srcOrd="1" destOrd="0" parTransId="{2EF7834D-56E5-4C0B-86C1-B2D92ADDB9FF}" sibTransId="{11854DB8-F8F4-41D2-AA08-E63D7E45924F}"/>
    <dgm:cxn modelId="{FE2C366B-7E19-4737-ADD3-24C05ABFFDFF}" type="presParOf" srcId="{C78B6D01-53CB-4B4F-889D-C3B34DE0E8C1}" destId="{8A21BFA3-030B-44CC-AFE6-188D0726F356}" srcOrd="0" destOrd="0" presId="urn:microsoft.com/office/officeart/2005/8/layout/process1"/>
    <dgm:cxn modelId="{4F4A20A0-BDDE-47FA-902B-AC600B78A0E4}" type="presParOf" srcId="{C78B6D01-53CB-4B4F-889D-C3B34DE0E8C1}" destId="{B48B440B-BB66-46F5-B0F3-347597A56D15}" srcOrd="1" destOrd="0" presId="urn:microsoft.com/office/officeart/2005/8/layout/process1"/>
    <dgm:cxn modelId="{0238388D-05A1-424C-85B7-9DD0B73B452E}" type="presParOf" srcId="{B48B440B-BB66-46F5-B0F3-347597A56D15}" destId="{A888673D-5B98-417E-8C68-9BAA4BC4B14A}" srcOrd="0" destOrd="0" presId="urn:microsoft.com/office/officeart/2005/8/layout/process1"/>
    <dgm:cxn modelId="{DDB6BBED-87D7-4E5B-A50A-3E2A0BEEB54A}" type="presParOf" srcId="{C78B6D01-53CB-4B4F-889D-C3B34DE0E8C1}" destId="{01805490-882F-49AF-8636-865A6298770D}" srcOrd="2" destOrd="0" presId="urn:microsoft.com/office/officeart/2005/8/layout/process1"/>
    <dgm:cxn modelId="{4877E634-EA8E-4673-909A-94454A0FBDC5}" type="presParOf" srcId="{C78B6D01-53CB-4B4F-889D-C3B34DE0E8C1}" destId="{E49DE29C-8B44-4755-B4C2-453DF3C5C0AA}" srcOrd="3" destOrd="0" presId="urn:microsoft.com/office/officeart/2005/8/layout/process1"/>
    <dgm:cxn modelId="{BA855A28-0795-46E8-B7AD-7D51CC0A3E21}" type="presParOf" srcId="{E49DE29C-8B44-4755-B4C2-453DF3C5C0AA}" destId="{3B1F390A-CD29-4B26-A412-831BB47C8DE7}" srcOrd="0" destOrd="0" presId="urn:microsoft.com/office/officeart/2005/8/layout/process1"/>
    <dgm:cxn modelId="{F3AE9FE4-5AE7-4D49-AEF3-97A6B015B2E7}" type="presParOf" srcId="{C78B6D01-53CB-4B4F-889D-C3B34DE0E8C1}" destId="{864FB1E2-7ECA-4982-9B45-F4BA03655020}" srcOrd="4" destOrd="0" presId="urn:microsoft.com/office/officeart/2005/8/layout/process1"/>
    <dgm:cxn modelId="{12A65A68-4B17-466C-82E1-243BD7886149}" type="presParOf" srcId="{C78B6D01-53CB-4B4F-889D-C3B34DE0E8C1}" destId="{0B74F1EE-C06F-4996-A720-1B2ADBA24E48}" srcOrd="5" destOrd="0" presId="urn:microsoft.com/office/officeart/2005/8/layout/process1"/>
    <dgm:cxn modelId="{B47AFEA4-B78A-4AA3-8A61-46FFDB48CF98}" type="presParOf" srcId="{0B74F1EE-C06F-4996-A720-1B2ADBA24E48}" destId="{F3C70081-5032-42D9-BFED-390D77FDD9C1}" srcOrd="0" destOrd="0" presId="urn:microsoft.com/office/officeart/2005/8/layout/process1"/>
    <dgm:cxn modelId="{1E25A546-DE57-4813-A17B-C2D1697CF791}" type="presParOf" srcId="{C78B6D01-53CB-4B4F-889D-C3B34DE0E8C1}" destId="{0AE7AA40-783B-4F55-A47D-F872F8041C5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postgreSQL</a:t>
          </a:r>
          <a:r>
            <a:rPr lang="en-US" dirty="0" smtClean="0">
              <a:latin typeface="Calibri" panose="020F0502020204030204" pitchFamily="34" charset="0"/>
            </a:rPr>
            <a:t> </a:t>
          </a:r>
        </a:p>
        <a:p>
          <a:r>
            <a:rPr lang="en-US" dirty="0" err="1" smtClean="0">
              <a:latin typeface="Calibri" panose="020F0502020204030204" pitchFamily="34" charset="0"/>
            </a:rPr>
            <a:t>postGIS</a:t>
          </a:r>
          <a:r>
            <a:rPr lang="en-US" dirty="0" smtClean="0">
              <a:latin typeface="Calibri" panose="020F0502020204030204" pitchFamily="34" charset="0"/>
            </a:rPr>
            <a:t> Geodatabase</a:t>
          </a:r>
          <a:endParaRPr lang="en-US" dirty="0">
            <a:latin typeface="Calibri" panose="020F0502020204030204" pitchFamily="34" charset="0"/>
          </a:endParaRPr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CitiStat</a:t>
          </a:r>
          <a:endParaRPr lang="en-US" dirty="0">
            <a:latin typeface="Calibri" panose="020F0502020204030204" pitchFamily="34" charset="0"/>
          </a:endParaRPr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Library</a:t>
          </a:r>
          <a:endParaRPr lang="en-US" dirty="0">
            <a:latin typeface="Calibri" panose="020F0502020204030204" pitchFamily="34" charset="0"/>
          </a:endParaRPr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Schools</a:t>
          </a:r>
          <a:endParaRPr lang="en-US" dirty="0">
            <a:latin typeface="Calibri" panose="020F0502020204030204" pitchFamily="34" charset="0"/>
          </a:endParaRPr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Vital Statistics</a:t>
          </a:r>
          <a:endParaRPr lang="en-US" dirty="0">
            <a:latin typeface="Calibri" panose="020F0502020204030204" pitchFamily="34" charset="0"/>
          </a:endParaRPr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7EA68EB5-6785-42ED-81FE-4864D184A132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Police</a:t>
          </a:r>
          <a:endParaRPr lang="en-US" dirty="0">
            <a:latin typeface="Calibri" panose="020F0502020204030204" pitchFamily="34" charset="0"/>
          </a:endParaRPr>
        </a:p>
      </dgm:t>
    </dgm:pt>
    <dgm:pt modelId="{97399024-ED9D-4C66-8C2C-2437ECFD2985}" type="sibTrans" cxnId="{7444CD33-7DA2-4254-B45E-BB78EADF8931}">
      <dgm:prSet/>
      <dgm:spPr/>
      <dgm:t>
        <a:bodyPr/>
        <a:lstStyle/>
        <a:p>
          <a:endParaRPr lang="en-US"/>
        </a:p>
      </dgm:t>
    </dgm:pt>
    <dgm:pt modelId="{07287A02-FDE7-4D36-8297-15A567BFA197}" type="parTrans" cxnId="{7444CD33-7DA2-4254-B45E-BB78EADF8931}">
      <dgm:prSet/>
      <dgm:spPr/>
      <dgm:t>
        <a:bodyPr/>
        <a:lstStyle/>
        <a:p>
          <a:endParaRPr lang="en-US"/>
        </a:p>
      </dgm:t>
    </dgm:pt>
    <dgm:pt modelId="{FFDAD1AB-203F-4DA5-A585-8FBD97F6DEF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Arts</a:t>
          </a:r>
          <a:endParaRPr lang="en-US" dirty="0">
            <a:latin typeface="Calibri" panose="020F0502020204030204" pitchFamily="34" charset="0"/>
          </a:endParaRPr>
        </a:p>
      </dgm:t>
    </dgm:pt>
    <dgm:pt modelId="{2F376D71-10B4-43CC-A61F-A6E6BD39EED1}" type="sibTrans" cxnId="{4D56DF5D-8769-4CAA-AF92-A09B2B5CB05A}">
      <dgm:prSet/>
      <dgm:spPr/>
      <dgm:t>
        <a:bodyPr/>
        <a:lstStyle/>
        <a:p>
          <a:endParaRPr lang="en-US"/>
        </a:p>
      </dgm:t>
    </dgm:pt>
    <dgm:pt modelId="{0BEAB28F-C1A7-4093-90F4-210EA607EFD6}" type="parTrans" cxnId="{4D56DF5D-8769-4CAA-AF92-A09B2B5CB05A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133A-EFEF-4C52-A466-8AF18D7DFDB0}" type="pres">
      <dgm:prSet presAssocID="{07287A02-FDE7-4D36-8297-15A567BFA197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E63F4C26-5531-42D7-9208-D1C48F951ABB}" type="pres">
      <dgm:prSet presAssocID="{7EA68EB5-6785-42ED-81FE-4864D184A1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E30-1631-478A-8515-4CB8C2160763}" type="pres">
      <dgm:prSet presAssocID="{0BEAB28F-C1A7-4093-90F4-210EA607EFD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5E95922-9B38-48EF-8980-553C0DECF8BA}" type="pres">
      <dgm:prSet presAssocID="{FFDAD1AB-203F-4DA5-A585-8FBD97F6DE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D827E-1B89-4A98-B026-F8FF06C136FE}" type="presOf" srcId="{31CC42C0-8964-4A92-9C1E-A5AFDC145705}" destId="{D4D38B7D-E1BB-496E-BDE3-C91AA19386E2}" srcOrd="0" destOrd="0" presId="urn:microsoft.com/office/officeart/2005/8/layout/radial4"/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CBE49E30-2759-4DF9-9853-F369CD14A11D}" type="presOf" srcId="{FBB1E1C8-2620-4E61-870D-279142742D11}" destId="{BBD37549-407F-4107-9FCD-FEA90AB22DB6}" srcOrd="0" destOrd="0" presId="urn:microsoft.com/office/officeart/2005/8/layout/radial4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D054611D-A20A-49F0-98AB-0E1C7A7C3CF0}" type="presOf" srcId="{AA2F9DE6-3C62-4A11-A57F-D72685B933C1}" destId="{12DE09E6-F136-435F-A3DF-4A749F1C39A4}" srcOrd="0" destOrd="0" presId="urn:microsoft.com/office/officeart/2005/8/layout/radial4"/>
    <dgm:cxn modelId="{9856BD90-368C-4A59-BF22-6E69365B8949}" type="presOf" srcId="{07287A02-FDE7-4D36-8297-15A567BFA197}" destId="{42F4133A-EFEF-4C52-A466-8AF18D7DFDB0}" srcOrd="0" destOrd="0" presId="urn:microsoft.com/office/officeart/2005/8/layout/radial4"/>
    <dgm:cxn modelId="{4ED7D6F8-6976-466E-A688-57FCE5854D7F}" type="presOf" srcId="{46538872-AAE8-4054-B02E-5E6CF013E625}" destId="{89F90A9E-F449-4857-90BB-7E4DEC2D7B60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AFA88EA8-2905-43D1-913B-209113DCAB85}" type="presOf" srcId="{51D823D9-2D63-49BD-99EC-C898908AFDD1}" destId="{B974750B-2015-4EC6-A092-233CF2C50D66}" srcOrd="0" destOrd="0" presId="urn:microsoft.com/office/officeart/2005/8/layout/radial4"/>
    <dgm:cxn modelId="{7444CD33-7DA2-4254-B45E-BB78EADF8931}" srcId="{AA2F9DE6-3C62-4A11-A57F-D72685B933C1}" destId="{7EA68EB5-6785-42ED-81FE-4864D184A132}" srcOrd="4" destOrd="0" parTransId="{07287A02-FDE7-4D36-8297-15A567BFA197}" sibTransId="{97399024-ED9D-4C66-8C2C-2437ECFD2985}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4D56DF5D-8769-4CAA-AF92-A09B2B5CB05A}" srcId="{AA2F9DE6-3C62-4A11-A57F-D72685B933C1}" destId="{FFDAD1AB-203F-4DA5-A585-8FBD97F6DEF2}" srcOrd="5" destOrd="0" parTransId="{0BEAB28F-C1A7-4093-90F4-210EA607EFD6}" sibTransId="{2F376D71-10B4-43CC-A61F-A6E6BD39EED1}"/>
    <dgm:cxn modelId="{B0581AB6-2217-4F27-9A23-6C63D5C34FD2}" type="presOf" srcId="{0BEAB28F-C1A7-4093-90F4-210EA607EFD6}" destId="{EDBF0E30-1631-478A-8515-4CB8C2160763}" srcOrd="0" destOrd="0" presId="urn:microsoft.com/office/officeart/2005/8/layout/radial4"/>
    <dgm:cxn modelId="{7B2B1EF9-8986-469D-A51C-979A284779DB}" type="presOf" srcId="{9050A783-9B3B-4C5F-8674-632FD71D44B2}" destId="{78CEE55E-7C38-436F-9317-F5BC5D0A74F3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2DD3C8CA-4EAD-4734-B079-706DF564A418}" type="presOf" srcId="{E6133C75-62DD-4243-9047-AB9ECECCC2C5}" destId="{DA5D9F43-8C4A-42E8-BE43-B7194987E435}" srcOrd="0" destOrd="0" presId="urn:microsoft.com/office/officeart/2005/8/layout/radial4"/>
    <dgm:cxn modelId="{EA2A2557-1669-4580-A7F9-F296385B1D28}" type="presOf" srcId="{5AB962D8-F6AC-4A72-B520-2C8CBA79DE54}" destId="{51A02E49-DF2E-49A8-8D1D-69AC2B6260D1}" srcOrd="0" destOrd="0" presId="urn:microsoft.com/office/officeart/2005/8/layout/radial4"/>
    <dgm:cxn modelId="{14B94695-0321-4174-ACA2-1435CF84E869}" type="presOf" srcId="{9F36BBEA-2622-4CA0-A019-090AF28F1E7E}" destId="{7FF9C77C-5E88-4FF2-8EBC-F1C68CEC5797}" srcOrd="0" destOrd="0" presId="urn:microsoft.com/office/officeart/2005/8/layout/radial4"/>
    <dgm:cxn modelId="{FAC84A87-8C55-4B6E-916D-4BDEC67CB5E1}" type="presOf" srcId="{7EA68EB5-6785-42ED-81FE-4864D184A132}" destId="{E63F4C26-5531-42D7-9208-D1C48F951ABB}" srcOrd="0" destOrd="0" presId="urn:microsoft.com/office/officeart/2005/8/layout/radial4"/>
    <dgm:cxn modelId="{8E2A5DCB-D4DA-4C6C-8B7A-A45CFAC2A4A6}" type="presOf" srcId="{FFDAD1AB-203F-4DA5-A585-8FBD97F6DEF2}" destId="{D5E95922-9B38-48EF-8980-553C0DECF8BA}" srcOrd="0" destOrd="0" presId="urn:microsoft.com/office/officeart/2005/8/layout/radial4"/>
    <dgm:cxn modelId="{6A194F58-2C1D-49E8-BB32-BF01ADC17E53}" type="presOf" srcId="{8C22C269-C4F3-4FB8-A3BE-C9B4B05C8F34}" destId="{C1C8C070-B745-4A4D-BB61-FE50BC7AC687}" srcOrd="0" destOrd="0" presId="urn:microsoft.com/office/officeart/2005/8/layout/radial4"/>
    <dgm:cxn modelId="{9270357C-8024-44B8-BD67-63ADFC2E4C62}" type="presParOf" srcId="{B974750B-2015-4EC6-A092-233CF2C50D66}" destId="{12DE09E6-F136-435F-A3DF-4A749F1C39A4}" srcOrd="0" destOrd="0" presId="urn:microsoft.com/office/officeart/2005/8/layout/radial4"/>
    <dgm:cxn modelId="{6922778F-0E5B-49E8-B5CE-727F51E2F570}" type="presParOf" srcId="{B974750B-2015-4EC6-A092-233CF2C50D66}" destId="{89F90A9E-F449-4857-90BB-7E4DEC2D7B60}" srcOrd="1" destOrd="0" presId="urn:microsoft.com/office/officeart/2005/8/layout/radial4"/>
    <dgm:cxn modelId="{A16400E8-DF19-48B9-A760-082BEA5D6630}" type="presParOf" srcId="{B974750B-2015-4EC6-A092-233CF2C50D66}" destId="{51A02E49-DF2E-49A8-8D1D-69AC2B6260D1}" srcOrd="2" destOrd="0" presId="urn:microsoft.com/office/officeart/2005/8/layout/radial4"/>
    <dgm:cxn modelId="{A2D038AA-C3C0-4027-BD2B-B884E8B09B01}" type="presParOf" srcId="{B974750B-2015-4EC6-A092-233CF2C50D66}" destId="{7FF9C77C-5E88-4FF2-8EBC-F1C68CEC5797}" srcOrd="3" destOrd="0" presId="urn:microsoft.com/office/officeart/2005/8/layout/radial4"/>
    <dgm:cxn modelId="{0957A29C-E7B0-4BDD-83BA-2C7126667FC6}" type="presParOf" srcId="{B974750B-2015-4EC6-A092-233CF2C50D66}" destId="{D4D38B7D-E1BB-496E-BDE3-C91AA19386E2}" srcOrd="4" destOrd="0" presId="urn:microsoft.com/office/officeart/2005/8/layout/radial4"/>
    <dgm:cxn modelId="{2D1EDC2C-97AC-4434-AEFE-68B1A358ADC5}" type="presParOf" srcId="{B974750B-2015-4EC6-A092-233CF2C50D66}" destId="{DA5D9F43-8C4A-42E8-BE43-B7194987E435}" srcOrd="5" destOrd="0" presId="urn:microsoft.com/office/officeart/2005/8/layout/radial4"/>
    <dgm:cxn modelId="{38BEC832-E567-49EA-B235-831DF94737B5}" type="presParOf" srcId="{B974750B-2015-4EC6-A092-233CF2C50D66}" destId="{C1C8C070-B745-4A4D-BB61-FE50BC7AC687}" srcOrd="6" destOrd="0" presId="urn:microsoft.com/office/officeart/2005/8/layout/radial4"/>
    <dgm:cxn modelId="{D4B73F13-ED58-4115-A83C-E171FF28DD16}" type="presParOf" srcId="{B974750B-2015-4EC6-A092-233CF2C50D66}" destId="{78CEE55E-7C38-436F-9317-F5BC5D0A74F3}" srcOrd="7" destOrd="0" presId="urn:microsoft.com/office/officeart/2005/8/layout/radial4"/>
    <dgm:cxn modelId="{855FEB6C-DFD4-4D0B-99A2-DBED69A3FE5E}" type="presParOf" srcId="{B974750B-2015-4EC6-A092-233CF2C50D66}" destId="{BBD37549-407F-4107-9FCD-FEA90AB22DB6}" srcOrd="8" destOrd="0" presId="urn:microsoft.com/office/officeart/2005/8/layout/radial4"/>
    <dgm:cxn modelId="{C498956C-175F-4052-810C-56C6A7963E1F}" type="presParOf" srcId="{B974750B-2015-4EC6-A092-233CF2C50D66}" destId="{42F4133A-EFEF-4C52-A466-8AF18D7DFDB0}" srcOrd="9" destOrd="0" presId="urn:microsoft.com/office/officeart/2005/8/layout/radial4"/>
    <dgm:cxn modelId="{EBEAC7B2-A55E-4392-A3E0-4005403151D9}" type="presParOf" srcId="{B974750B-2015-4EC6-A092-233CF2C50D66}" destId="{E63F4C26-5531-42D7-9208-D1C48F951ABB}" srcOrd="10" destOrd="0" presId="urn:microsoft.com/office/officeart/2005/8/layout/radial4"/>
    <dgm:cxn modelId="{85EB4248-F4A3-4731-A371-3B178DA2F1DF}" type="presParOf" srcId="{B974750B-2015-4EC6-A092-233CF2C50D66}" destId="{EDBF0E30-1631-478A-8515-4CB8C2160763}" srcOrd="11" destOrd="0" presId="urn:microsoft.com/office/officeart/2005/8/layout/radial4"/>
    <dgm:cxn modelId="{8A4CC99F-59E9-42BA-B62A-C24C877A9CB6}" type="presParOf" srcId="{B974750B-2015-4EC6-A092-233CF2C50D66}" destId="{D5E95922-9B38-48EF-8980-553C0DECF8B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86B47-8BA4-4C13-AECC-004610436C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DE18BF-A814-4B18-940C-27D8AD3BECC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Community Requests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CD481-B541-485D-96BB-F270E302D825}" type="parTrans" cxnId="{E28B253E-630E-473B-8454-78E72B91E21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2B8490-294E-4741-ACCD-532E21299C88}" type="sibTrans" cxnId="{E28B253E-630E-473B-8454-78E72B91E21D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7BE324-E7D7-4826-B65A-1C8D9902410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Assessment of Potential Data Sources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BCC02B-75B9-4A5B-BA33-A8A345583A10}" type="parTrans" cxnId="{E7D5AE71-E405-4529-8143-DD6E61FF41AC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B53F96-2B41-414D-A124-0ADC04862F85}" type="sibTrans" cxnId="{E7D5AE71-E405-4529-8143-DD6E61FF41AC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EAB999-16A4-4902-8B10-944A868E7653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Identifying Key Agency to Establish Data Sharing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558A1-1BAE-4C4D-BE90-CEB5435B255E}" type="parTrans" cxnId="{54000E6E-8158-4083-AA98-28096F9DC8B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A4551C-5C5B-4A37-8DEB-D36848714F6F}" type="sibTrans" cxnId="{54000E6E-8158-4083-AA98-28096F9DC8B1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1AC029-7A05-4390-B839-24822AD2E62F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Making Administrative Data Interoperable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40344-EE39-4F4B-A6E4-6B2F84269F98}" type="parTrans" cxnId="{54A5A12A-45E5-42D6-8A0F-141BAC844F55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C45A2A-BFD7-404F-9FCB-B2C5C15EE6D5}" type="sibTrans" cxnId="{54A5A12A-45E5-42D6-8A0F-141BAC844F55}">
      <dgm:prSet custT="1"/>
      <dgm:spPr/>
      <dgm:t>
        <a:bodyPr/>
        <a:lstStyle/>
        <a:p>
          <a:endParaRPr lang="en-U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57869-F197-4FC2-8E8B-83F8BCD99BBC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Preparing Indicators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45C3F9-7AEB-4D1F-B025-83558B3CFC16}" type="parTrans" cxnId="{3E5EC290-75BC-42D8-8CF1-A0673C5F2145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662CD-C1F0-493F-A0D1-C84C23C2714E}" type="sibTrans" cxnId="{3E5EC290-75BC-42D8-8CF1-A0673C5F2145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FA0721-63F2-450F-99CC-801EAAE91B4D}" type="pres">
      <dgm:prSet presAssocID="{49D86B47-8BA4-4C13-AECC-004610436CB2}" presName="Name0" presStyleCnt="0">
        <dgm:presLayoutVars>
          <dgm:dir/>
          <dgm:resizeHandles val="exact"/>
        </dgm:presLayoutVars>
      </dgm:prSet>
      <dgm:spPr/>
    </dgm:pt>
    <dgm:pt modelId="{BA828303-CACC-48A5-8B58-AF3C1A51667B}" type="pres">
      <dgm:prSet presAssocID="{61DE18BF-A814-4B18-940C-27D8AD3BECCD}" presName="node" presStyleLbl="node1" presStyleIdx="0" presStyleCnt="5" custScaleX="128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A06FB-9A04-4F13-9D2C-8BA96A961C09}" type="pres">
      <dgm:prSet presAssocID="{9D2B8490-294E-4741-ACCD-532E21299C8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FCFE5CB-397E-4D6F-A847-03161F8AA996}" type="pres">
      <dgm:prSet presAssocID="{9D2B8490-294E-4741-ACCD-532E21299C8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CA83F4-2EDA-4BB5-B372-88E1D45E8D65}" type="pres">
      <dgm:prSet presAssocID="{D27BE324-E7D7-4826-B65A-1C8D99024100}" presName="node" presStyleLbl="node1" presStyleIdx="1" presStyleCnt="5" custScaleX="119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36395-47F2-4E95-8DC5-F49A33E39AE4}" type="pres">
      <dgm:prSet presAssocID="{2BB53F96-2B41-414D-A124-0ADC04862F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A9FED79-10A5-42B2-83B0-25AAE6006A23}" type="pres">
      <dgm:prSet presAssocID="{2BB53F96-2B41-414D-A124-0ADC04862F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060E91-36EC-47DD-9099-A40ACB2C85FC}" type="pres">
      <dgm:prSet presAssocID="{18EAB999-16A4-4902-8B10-944A868E7653}" presName="node" presStyleLbl="node1" presStyleIdx="2" presStyleCnt="5" custScaleX="124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D8137-EDD9-4991-B5A2-5A679F18D6AC}" type="pres">
      <dgm:prSet presAssocID="{22A4551C-5C5B-4A37-8DEB-D36848714F6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44A85FF-7BB6-4E75-B35A-170B1003852C}" type="pres">
      <dgm:prSet presAssocID="{22A4551C-5C5B-4A37-8DEB-D36848714F6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A1AEB66-7BDC-41A1-81F7-22C51168428B}" type="pres">
      <dgm:prSet presAssocID="{761AC029-7A05-4390-B839-24822AD2E62F}" presName="node" presStyleLbl="node1" presStyleIdx="3" presStyleCnt="5" custScaleX="14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001B7-FB70-4825-A3DC-1B93BC118341}" type="pres">
      <dgm:prSet presAssocID="{1AC45A2A-BFD7-404F-9FCB-B2C5C15EE6D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2B98ADE-D2C7-40F5-91E4-AD235235EE90}" type="pres">
      <dgm:prSet presAssocID="{1AC45A2A-BFD7-404F-9FCB-B2C5C15EE6D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505FF1C-D9EB-4F0A-B244-C50A38175EF1}" type="pres">
      <dgm:prSet presAssocID="{D0457869-F197-4FC2-8E8B-83F8BCD99B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E173F-BB70-4E19-AFD0-2F58EC86F7B5}" type="presOf" srcId="{761AC029-7A05-4390-B839-24822AD2E62F}" destId="{7A1AEB66-7BDC-41A1-81F7-22C51168428B}" srcOrd="0" destOrd="0" presId="urn:microsoft.com/office/officeart/2005/8/layout/process1"/>
    <dgm:cxn modelId="{C836DC70-38FC-44F1-8CFA-D0A9A744044A}" type="presOf" srcId="{22A4551C-5C5B-4A37-8DEB-D36848714F6F}" destId="{215D8137-EDD9-4991-B5A2-5A679F18D6AC}" srcOrd="0" destOrd="0" presId="urn:microsoft.com/office/officeart/2005/8/layout/process1"/>
    <dgm:cxn modelId="{172A6969-352A-466D-8612-F62BD8CCFB4B}" type="presOf" srcId="{2BB53F96-2B41-414D-A124-0ADC04862F85}" destId="{7A836395-47F2-4E95-8DC5-F49A33E39AE4}" srcOrd="0" destOrd="0" presId="urn:microsoft.com/office/officeart/2005/8/layout/process1"/>
    <dgm:cxn modelId="{54A5A12A-45E5-42D6-8A0F-141BAC844F55}" srcId="{49D86B47-8BA4-4C13-AECC-004610436CB2}" destId="{761AC029-7A05-4390-B839-24822AD2E62F}" srcOrd="3" destOrd="0" parTransId="{25440344-EE39-4F4B-A6E4-6B2F84269F98}" sibTransId="{1AC45A2A-BFD7-404F-9FCB-B2C5C15EE6D5}"/>
    <dgm:cxn modelId="{E067A0CC-1A70-4690-A60A-AF8AB1B130DD}" type="presOf" srcId="{18EAB999-16A4-4902-8B10-944A868E7653}" destId="{68060E91-36EC-47DD-9099-A40ACB2C85FC}" srcOrd="0" destOrd="0" presId="urn:microsoft.com/office/officeart/2005/8/layout/process1"/>
    <dgm:cxn modelId="{54000E6E-8158-4083-AA98-28096F9DC8B1}" srcId="{49D86B47-8BA4-4C13-AECC-004610436CB2}" destId="{18EAB999-16A4-4902-8B10-944A868E7653}" srcOrd="2" destOrd="0" parTransId="{F2B558A1-1BAE-4C4D-BE90-CEB5435B255E}" sibTransId="{22A4551C-5C5B-4A37-8DEB-D36848714F6F}"/>
    <dgm:cxn modelId="{83DA3753-A03F-40D9-9FE3-57CD8CDBC7AD}" type="presOf" srcId="{D0457869-F197-4FC2-8E8B-83F8BCD99BBC}" destId="{E505FF1C-D9EB-4F0A-B244-C50A38175EF1}" srcOrd="0" destOrd="0" presId="urn:microsoft.com/office/officeart/2005/8/layout/process1"/>
    <dgm:cxn modelId="{3681E4AC-3927-425F-88D4-E5F38D0B3E10}" type="presOf" srcId="{D27BE324-E7D7-4826-B65A-1C8D99024100}" destId="{38CA83F4-2EDA-4BB5-B372-88E1D45E8D65}" srcOrd="0" destOrd="0" presId="urn:microsoft.com/office/officeart/2005/8/layout/process1"/>
    <dgm:cxn modelId="{E7D5AE71-E405-4529-8143-DD6E61FF41AC}" srcId="{49D86B47-8BA4-4C13-AECC-004610436CB2}" destId="{D27BE324-E7D7-4826-B65A-1C8D99024100}" srcOrd="1" destOrd="0" parTransId="{29BCC02B-75B9-4A5B-BA33-A8A345583A10}" sibTransId="{2BB53F96-2B41-414D-A124-0ADC04862F85}"/>
    <dgm:cxn modelId="{262AEECC-85D7-4796-9732-8A29DEEB487B}" type="presOf" srcId="{2BB53F96-2B41-414D-A124-0ADC04862F85}" destId="{7A9FED79-10A5-42B2-83B0-25AAE6006A23}" srcOrd="1" destOrd="0" presId="urn:microsoft.com/office/officeart/2005/8/layout/process1"/>
    <dgm:cxn modelId="{3E5EC290-75BC-42D8-8CF1-A0673C5F2145}" srcId="{49D86B47-8BA4-4C13-AECC-004610436CB2}" destId="{D0457869-F197-4FC2-8E8B-83F8BCD99BBC}" srcOrd="4" destOrd="0" parTransId="{3245C3F9-7AEB-4D1F-B025-83558B3CFC16}" sibTransId="{4AB662CD-C1F0-493F-A0D1-C84C23C2714E}"/>
    <dgm:cxn modelId="{E8CCCB8A-9E94-4A0C-B859-C559CDDDA708}" type="presOf" srcId="{61DE18BF-A814-4B18-940C-27D8AD3BECCD}" destId="{BA828303-CACC-48A5-8B58-AF3C1A51667B}" srcOrd="0" destOrd="0" presId="urn:microsoft.com/office/officeart/2005/8/layout/process1"/>
    <dgm:cxn modelId="{E28B253E-630E-473B-8454-78E72B91E21D}" srcId="{49D86B47-8BA4-4C13-AECC-004610436CB2}" destId="{61DE18BF-A814-4B18-940C-27D8AD3BECCD}" srcOrd="0" destOrd="0" parTransId="{44BCD481-B541-485D-96BB-F270E302D825}" sibTransId="{9D2B8490-294E-4741-ACCD-532E21299C88}"/>
    <dgm:cxn modelId="{31FFA779-4BF2-4C71-9A2F-B78C8CAAE7F1}" type="presOf" srcId="{1AC45A2A-BFD7-404F-9FCB-B2C5C15EE6D5}" destId="{3CC001B7-FB70-4825-A3DC-1B93BC118341}" srcOrd="0" destOrd="0" presId="urn:microsoft.com/office/officeart/2005/8/layout/process1"/>
    <dgm:cxn modelId="{ACFB3AAE-A600-403E-AFCF-D9B845CBABDB}" type="presOf" srcId="{9D2B8490-294E-4741-ACCD-532E21299C88}" destId="{E45A06FB-9A04-4F13-9D2C-8BA96A961C09}" srcOrd="0" destOrd="0" presId="urn:microsoft.com/office/officeart/2005/8/layout/process1"/>
    <dgm:cxn modelId="{AABA700E-AEEC-4456-9782-2C37F68EFDDF}" type="presOf" srcId="{9D2B8490-294E-4741-ACCD-532E21299C88}" destId="{2FCFE5CB-397E-4D6F-A847-03161F8AA996}" srcOrd="1" destOrd="0" presId="urn:microsoft.com/office/officeart/2005/8/layout/process1"/>
    <dgm:cxn modelId="{A047E447-A483-4B44-A2C5-D1DBF449B85E}" type="presOf" srcId="{49D86B47-8BA4-4C13-AECC-004610436CB2}" destId="{7BFA0721-63F2-450F-99CC-801EAAE91B4D}" srcOrd="0" destOrd="0" presId="urn:microsoft.com/office/officeart/2005/8/layout/process1"/>
    <dgm:cxn modelId="{E4B0BAF3-45CE-494E-85AD-5C1D05D66806}" type="presOf" srcId="{22A4551C-5C5B-4A37-8DEB-D36848714F6F}" destId="{344A85FF-7BB6-4E75-B35A-170B1003852C}" srcOrd="1" destOrd="0" presId="urn:microsoft.com/office/officeart/2005/8/layout/process1"/>
    <dgm:cxn modelId="{D550117E-6316-44BA-A749-69637D388B71}" type="presOf" srcId="{1AC45A2A-BFD7-404F-9FCB-B2C5C15EE6D5}" destId="{82B98ADE-D2C7-40F5-91E4-AD235235EE90}" srcOrd="1" destOrd="0" presId="urn:microsoft.com/office/officeart/2005/8/layout/process1"/>
    <dgm:cxn modelId="{E086F4D2-846E-4438-B2C2-C2A0CF9246DF}" type="presParOf" srcId="{7BFA0721-63F2-450F-99CC-801EAAE91B4D}" destId="{BA828303-CACC-48A5-8B58-AF3C1A51667B}" srcOrd="0" destOrd="0" presId="urn:microsoft.com/office/officeart/2005/8/layout/process1"/>
    <dgm:cxn modelId="{5BB3AF2B-3701-411F-BC5A-BD45C6C4CFF8}" type="presParOf" srcId="{7BFA0721-63F2-450F-99CC-801EAAE91B4D}" destId="{E45A06FB-9A04-4F13-9D2C-8BA96A961C09}" srcOrd="1" destOrd="0" presId="urn:microsoft.com/office/officeart/2005/8/layout/process1"/>
    <dgm:cxn modelId="{65A1C486-E915-4E51-B454-344B73CE4F07}" type="presParOf" srcId="{E45A06FB-9A04-4F13-9D2C-8BA96A961C09}" destId="{2FCFE5CB-397E-4D6F-A847-03161F8AA996}" srcOrd="0" destOrd="0" presId="urn:microsoft.com/office/officeart/2005/8/layout/process1"/>
    <dgm:cxn modelId="{8BA8A256-1435-4458-A73E-C626B078D412}" type="presParOf" srcId="{7BFA0721-63F2-450F-99CC-801EAAE91B4D}" destId="{38CA83F4-2EDA-4BB5-B372-88E1D45E8D65}" srcOrd="2" destOrd="0" presId="urn:microsoft.com/office/officeart/2005/8/layout/process1"/>
    <dgm:cxn modelId="{94A28E04-80DA-4F29-9A56-3173A974ECF2}" type="presParOf" srcId="{7BFA0721-63F2-450F-99CC-801EAAE91B4D}" destId="{7A836395-47F2-4E95-8DC5-F49A33E39AE4}" srcOrd="3" destOrd="0" presId="urn:microsoft.com/office/officeart/2005/8/layout/process1"/>
    <dgm:cxn modelId="{36B1BCC3-1645-4F49-967B-C1C8EA0D8023}" type="presParOf" srcId="{7A836395-47F2-4E95-8DC5-F49A33E39AE4}" destId="{7A9FED79-10A5-42B2-83B0-25AAE6006A23}" srcOrd="0" destOrd="0" presId="urn:microsoft.com/office/officeart/2005/8/layout/process1"/>
    <dgm:cxn modelId="{C1019087-D19E-4034-A2A8-998CA4DD36B2}" type="presParOf" srcId="{7BFA0721-63F2-450F-99CC-801EAAE91B4D}" destId="{68060E91-36EC-47DD-9099-A40ACB2C85FC}" srcOrd="4" destOrd="0" presId="urn:microsoft.com/office/officeart/2005/8/layout/process1"/>
    <dgm:cxn modelId="{89735B05-051C-4D65-8A3F-CA423FD72EE7}" type="presParOf" srcId="{7BFA0721-63F2-450F-99CC-801EAAE91B4D}" destId="{215D8137-EDD9-4991-B5A2-5A679F18D6AC}" srcOrd="5" destOrd="0" presId="urn:microsoft.com/office/officeart/2005/8/layout/process1"/>
    <dgm:cxn modelId="{BA256BE0-05A8-4CAC-B48B-5DA1983D6C6C}" type="presParOf" srcId="{215D8137-EDD9-4991-B5A2-5A679F18D6AC}" destId="{344A85FF-7BB6-4E75-B35A-170B1003852C}" srcOrd="0" destOrd="0" presId="urn:microsoft.com/office/officeart/2005/8/layout/process1"/>
    <dgm:cxn modelId="{3956F780-C122-439D-A7C3-753D6A32D850}" type="presParOf" srcId="{7BFA0721-63F2-450F-99CC-801EAAE91B4D}" destId="{7A1AEB66-7BDC-41A1-81F7-22C51168428B}" srcOrd="6" destOrd="0" presId="urn:microsoft.com/office/officeart/2005/8/layout/process1"/>
    <dgm:cxn modelId="{31F7F5B0-68DB-47F3-AF6D-89291A4CC62F}" type="presParOf" srcId="{7BFA0721-63F2-450F-99CC-801EAAE91B4D}" destId="{3CC001B7-FB70-4825-A3DC-1B93BC118341}" srcOrd="7" destOrd="0" presId="urn:microsoft.com/office/officeart/2005/8/layout/process1"/>
    <dgm:cxn modelId="{53B4BB74-6D7B-4BFD-BFFF-8A018B01CAD1}" type="presParOf" srcId="{3CC001B7-FB70-4825-A3DC-1B93BC118341}" destId="{82B98ADE-D2C7-40F5-91E4-AD235235EE90}" srcOrd="0" destOrd="0" presId="urn:microsoft.com/office/officeart/2005/8/layout/process1"/>
    <dgm:cxn modelId="{46DA9A13-A542-4D1D-B19E-10AED55D55E6}" type="presParOf" srcId="{7BFA0721-63F2-450F-99CC-801EAAE91B4D}" destId="{E505FF1C-D9EB-4F0A-B244-C50A38175E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2B46-021A-4C77-901A-C3DBE19C76E1}">
      <dsp:nvSpPr>
        <dsp:cNvPr id="0" name=""/>
        <dsp:cNvSpPr/>
      </dsp:nvSpPr>
      <dsp:spPr>
        <a:xfrm>
          <a:off x="1090263" y="0"/>
          <a:ext cx="2252947" cy="17929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AF62D-D4E4-438A-BA82-5E606E90EADD}">
      <dsp:nvSpPr>
        <dsp:cNvPr id="0" name=""/>
        <dsp:cNvSpPr/>
      </dsp:nvSpPr>
      <dsp:spPr>
        <a:xfrm>
          <a:off x="1523394" y="648997"/>
          <a:ext cx="1386012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3394" y="648997"/>
        <a:ext cx="1386012" cy="500180"/>
      </dsp:txXfrm>
    </dsp:sp>
    <dsp:sp modelId="{02532549-3125-4846-94A3-C8656EFC49E0}">
      <dsp:nvSpPr>
        <dsp:cNvPr id="0" name=""/>
        <dsp:cNvSpPr/>
      </dsp:nvSpPr>
      <dsp:spPr>
        <a:xfrm>
          <a:off x="454353" y="1030313"/>
          <a:ext cx="2528674" cy="17929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151F-4545-435D-9760-2627F984AD85}">
      <dsp:nvSpPr>
        <dsp:cNvPr id="0" name=""/>
        <dsp:cNvSpPr/>
      </dsp:nvSpPr>
      <dsp:spPr>
        <a:xfrm>
          <a:off x="765646" y="1496346"/>
          <a:ext cx="1523525" cy="74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646" y="1496346"/>
        <a:ext cx="1523525" cy="743937"/>
      </dsp:txXfrm>
    </dsp:sp>
    <dsp:sp modelId="{E7BBC9BB-77CC-4C0D-A372-47D2F0E06AB3}">
      <dsp:nvSpPr>
        <dsp:cNvPr id="0" name=""/>
        <dsp:cNvSpPr/>
      </dsp:nvSpPr>
      <dsp:spPr>
        <a:xfrm>
          <a:off x="902336" y="1931358"/>
          <a:ext cx="2628800" cy="20590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F169C-A966-48EA-AEC3-4FBA64C0326F}">
      <dsp:nvSpPr>
        <dsp:cNvPr id="0" name=""/>
        <dsp:cNvSpPr/>
      </dsp:nvSpPr>
      <dsp:spPr>
        <a:xfrm>
          <a:off x="1467473" y="2683025"/>
          <a:ext cx="1497853" cy="56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7473" y="2683025"/>
        <a:ext cx="1497853" cy="560986"/>
      </dsp:txXfrm>
    </dsp:sp>
    <dsp:sp modelId="{E3B92869-6795-46A0-A57D-5DC125101E55}">
      <dsp:nvSpPr>
        <dsp:cNvPr id="0" name=""/>
        <dsp:cNvSpPr/>
      </dsp:nvSpPr>
      <dsp:spPr>
        <a:xfrm>
          <a:off x="950099" y="3213609"/>
          <a:ext cx="1540209" cy="154095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7F638-EDD1-4130-9AA8-E829D723FD03}">
      <dsp:nvSpPr>
        <dsp:cNvPr id="0" name=""/>
        <dsp:cNvSpPr/>
      </dsp:nvSpPr>
      <dsp:spPr>
        <a:xfrm>
          <a:off x="1216105" y="3745644"/>
          <a:ext cx="1000463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6105" y="3745644"/>
        <a:ext cx="1000463" cy="50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BFA3-030B-44CC-AFE6-188D0726F356}">
      <dsp:nvSpPr>
        <dsp:cNvPr id="0" name=""/>
        <dsp:cNvSpPr/>
      </dsp:nvSpPr>
      <dsp:spPr>
        <a:xfrm>
          <a:off x="3284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Reliable</a:t>
          </a:r>
          <a:endParaRPr lang="en-US" sz="1800" kern="1200" dirty="0"/>
        </a:p>
      </dsp:txBody>
      <dsp:txXfrm>
        <a:off x="30885" y="508918"/>
        <a:ext cx="1380784" cy="887163"/>
      </dsp:txXfrm>
    </dsp:sp>
    <dsp:sp modelId="{B48B440B-BB66-46F5-B0F3-347597A56D15}">
      <dsp:nvSpPr>
        <dsp:cNvPr id="0" name=""/>
        <dsp:cNvSpPr/>
      </dsp:nvSpPr>
      <dsp:spPr>
        <a:xfrm>
          <a:off x="1582868" y="774437"/>
          <a:ext cx="304429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82868" y="845662"/>
        <a:ext cx="213100" cy="213674"/>
      </dsp:txXfrm>
    </dsp:sp>
    <dsp:sp modelId="{01805490-882F-49AF-8636-865A6298770D}">
      <dsp:nvSpPr>
        <dsp:cNvPr id="0" name=""/>
        <dsp:cNvSpPr/>
      </dsp:nvSpPr>
      <dsp:spPr>
        <a:xfrm>
          <a:off x="2013664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Available (Now or Future)</a:t>
          </a:r>
          <a:endParaRPr lang="en-US" sz="1800" kern="1200" dirty="0"/>
        </a:p>
      </dsp:txBody>
      <dsp:txXfrm>
        <a:off x="2041265" y="508918"/>
        <a:ext cx="1380784" cy="887163"/>
      </dsp:txXfrm>
    </dsp:sp>
    <dsp:sp modelId="{E49DE29C-8B44-4755-B4C2-453DF3C5C0AA}">
      <dsp:nvSpPr>
        <dsp:cNvPr id="0" name=""/>
        <dsp:cNvSpPr/>
      </dsp:nvSpPr>
      <dsp:spPr>
        <a:xfrm rot="21593513">
          <a:off x="3588839" y="772541"/>
          <a:ext cx="295080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88839" y="843850"/>
        <a:ext cx="206556" cy="213674"/>
      </dsp:txXfrm>
    </dsp:sp>
    <dsp:sp modelId="{864FB1E2-7ECA-4982-9B45-F4BA03655020}">
      <dsp:nvSpPr>
        <dsp:cNvPr id="0" name=""/>
        <dsp:cNvSpPr/>
      </dsp:nvSpPr>
      <dsp:spPr>
        <a:xfrm>
          <a:off x="4006405" y="47755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Explanatory Power (Parsimony)</a:t>
          </a:r>
          <a:endParaRPr lang="en-US" sz="1800" kern="1200" dirty="0"/>
        </a:p>
      </dsp:txBody>
      <dsp:txXfrm>
        <a:off x="4034006" y="505158"/>
        <a:ext cx="1380784" cy="887163"/>
      </dsp:txXfrm>
    </dsp:sp>
    <dsp:sp modelId="{0B74F1EE-C06F-4996-A720-1B2ADBA24E48}">
      <dsp:nvSpPr>
        <dsp:cNvPr id="0" name=""/>
        <dsp:cNvSpPr/>
      </dsp:nvSpPr>
      <dsp:spPr>
        <a:xfrm rot="6374">
          <a:off x="5590399" y="772574"/>
          <a:ext cx="313778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90399" y="843712"/>
        <a:ext cx="219645" cy="213674"/>
      </dsp:txXfrm>
    </dsp:sp>
    <dsp:sp modelId="{0AE7AA40-783B-4F55-A47D-F872F8041C52}">
      <dsp:nvSpPr>
        <dsp:cNvPr id="0" name=""/>
        <dsp:cNvSpPr/>
      </dsp:nvSpPr>
      <dsp:spPr>
        <a:xfrm>
          <a:off x="6034425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Actionable</a:t>
          </a:r>
          <a:endParaRPr lang="en-US" sz="1800" kern="1200" dirty="0"/>
        </a:p>
      </dsp:txBody>
      <dsp:txXfrm>
        <a:off x="6062026" y="508918"/>
        <a:ext cx="1380784" cy="887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2008322" y="1991836"/>
          <a:ext cx="1469755" cy="1469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anose="020F0502020204030204" pitchFamily="34" charset="0"/>
            </a:rPr>
            <a:t>postgreSQL</a:t>
          </a:r>
          <a:r>
            <a:rPr lang="en-US" sz="1500" kern="1200" dirty="0" smtClean="0">
              <a:latin typeface="Calibri" panose="020F0502020204030204" pitchFamily="34" charset="0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anose="020F0502020204030204" pitchFamily="34" charset="0"/>
            </a:rPr>
            <a:t>postGIS</a:t>
          </a:r>
          <a:r>
            <a:rPr lang="en-US" sz="1500" kern="1200" dirty="0" smtClean="0">
              <a:latin typeface="Calibri" panose="020F0502020204030204" pitchFamily="34" charset="0"/>
            </a:rPr>
            <a:t> Geodatabase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2223563" y="2207077"/>
        <a:ext cx="1039273" cy="1039273"/>
      </dsp:txXfrm>
    </dsp:sp>
    <dsp:sp modelId="{89F90A9E-F449-4857-90BB-7E4DEC2D7B60}">
      <dsp:nvSpPr>
        <dsp:cNvPr id="0" name=""/>
        <dsp:cNvSpPr/>
      </dsp:nvSpPr>
      <dsp:spPr>
        <a:xfrm rot="10800000">
          <a:off x="514968" y="2517273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554" y="231518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CitiStat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24661" y="2339289"/>
        <a:ext cx="980614" cy="774848"/>
      </dsp:txXfrm>
    </dsp:sp>
    <dsp:sp modelId="{7FF9C77C-5E88-4FF2-8EBC-F1C68CEC5797}">
      <dsp:nvSpPr>
        <dsp:cNvPr id="0" name=""/>
        <dsp:cNvSpPr/>
      </dsp:nvSpPr>
      <dsp:spPr>
        <a:xfrm rot="12960000">
          <a:off x="805763" y="1622299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426108" y="100546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Library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50215" y="1029567"/>
        <a:ext cx="980614" cy="774848"/>
      </dsp:txXfrm>
    </dsp:sp>
    <dsp:sp modelId="{DA5D9F43-8C4A-42E8-BE43-B7194987E435}">
      <dsp:nvSpPr>
        <dsp:cNvPr id="0" name=""/>
        <dsp:cNvSpPr/>
      </dsp:nvSpPr>
      <dsp:spPr>
        <a:xfrm rot="15120000">
          <a:off x="1567074" y="1069174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1540224" y="19600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Schools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1564331" y="220115"/>
        <a:ext cx="980614" cy="774848"/>
      </dsp:txXfrm>
    </dsp:sp>
    <dsp:sp modelId="{78CEE55E-7C38-436F-9317-F5BC5D0A74F3}">
      <dsp:nvSpPr>
        <dsp:cNvPr id="0" name=""/>
        <dsp:cNvSpPr/>
      </dsp:nvSpPr>
      <dsp:spPr>
        <a:xfrm rot="17280000">
          <a:off x="2508106" y="1069174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2917347" y="19600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Vital Statistics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2941454" y="220115"/>
        <a:ext cx="980614" cy="774848"/>
      </dsp:txXfrm>
    </dsp:sp>
    <dsp:sp modelId="{42F4133A-EFEF-4C52-A466-8AF18D7DFDB0}">
      <dsp:nvSpPr>
        <dsp:cNvPr id="0" name=""/>
        <dsp:cNvSpPr/>
      </dsp:nvSpPr>
      <dsp:spPr>
        <a:xfrm rot="19440000">
          <a:off x="3269417" y="1622299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4C26-5531-42D7-9208-D1C48F951ABB}">
      <dsp:nvSpPr>
        <dsp:cNvPr id="0" name=""/>
        <dsp:cNvSpPr/>
      </dsp:nvSpPr>
      <dsp:spPr>
        <a:xfrm>
          <a:off x="4031462" y="100546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Police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055569" y="1029567"/>
        <a:ext cx="980614" cy="774848"/>
      </dsp:txXfrm>
    </dsp:sp>
    <dsp:sp modelId="{EDBF0E30-1631-478A-8515-4CB8C2160763}">
      <dsp:nvSpPr>
        <dsp:cNvPr id="0" name=""/>
        <dsp:cNvSpPr/>
      </dsp:nvSpPr>
      <dsp:spPr>
        <a:xfrm>
          <a:off x="3560212" y="2517273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5922-9B38-48EF-8980-553C0DECF8BA}">
      <dsp:nvSpPr>
        <dsp:cNvPr id="0" name=""/>
        <dsp:cNvSpPr/>
      </dsp:nvSpPr>
      <dsp:spPr>
        <a:xfrm>
          <a:off x="4457017" y="231518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Arts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481124" y="2339289"/>
        <a:ext cx="980614" cy="774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28303-CACC-48A5-8B58-AF3C1A51667B}">
      <dsp:nvSpPr>
        <dsp:cNvPr id="0" name=""/>
        <dsp:cNvSpPr/>
      </dsp:nvSpPr>
      <dsp:spPr>
        <a:xfrm>
          <a:off x="7259" y="928203"/>
          <a:ext cx="1447623" cy="1221754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Community Requests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43" y="963987"/>
        <a:ext cx="1376055" cy="1150186"/>
      </dsp:txXfrm>
    </dsp:sp>
    <dsp:sp modelId="{E45A06FB-9A04-4F13-9D2C-8BA96A961C09}">
      <dsp:nvSpPr>
        <dsp:cNvPr id="0" name=""/>
        <dsp:cNvSpPr/>
      </dsp:nvSpPr>
      <dsp:spPr>
        <a:xfrm>
          <a:off x="1567305" y="1399676"/>
          <a:ext cx="238336" cy="27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67305" y="1455438"/>
        <a:ext cx="166835" cy="167284"/>
      </dsp:txXfrm>
    </dsp:sp>
    <dsp:sp modelId="{38CA83F4-2EDA-4BB5-B372-88E1D45E8D65}">
      <dsp:nvSpPr>
        <dsp:cNvPr id="0" name=""/>
        <dsp:cNvSpPr/>
      </dsp:nvSpPr>
      <dsp:spPr>
        <a:xfrm>
          <a:off x="1904573" y="928203"/>
          <a:ext cx="1339157" cy="1221754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Assessment of Potential Data Sources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0357" y="963987"/>
        <a:ext cx="1267589" cy="1150186"/>
      </dsp:txXfrm>
    </dsp:sp>
    <dsp:sp modelId="{7A836395-47F2-4E95-8DC5-F49A33E39AE4}">
      <dsp:nvSpPr>
        <dsp:cNvPr id="0" name=""/>
        <dsp:cNvSpPr/>
      </dsp:nvSpPr>
      <dsp:spPr>
        <a:xfrm>
          <a:off x="3356153" y="1399676"/>
          <a:ext cx="238336" cy="27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6153" y="1455438"/>
        <a:ext cx="166835" cy="167284"/>
      </dsp:txXfrm>
    </dsp:sp>
    <dsp:sp modelId="{68060E91-36EC-47DD-9099-A40ACB2C85FC}">
      <dsp:nvSpPr>
        <dsp:cNvPr id="0" name=""/>
        <dsp:cNvSpPr/>
      </dsp:nvSpPr>
      <dsp:spPr>
        <a:xfrm>
          <a:off x="3693422" y="928203"/>
          <a:ext cx="1399517" cy="122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Identifying Key Agency to Establish Data Sharing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9206" y="963987"/>
        <a:ext cx="1327949" cy="1150186"/>
      </dsp:txXfrm>
    </dsp:sp>
    <dsp:sp modelId="{215D8137-EDD9-4991-B5A2-5A679F18D6AC}">
      <dsp:nvSpPr>
        <dsp:cNvPr id="0" name=""/>
        <dsp:cNvSpPr/>
      </dsp:nvSpPr>
      <dsp:spPr>
        <a:xfrm>
          <a:off x="5205362" y="1399676"/>
          <a:ext cx="238336" cy="27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05362" y="1455438"/>
        <a:ext cx="166835" cy="167284"/>
      </dsp:txXfrm>
    </dsp:sp>
    <dsp:sp modelId="{7A1AEB66-7BDC-41A1-81F7-22C51168428B}">
      <dsp:nvSpPr>
        <dsp:cNvPr id="0" name=""/>
        <dsp:cNvSpPr/>
      </dsp:nvSpPr>
      <dsp:spPr>
        <a:xfrm>
          <a:off x="5542630" y="928203"/>
          <a:ext cx="1639191" cy="122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Making Administrative Data Interoperable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8414" y="963987"/>
        <a:ext cx="1567623" cy="1150186"/>
      </dsp:txXfrm>
    </dsp:sp>
    <dsp:sp modelId="{3CC001B7-FB70-4825-A3DC-1B93BC118341}">
      <dsp:nvSpPr>
        <dsp:cNvPr id="0" name=""/>
        <dsp:cNvSpPr/>
      </dsp:nvSpPr>
      <dsp:spPr>
        <a:xfrm>
          <a:off x="7294244" y="1399676"/>
          <a:ext cx="238336" cy="27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94244" y="1455438"/>
        <a:ext cx="166835" cy="167284"/>
      </dsp:txXfrm>
    </dsp:sp>
    <dsp:sp modelId="{E505FF1C-D9EB-4F0A-B244-C50A38175EF1}">
      <dsp:nvSpPr>
        <dsp:cNvPr id="0" name=""/>
        <dsp:cNvSpPr/>
      </dsp:nvSpPr>
      <dsp:spPr>
        <a:xfrm>
          <a:off x="7631513" y="928203"/>
          <a:ext cx="1124227" cy="122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Preparing Indicators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64440" y="961130"/>
        <a:ext cx="1058373" cy="115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2DF7-81EC-4D1B-AEB9-D439576C8AAE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238A-A862-40A4-8385-4F6487EF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64" indent="-28902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098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538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977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415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855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294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734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0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5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7B3A-8996-4FD0-AD35-4E98358A903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Indicators Roundtable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77400"/>
            <a:ext cx="1567583" cy="153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0222" y="4267200"/>
            <a:ext cx="26613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Sustainability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#VitalSigns16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6533901" y="6019800"/>
            <a:ext cx="2598294" cy="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Vital Signs, 2011-2016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/>
              <a:t>Chapters</a:t>
            </a:r>
          </a:p>
          <a:p>
            <a:r>
              <a:rPr lang="en-US" dirty="0"/>
              <a:t>Demographics/US Census </a:t>
            </a:r>
          </a:p>
          <a:p>
            <a:r>
              <a:rPr lang="en-US" dirty="0"/>
              <a:t>Housing &amp; Community Development </a:t>
            </a:r>
          </a:p>
          <a:p>
            <a:r>
              <a:rPr lang="en-US" dirty="0"/>
              <a:t>Children and Family Health</a:t>
            </a:r>
          </a:p>
          <a:p>
            <a:r>
              <a:rPr lang="en-US" dirty="0"/>
              <a:t>Crime and Safety </a:t>
            </a:r>
          </a:p>
          <a:p>
            <a:r>
              <a:rPr lang="en-US" dirty="0"/>
              <a:t>Workforce &amp; Economic Development 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Education </a:t>
            </a:r>
            <a:r>
              <a:rPr lang="en-US" dirty="0"/>
              <a:t>&amp; Youth 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Arts &amp; 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172201" cy="1320800"/>
          </a:xfrm>
        </p:spPr>
        <p:txBody>
          <a:bodyPr>
            <a:normAutofit/>
          </a:bodyPr>
          <a:lstStyle/>
          <a:p>
            <a:r>
              <a:rPr lang="en-US" b="1" dirty="0"/>
              <a:t>Development of </a:t>
            </a:r>
            <a:r>
              <a:rPr lang="en-US" b="1" dirty="0" smtClean="0"/>
              <a:t>Vital Signs Sustainability Chapter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086601" cy="3880773"/>
          </a:xfrm>
        </p:spPr>
        <p:txBody>
          <a:bodyPr/>
          <a:lstStyle/>
          <a:p>
            <a:r>
              <a:rPr lang="en-US" dirty="0" smtClean="0"/>
              <a:t>2009 – Baltimore City adopted the Baltimore Sustainability Plan (29 goals across 7 topics)</a:t>
            </a:r>
          </a:p>
          <a:p>
            <a:pPr lvl="1"/>
            <a:r>
              <a:rPr lang="en-US" dirty="0" smtClean="0"/>
              <a:t>Cleanliness, Pollution Prevention, Resource Conservation, Greening, Transportation, Education Awareness, Green Economy</a:t>
            </a:r>
          </a:p>
          <a:p>
            <a:pPr lvl="1"/>
            <a:r>
              <a:rPr lang="en-US" dirty="0" smtClean="0"/>
              <a:t>Vital Signs Indicators included into the Annual Sustainability Report</a:t>
            </a:r>
          </a:p>
          <a:p>
            <a:r>
              <a:rPr lang="en-US" dirty="0" smtClean="0"/>
              <a:t>2011 – HUD Sustainable Communities Regional Planning Grant</a:t>
            </a:r>
          </a:p>
          <a:p>
            <a:pPr lvl="1"/>
            <a:r>
              <a:rPr lang="en-US" dirty="0" smtClean="0"/>
              <a:t>6 federal principals of livability</a:t>
            </a:r>
          </a:p>
          <a:p>
            <a:pPr lvl="1"/>
            <a:r>
              <a:rPr lang="en-US" dirty="0" smtClean="0"/>
              <a:t>Baltimore added 7</a:t>
            </a:r>
            <a:r>
              <a:rPr lang="en-US" baseline="30000" dirty="0" smtClean="0"/>
              <a:t>th</a:t>
            </a:r>
            <a:r>
              <a:rPr lang="en-US" dirty="0" smtClean="0"/>
              <a:t> – protection of waters in the Chesapeake Bay</a:t>
            </a:r>
          </a:p>
          <a:p>
            <a:r>
              <a:rPr lang="en-US" dirty="0" smtClean="0"/>
              <a:t>Movement by residents/communities to sustainable behaviors</a:t>
            </a:r>
          </a:p>
          <a:p>
            <a:pPr lvl="1"/>
            <a:r>
              <a:rPr lang="en-US" dirty="0" smtClean="0"/>
              <a:t>Increase in public transit, tree plantings, use of public and private space, and reducing energy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1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Sustainability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30" y="857479"/>
            <a:ext cx="4495800" cy="600051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 smtClean="0"/>
              <a:t>Percent </a:t>
            </a:r>
            <a:r>
              <a:rPr lang="en-US" sz="4000" dirty="0"/>
              <a:t>of Population that Drove Alone to </a:t>
            </a:r>
            <a:r>
              <a:rPr lang="en-US" sz="4000" dirty="0" smtClean="0"/>
              <a:t>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Population that Carpool to </a:t>
            </a:r>
            <a:r>
              <a:rPr lang="en-US" sz="4000" dirty="0" smtClean="0"/>
              <a:t>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Population that Uses Public Transportation to Get to </a:t>
            </a:r>
            <a:r>
              <a:rPr lang="en-US" sz="4000" dirty="0" smtClean="0"/>
              <a:t>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Population that Walks to </a:t>
            </a:r>
            <a:r>
              <a:rPr lang="en-US" sz="4000" dirty="0" smtClean="0"/>
              <a:t>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Employed Population with Travel Time to Work of 0-14 </a:t>
            </a:r>
            <a:r>
              <a:rPr lang="en-US" sz="4000" dirty="0" smtClean="0"/>
              <a:t>Minutes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Employed Population with Travel Time to Work of 0-14 Minutes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Employed Population with Travel Time to Work of 15-29 Minutes</a:t>
            </a:r>
            <a:endParaRPr lang="en-US" sz="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Employed Population with Travel Time to Work of 30-44 Minutes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Employed Population with Travel Time to Work of 45 Minutes and </a:t>
            </a:r>
            <a:r>
              <a:rPr lang="en-US" sz="4000" dirty="0" smtClean="0"/>
              <a:t>Over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7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Rate of Dirty Streets and Alleys Reports per 1,000 Residents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Rate of Clogged Storm Drain Reports per 1,000 Residents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 smtClean="0"/>
              <a:t>Percent </a:t>
            </a:r>
            <a:r>
              <a:rPr lang="en-US" sz="4000" dirty="0"/>
              <a:t>of Area Covered by </a:t>
            </a:r>
            <a:r>
              <a:rPr lang="en-US" sz="4000" dirty="0" smtClean="0"/>
              <a:t>Trees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Number of Community Managed Open </a:t>
            </a:r>
            <a:r>
              <a:rPr lang="en-US" sz="4000" dirty="0" smtClean="0"/>
              <a:t>Spaces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Median Daily Water </a:t>
            </a:r>
            <a:r>
              <a:rPr lang="en-US" sz="4000" dirty="0" smtClean="0"/>
              <a:t>Consumption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Residences Heated by Utility </a:t>
            </a:r>
            <a:r>
              <a:rPr lang="en-US" sz="4000" dirty="0" smtClean="0"/>
              <a:t>Gas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Residences Heated by </a:t>
            </a:r>
            <a:r>
              <a:rPr lang="en-US" sz="4000" dirty="0" smtClean="0"/>
              <a:t>Electricity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Households with No Vehicles </a:t>
            </a:r>
            <a:r>
              <a:rPr lang="en-US" sz="4000" dirty="0" smtClean="0"/>
              <a:t>Available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Homes </a:t>
            </a:r>
            <a:r>
              <a:rPr lang="en-US" sz="4000" dirty="0" smtClean="0"/>
              <a:t>Weatherized</a:t>
            </a:r>
            <a:endParaRPr lang="en-US" sz="4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of Population (Over the age of 18) Who are Registered to Vote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000" dirty="0"/>
              <a:t>Percent Population (Over the age of 18) Who Voted in the General Election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7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3988"/>
          <a:stretch/>
        </p:blipFill>
        <p:spPr>
          <a:xfrm>
            <a:off x="-76200" y="0"/>
            <a:ext cx="96012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815618" cy="5943600"/>
          </a:xfrm>
          <a:solidFill>
            <a:schemeClr val="bg1">
              <a:lumMod val="95000"/>
              <a:alpha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What did we know?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Baltimore is the cultural and historic center of the region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Arts </a:t>
            </a:r>
            <a:r>
              <a:rPr lang="en-US" sz="3200" dirty="0">
                <a:latin typeface="Calibri" panose="020F0502020204030204" pitchFamily="34" charset="0"/>
              </a:rPr>
              <a:t>and Entertainment Districts: </a:t>
            </a:r>
          </a:p>
          <a:p>
            <a:pPr lvl="2">
              <a:spcBef>
                <a:spcPts val="1200"/>
              </a:spcBef>
            </a:pPr>
            <a:r>
              <a:rPr lang="en-US" sz="1600" dirty="0">
                <a:latin typeface="Calibri" panose="020F0502020204030204" pitchFamily="34" charset="0"/>
              </a:rPr>
              <a:t>Station North (est. 2002), </a:t>
            </a:r>
            <a:r>
              <a:rPr lang="en-US" sz="1600" dirty="0" err="1">
                <a:latin typeface="Calibri" panose="020F0502020204030204" pitchFamily="34" charset="0"/>
              </a:rPr>
              <a:t>Highlandtown</a:t>
            </a:r>
            <a:r>
              <a:rPr lang="en-US" sz="1600" dirty="0">
                <a:latin typeface="Calibri" panose="020F0502020204030204" pitchFamily="34" charset="0"/>
              </a:rPr>
              <a:t> (est. 2003) and </a:t>
            </a:r>
            <a:r>
              <a:rPr lang="en-US" sz="1600" dirty="0" err="1">
                <a:latin typeface="Calibri" panose="020F0502020204030204" pitchFamily="34" charset="0"/>
              </a:rPr>
              <a:t>Bromo</a:t>
            </a:r>
            <a:r>
              <a:rPr lang="en-US" sz="1600" dirty="0">
                <a:latin typeface="Calibri" panose="020F0502020204030204" pitchFamily="34" charset="0"/>
              </a:rPr>
              <a:t> Tower (est. 2012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Research on Measuring Vitality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Arts opportunities providing spaces and events for social interaction of increasingly diverse residents (Ann Markusen)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Talent, Tolerance, Technology -- Creative Class (Richard Florida)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Presence, Participation, </a:t>
            </a:r>
            <a:r>
              <a:rPr lang="en-US" sz="2400" dirty="0">
                <a:latin typeface="Calibri" panose="020F0502020204030204" pitchFamily="34" charset="0"/>
              </a:rPr>
              <a:t>Support -- Urban Institute’s Arts and Culture Indicators Project </a:t>
            </a:r>
          </a:p>
          <a:p>
            <a:pPr marL="32004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7461504" cy="774433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Vitality in Neighborhoods = Umami?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86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Arts &amp; Culture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0000"/>
            <a:ext cx="7772402" cy="535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 smtClean="0"/>
              <a:t>Number </a:t>
            </a:r>
            <a:r>
              <a:rPr lang="en-US" sz="3100" dirty="0"/>
              <a:t>of Persons with Library Cards per 1,000 </a:t>
            </a:r>
            <a:endParaRPr lang="en-US" sz="31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Number of Event Permits Requested per 1,000 </a:t>
            </a:r>
            <a:r>
              <a:rPr lang="en-US" sz="3100" dirty="0" smtClean="0"/>
              <a:t>Residents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Public Art per 1,000 </a:t>
            </a:r>
            <a:r>
              <a:rPr lang="en-US" sz="3100" dirty="0" smtClean="0"/>
              <a:t>Residents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Number of Businesses that are Arts-Related per 1,000 </a:t>
            </a:r>
            <a:r>
              <a:rPr lang="en-US" sz="3100" dirty="0" smtClean="0"/>
              <a:t>Residents</a:t>
            </a:r>
            <a:endParaRPr lang="en-US" sz="31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Total Employment in Arts-Related </a:t>
            </a:r>
            <a:r>
              <a:rPr lang="en-US" sz="3100" dirty="0" smtClean="0"/>
              <a:t>Businesses</a:t>
            </a:r>
            <a:endParaRPr lang="en-US" sz="31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Rate of Businesses in the Creative Economy per 1,000 </a:t>
            </a:r>
            <a:r>
              <a:rPr lang="en-US" sz="3100" dirty="0" smtClean="0"/>
              <a:t>Residents</a:t>
            </a:r>
            <a:endParaRPr lang="en-US" sz="31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Number of Employees in the Creative </a:t>
            </a:r>
            <a:r>
              <a:rPr lang="en-US" sz="3100" dirty="0" smtClean="0"/>
              <a:t>Economy</a:t>
            </a:r>
            <a:endParaRPr lang="en-US" sz="31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100" dirty="0"/>
              <a:t>Number of Public Murals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320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6867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89" y="228600"/>
            <a:ext cx="6785021" cy="1320800"/>
          </a:xfrm>
        </p:spPr>
        <p:txBody>
          <a:bodyPr/>
          <a:lstStyle/>
          <a:p>
            <a:r>
              <a:rPr lang="en-US" dirty="0" smtClean="0"/>
              <a:t>Intro to New Sustainability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04" t="11969" r="24380" b="4810"/>
          <a:stretch/>
        </p:blipFill>
        <p:spPr>
          <a:xfrm>
            <a:off x="461969" y="889000"/>
            <a:ext cx="6809152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238999" cy="1320800"/>
          </a:xfrm>
        </p:spPr>
        <p:txBody>
          <a:bodyPr/>
          <a:lstStyle/>
          <a:p>
            <a:r>
              <a:rPr lang="en-US" b="1" dirty="0" smtClean="0"/>
              <a:t>Connecting to Sustainability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4582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Energy Use and Education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Climate Change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Urban Agriculture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Natural Systems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Recycling and Reuse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Water Quality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Neighbors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19499" y="2273853"/>
            <a:ext cx="381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What Data Sources Exist to Measure these at the Neighborhood Level?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499" y="4004870"/>
            <a:ext cx="323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</a:rPr>
              <a:t>What Indicators are Actionable at </a:t>
            </a:r>
            <a:r>
              <a:rPr lang="en-US" sz="2400" dirty="0">
                <a:solidFill>
                  <a:srgbClr val="00B050"/>
                </a:solidFill>
              </a:rPr>
              <a:t>the Neighborhood Level?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Displaying TheGlobalGoals_Baltimore_AL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057400"/>
            <a:ext cx="905024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splaying TheGlobalGoals_Baltimore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9144001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 2015 </a:t>
            </a:r>
            <a:r>
              <a:rPr lang="en-US" sz="2000" dirty="0">
                <a:solidFill>
                  <a:schemeClr val="bg1"/>
                </a:solidFill>
              </a:rPr>
              <a:t>UN member states adopted 17 sustainable development goals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Displaying TheGlobalGoals_Baltimore_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splaying TheGlobalGoals_Baltimore_ALL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19299"/>
            <a:ext cx="88201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81090"/>
            <a:ext cx="9144001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SDGs: A global aspiration </a:t>
            </a:r>
            <a:r>
              <a:rPr lang="en-US" sz="2000" i="1" dirty="0">
                <a:solidFill>
                  <a:schemeClr val="bg1"/>
                </a:solidFill>
              </a:rPr>
              <a:t>the world commits to achieving by 2030 </a:t>
            </a:r>
          </a:p>
        </p:txBody>
      </p:sp>
    </p:spTree>
    <p:extLst>
      <p:ext uri="{BB962C8B-B14F-4D97-AF65-F5344CB8AC3E}">
        <p14:creationId xmlns:p14="http://schemas.microsoft.com/office/powerpoint/2010/main" val="15237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238999" cy="1320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Connecting to </a:t>
            </a:r>
            <a:r>
              <a:rPr lang="en-US" sz="2400" b="1" dirty="0" smtClean="0"/>
              <a:t>Sustainable Development Goals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8862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Justice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Criminalization of Poverty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Living Wage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Sustainable Production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86200" y="1295400"/>
            <a:ext cx="381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What Data Sources Exist to Measure these at the Neighborhood Level?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886164"/>
            <a:ext cx="323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</a:rPr>
              <a:t>What Indicators are Actionable at </a:t>
            </a:r>
            <a:r>
              <a:rPr lang="en-US" sz="2400" dirty="0">
                <a:solidFill>
                  <a:srgbClr val="00B050"/>
                </a:solidFill>
              </a:rPr>
              <a:t>the Neighborhood Level?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7" y="0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History of BNIA-JFI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57" y="868795"/>
            <a:ext cx="8004756" cy="5227205"/>
          </a:xfrm>
        </p:spPr>
        <p:txBody>
          <a:bodyPr>
            <a:noAutofit/>
          </a:bodyPr>
          <a:lstStyle/>
          <a:p>
            <a:r>
              <a:rPr lang="en-US" sz="2400" dirty="0"/>
              <a:t>Advanced information systems with integrated and recurrently updated information on neighborhood conditions in their cities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“Democratization of Data” Overcome the resistance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of </a:t>
            </a:r>
            <a:r>
              <a:rPr lang="en-US" sz="2400" dirty="0"/>
              <a:t>local public agencies to sharing data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Baltimore </a:t>
            </a:r>
            <a:r>
              <a:rPr lang="en-US" sz="2400" dirty="0"/>
              <a:t>one of the first </a:t>
            </a:r>
            <a:r>
              <a:rPr lang="en-US" sz="2400" dirty="0" smtClean="0"/>
              <a:t>cities</a:t>
            </a:r>
          </a:p>
          <a:p>
            <a:pPr lvl="1"/>
            <a:r>
              <a:rPr lang="en-US" sz="1400" dirty="0" smtClean="0"/>
              <a:t>Now 36 partners</a:t>
            </a:r>
          </a:p>
          <a:p>
            <a:pPr lvl="1"/>
            <a:endParaRPr lang="en-US" sz="1400" dirty="0" smtClean="0"/>
          </a:p>
          <a:p>
            <a:r>
              <a:rPr lang="en-US" sz="2400" dirty="0" smtClean="0"/>
              <a:t>Moved to the Jacob France Institute </a:t>
            </a:r>
          </a:p>
          <a:p>
            <a:pPr marL="0" indent="0">
              <a:buNone/>
            </a:pPr>
            <a:r>
              <a:rPr lang="en-US" sz="2400" dirty="0" smtClean="0"/>
              <a:t>     in 2007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960" y="3009973"/>
            <a:ext cx="914479" cy="97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920" y="3985418"/>
            <a:ext cx="3227103" cy="2738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095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495658"/>
            <a:ext cx="6477000" cy="24929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Comments?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01888"/>
            <a:ext cx="1567583" cy="153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333" t="52963" r="72500" b="36667"/>
          <a:stretch/>
        </p:blipFill>
        <p:spPr>
          <a:xfrm>
            <a:off x="6533901" y="6019800"/>
            <a:ext cx="2598294" cy="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Community Based Indicators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51054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Neighborhood context influences how activities and policies take hold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Bits </a:t>
            </a:r>
            <a:r>
              <a:rPr lang="en-US" sz="2400" dirty="0">
                <a:latin typeface="Calibri" panose="020F0502020204030204" pitchFamily="34" charset="0"/>
              </a:rPr>
              <a:t>of information that, when combined, generate a picture of what is happening in a local </a:t>
            </a:r>
            <a:r>
              <a:rPr lang="en-US" sz="2400" dirty="0" smtClean="0">
                <a:latin typeface="Calibri" panose="020F0502020204030204" pitchFamily="34" charset="0"/>
              </a:rPr>
              <a:t>system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They provide insight into and ongoing monitoring of the </a:t>
            </a:r>
            <a:r>
              <a:rPr lang="en-US" sz="2400" dirty="0">
                <a:latin typeface="Calibri" panose="020F0502020204030204" pitchFamily="34" charset="0"/>
              </a:rPr>
              <a:t>overall </a:t>
            </a:r>
            <a:r>
              <a:rPr lang="en-US" sz="2400" i="1" dirty="0">
                <a:latin typeface="Calibri" panose="020F0502020204030204" pitchFamily="34" charset="0"/>
              </a:rPr>
              <a:t>direction</a:t>
            </a:r>
            <a:r>
              <a:rPr lang="en-US" sz="2400" dirty="0">
                <a:latin typeface="Calibri" panose="020F0502020204030204" pitchFamily="34" charset="0"/>
              </a:rPr>
              <a:t> of a </a:t>
            </a:r>
            <a:r>
              <a:rPr lang="en-US" sz="2400" dirty="0" smtClean="0">
                <a:latin typeface="Calibri" panose="020F0502020204030204" pitchFamily="34" charset="0"/>
              </a:rPr>
              <a:t>community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Rhonda Phillips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</a:rPr>
              <a:t>Community Indicators </a:t>
            </a:r>
            <a:r>
              <a:rPr lang="en-US" sz="2000" dirty="0" smtClean="0">
                <a:latin typeface="Calibri" panose="020F0502020204030204" pitchFamily="34" charset="0"/>
              </a:rPr>
              <a:t>2003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136738" y="1223168"/>
          <a:ext cx="3985491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5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69" y="367229"/>
            <a:ext cx="7930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Choosing Indicators: Guiding Principles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993241"/>
            <a:ext cx="7848600" cy="3876694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Data </a:t>
            </a:r>
            <a:r>
              <a:rPr lang="en-US" dirty="0"/>
              <a:t>is accessible and </a:t>
            </a:r>
            <a:r>
              <a:rPr lang="en-US" dirty="0" smtClean="0"/>
              <a:t>from </a:t>
            </a:r>
            <a:r>
              <a:rPr lang="en-US" dirty="0"/>
              <a:t>a valid, reliable source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Baseline measures can be tracked over </a:t>
            </a:r>
            <a:r>
              <a:rPr lang="en-US" dirty="0" smtClean="0"/>
              <a:t>time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Key indicator “gets to the heart” of a broader concept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Indicator is </a:t>
            </a:r>
            <a:r>
              <a:rPr lang="en-US" dirty="0" smtClean="0"/>
              <a:t>actionable (i.e. communities can work to change the trajectory of a measure)</a:t>
            </a:r>
            <a:endParaRPr lang="en-US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Coordinating </a:t>
            </a:r>
            <a:r>
              <a:rPr lang="en-US" dirty="0"/>
              <a:t>indicators with existing/parallel processes envisioning Baltimore’s future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16369" y="1055420"/>
          <a:ext cx="7473696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33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6200000">
            <a:off x="3985060" y="4172744"/>
            <a:ext cx="762000" cy="4191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603C3-0E99-49C5-804D-7D495096B2A8}" type="slidenum">
              <a:rPr lang="en-US" sz="1400">
                <a:solidFill>
                  <a:srgbClr val="FFFFFF"/>
                </a:solidFill>
              </a:rPr>
              <a:pPr eaLnBrk="1" hangingPunct="1"/>
              <a:t>5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246" name="Picture 10" descr="http://thetraccompany.com/images/blinks/infous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59632"/>
            <a:ext cx="161356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3" descr="data:image/jpg;base64,/9j/4AAQSkZJRgABAQAAAQABAAD/2wCEAAkGBhQSERUUEhQVEhQVFA8QFBAUFRYUFBUUFBQVFBQUFBQXHCYeFxkkGRQUHy8gIycpLCwsFR4xNTAqNSYrLCkBCQoKDgwOGg8PGi4kHyUpKSwsKSwsKiwsKSwsLiksNCwsLCwsLCwsLCwsLCwsLCwpLCwsKSwsLCwsKSwsLCkpLP/AABEIALcBEwMBIgACEQEDEQH/xAAcAAABBQEBAQAAAAAAAAAAAAAAAQIDBAUGBwj/xAA/EAABAwIDBQQJAQcEAgMAAAABAAIDBBEFITEGEkFRcRNhgZEUIjJCUqGxwdEHFSNicpLC4TOCovGDkxZDU//EABsBAAEFAQEAAAAAAAAAAAAAAAABAgMEBQYH/8QAMhEAAgEDAgMFBwUBAQEAAAAAAAECAwQREjEFIUETUWGRoRQVIjJxgbEzQlLR8MHhI//aAAwDAQACEQMRAD8A9TATgEAJwCAABOsgJ1kACVCR5sEAc7tLUZWV7AXfugufxufek6LewH2SFg3T1ybNetFU6EYmshCAFRKAIS2QgBEWSoQAWQlsiyAEQhCAEskITkEJAG2SWTyEiAGpCE4hBSMBiSycQkSCjSE0hPTSkFGEJpCkTCeaQQjcE0hSJhSCjCFE4KZwTCEgEVkJShAuTUCcAgJQuzKgoCcEgCVACgKtiEu6w+KtLE2kqbNt4KOrLTBsnt6euoonLyO3n35ldPgRzI/huuXhHrDqujwmS0oHMELDxlM0eKPGhLvN4JyROCqmeIhLZCQBEWS2QgAQhCQBCEWSoQAlkJUWQA1FkpCRxtrl1SAIQkTTOOFz0H30TS5x0AHU3+Q/KY2hcD015trl1yTTCTq49G2b89fmkFO3lfvOZ+ablgN9Jbw9b+UE/PRNLnHRtu9x+wVgppRh9RSDs3HV39It+Smmmbyv3nP6qwUwowgGtFkxzU8pjhf/ABkkwAxxtrkoHVA4Z9BdS+jN5X7zmfmgtScxSr2jvg8yEimMo5j5JUcwNQBOQEq7QqChKCkCEAOJXHbQ1O8+3JdXVSbrSVwtXJvPJ71RvJYjpNbhtPMnMbSj1gtaKo3Z4v5gPMWWZRD1woNpZbAW4EHyz+yp0Y6nglvIdpcU4fU9FCVMpn7zGnm1p8xdSWVBrHIzHyYiWyRKEgCJbJUjnAam3VJsAiEzthwueg++iN53IDrn9EmpAPSOdbXLrkmdmTq4+GX+U4QAcPFJzAb2w4XPQfdF3HgB1N/p+VIEtkaWwyRdkTq4+GX0StiA4ff6qYNQl0IXJHZIVJI8NF3EAcXHIDqTkuex/bijo3Bs84a5ze0DGtfI7c+MtjabNyOZsE7s2+UVkTJuJtlxWNfqUYpGRw0c0plkigjllLaeF0kjGyNaHuufZcNQFRxfbWsglqGyMa1ww0VsMG6HbkocGTNc8E9oG+s7kWhSK2m8CakehFUJMcpxKITPD2xO6Ie0Z2hPLs771/BcTgNXDEaSqqMXlmkmsDCZW9i+SRmTexZ/ptYbjPK9r20XN0WEz0tYG0UU00jKt5BqKBjAY3erJKa0kO3bOcB3Z5XCerVNtN/8DUz2ZIU8hMcFRHjCE0lPcoKh9mk8gSmt4BGfJXPe4tjsADbfOfWwTvQifbe53dew8gm4Wz1VeIUaWebH7bFT9nR/CPJCtXQl0oMs0glTUq7YpCpQkShAGVj9TusPkuRW1tJUXfZYqyLmeqZ01lDRSXiWcOHr+CzNp5PWA8Vr4W31ie5c/j8t5T3J9qsvJGlqvl4RPStmp96lhd/A1v8ATdv2Wg42XPbCTb1G0fC+Rvz3v7l0FlnVk1Npd5lV1pqSXiyL0kcLnoD9dEu+46ADqb/RS2SqHTJ7siIezPFx8Mh8k5sIHDx4p5P/AGs3FtooKYxtmk3HTO7OJm69znvuButaxpOrh5pVTy8JAaSLKnW4xBCC6aaKIDIl8jG2PLMrMj29o3w1E0MwmZSsMkvZg6WcQGlwAdfdIFja6eqcnshuTf3Uq4+Pb9tThs9XRAGWFkjnU8wN2OYN4teGHi0Egg2PgbdBgWLCopaeYkfvoonjgC5zN5zWgnhZ2WehTpU3FZa64FyUNrNsGUPZN7OSomnc5kFPELveW2LjfQAXGeeuizqXbyVjJX1tDPSNY6CNjQfSJJpJt7dbG1jQDoBrq6yT9S8NgfBHJNTVFU6ORvZil3xMwOt2jw5mgDW3z1IaMtVzmxFFUHEGPpm4hFQiOTtRiDye0fY9n2UbsxY7ufcdONmEIOnlr/f7wG9TpME/UZtSyaZtNPHTxRTyekS7gDnQ5vj3WklrrG+Z4Fc/sxt7JijDSSyigq3dlPHLTkHtIDZ7mR7znbkm5cWJvxtkQten2Cm7DEKYysihq6iSaNzAXvZHIQZWFp3Wi4aBkTa5WlF+m9AGwj0dgdCWPbJHeJ7ntaBvvfGQ53OxOqNVGOcfbrgOZw2C7LienxaOeWaaqhNZS780rpA6MBstO8sdkDvR3BFuKR+FT1UNLVU9LUulkom088sNWykO/HaNrXskuXN9UuOViHN1sV6xBQxse97I2MfIbyPaxoc883uAu7xU5KbK7aeUgwcRNsfVVGG08FTO30uGWGo9IIMm66N7i0ZW3yGu3b8V0NXs9FLUxVLw4zQsfG0hxDLSX3w5vvA3ORWmhVHVk/X1HYMmh2VpIH9pDTQRSZ/vGRta4X1sQMvBaZCcSmlRyk3u8jkhqa5JJO0akBVJMVb7t3dBf5qJzit2Lhlkqlij7Rnvs3zKR1XI72WW73FROonPIMhvbQDRROWrYVLvFoRYK0UjIgNE4pyXIUZuoSGQcwhJkDSSoCVdsUwTZn2BPcU8BZ+N1G7Ge9NlLTFskpQ1zUTlK6bee496r2S3QsJvLydYlhYL2G6OXKYk+8rutl1FNkxxXJSuu4nmSVftFybK1ss3NSXgkdx+m837qVvJ7Xf1Nt/auwC4P9OZf3krebGO/pdb+5d6qF0sVWZl9HFeQIIQlVYpnK7fbHenwDccY6iIiSnlBIAe3MNcNN0kDO1wbHhY8Rg+0EmJ4ph8U8bopqEVctUwiw7ZoDGuA7yIzbhcgZWXsACpsweFs7qgRsE7mCJ0wHruYLENJ46DyHJT062mLTXfjwyNaOCo9nKd2MV1PPC2SOVsNdFvMu1kj2OimPw7x3i7PlcZi6q0WzlZNgLaIRGKbtPR3vltFembKZQ8E5kEbrbW55L1JCd7S/x6BpOGoP0sbT1AmgqpxvMfFUiXdm9IY4Boa72Q2wB4HhbRXcA/TOlpXRPDp5nw/wCk6aZ7hHkQdyNtmgWLsrWzK6xCjdxUfJsNKC6EIUAoJLqCeuYz2nAd11WOMtPsNc/vAsPMqOVWEd2OwzQKRZ3bTO0DWDvzKPQHO9t7j3D1R8lH2r/ahcFuWpa3VwHiqzsUHutc7oMk+PDWD3fPNT9mk/8Ao/AXkUu3ldo0N6m6YaR7vbeejcloWRZJozuwyUG4awcL95z+qmEQGgVgqGWcN1ICHGMRObE3U1yg9Kc72G/7nfhDaa/tHe+nkkyuguBXVA4et0081GY3HU27grFgO5VKjEmNyHrHkEPluH0H+jN5BComulOjBZCblDsM6MJQkCULtykKua2nqbuDV0j3WBK4jEajfkce+yqXcsQx3mlw6nqqau4qIuhLZZJ0BZlfu07j1XIXXT4y/dpgOZ+65dy1bVYhkhs1znLvl+DX2ZxkU04e4EtLSx27qASDcc7W0XqlPK17Q5hDmuAc0jiDoV4nddrsFj9j6M863MRPA6uZ46jvuoruhrWtbkPEbbUu1jut/od2hCQussjYwECRVqjFI2e08DuusfENtoo2uc0OfuhzrDK9hfipIUalT5ItiOSXJs6FKTZeP4h+sFS8kQQsjHBziXu8hYfVc7WbQ18/+pUSAH3WHcHk1PjbVH4GlDh9WW+Ee9S10bdXDpqfIKu7Fb+wxzvCw8yuH/SaY7ksMhLnAiZrnZkg+q8X452PivQw1U60KkJaclatS7GbgygZJ3fCz/kU04c53tyOd3eyPktHdShqg7LO7yRainBhbG6NF+ep8yrQjA4J9kKSNOMdkI3kQBLZCE/AgJChzgBcmypvxAHJgLzz0HmmykluKsloqtUVzW5XufhGZUPYvf7brD4W5f8AamipWt0Hio3KUtuQ7kVjJI/T1B5uT46EDM5nmcynz1TWan8qk/EHv/022HMqNuK3eRVll172t1IAVGbFRpGC4+QSNw4uN5HF3dwVtlOG6CyX4peAYSM800j/AG3WHwhTxULW6BOrMQjiF3uDepXKYr+oTRcQt3j8R0UtO3lN4iskkKc6jxFHX2SrymTa2oJJ7S1+ACVWvd9X/Ms+wVfDzPZglCQJQunMYp4xUbkRK4u66Damq9lg6lc7dZV1PM8dx0XD6emlnvFQkulCqF8r7TPsyNvddc8StnaZ57QDk0BY62aKxBC2scU145YJWPLSCCQQQQRkQRmCCkISEKUtYyd/DtbM+JhIaHEC7gNe+3BUarEpHavd0vkqtGw9mz+UFOctClaUYpSUVk81u6su2nFPkm/yV5M/yqtULscP4XfQq28KIjJW3HKwV6c9E1J9Gmcw2nA4KQRrTxGlsA4C18iBz4Hy+iobqxJ09D0s9Mtq8K9NVIbM0Nn8Q9HqI5OAO67+V2Tvln4L14f9HmvEDKOd+l16nsfiwnpmZ+sz906+uXsnxCyb+lyU0Z3FKWUqi+jN1CWyRZWxhAhRvnA0zPcmEOP8PTVJqQuCWSUN1PhxVd1Q53stsOZ/CkZAB15p0jw0XJt1THl78gRW9Dvm4l3XTwCsNjAHJUZcX4RgvPPgofRpJPbdYfCFFqSfwrI/D6lmoxNjTYeseQVR0ksmnqN+atwUDW6BSSytYLuIA5nJGJS3EylsVIsMaMz6x5lWQ0Bc1jH6gwRXaw9q8cG6ea4vE9sqmfLe7JueTTn5q5Rs5z2RZp21Sp4I9Exbamnpx67xf4RmfJcTi/6jSyXbAzcb8bteoC5bcbe5O8eZzKXtAtWlw6MecuZoQtKNPnUkhKl8spvJI5x7zl5KP0Qd5U3adxRd3BpWnGjJLCiTu7tqaxqRX9ECFPuP+EoTuxn/ABGe8rX+aPfQi6aCoa+o3I3O7ikbwsnMxi5NJHJ4xPvyuPLJUkjn3N+eaAsKUtTbOupx0xUUKQnRjMdR9U1SQe0Ot03GRZbMycffvSO7iB5BZN1cqZt5zieJJ+aqbq3ksJE9NaYpDnHNNcpZBcb3EGxH0Khv+UMlOspx+7Zy3WZ/7QmyaqXDPZa06OYwdHWBB8/qmzC17/n6Lbhsjy25/Wn9X+Su8FQkKQ1Lf4j0a78KM1HJjz4AfUp5BkR1PvNLOYy/m4LEI5roKaRxe31Les05uHPuukq8Ha5xzLTfMALKvZRjJZ6nR8I4rTtoOlWfLdHOrpdhMR7Op3D7Mo3f9wzb9x4qkcDA953yCgnw0tLDG4tcHXDtcxmPos9qNddmupr1eMWlaLprLyn0PX73Ub2c1z2zm0bpT2c4Af7rxk13cRwK6N7jbvWFcW1S3lpqoxoVIzWYsY1gGiiqKtrNT4cVBKJXaENHdqmxYaAbm5PMqm5N/KiX6kb8Qe/KNth8RTW4cXG8hLjy4LQDQOQWRie1cEOW9vO+FuZSxoSqPG77gc1FGnFThoyFlBX4rFCLyPa3qVxmIbVVM2UYELeZzd/hYrsPaTvTSb5/iN/ktq34LVnzn8K9SnUu4LbmbuKfqNe7aaMuPxuyC5isfU1JvLIbH3RkFfbPE32RfoEoxA+7GT8lv0OGUKXTL72UpXdR7cjPg2baNbqyzAmclY7eY6NDeqaaeZ2r7dFoKEVsiF16st5PzAYTGOATXU8TfhR+yyfae4+Ke3C2cr9SnYI3Jvdld9REO/oFEa4e6wlXxRtGgCd2QQIZnpDvgQtLcCEAenhYm1NVZrWfFn4BbV1SxajbJGbjMAkHisCqm4NI6K2lGNWLkcY4pQU0JO0A1yWKdWOuoqqTdY4931Um+OY81Txi5iO7wLSegOadTWZpCrcyyoyUwzk+675flJ2h+E+Y/K3CwixEcyPiBHjwUL2EjIkJgkd8PHmEVNXbPcd3tBB62zQDeDsmssB3WF+gA+ynqW3s4e9n4+8PO6ggma9oe03a65B8TkRwIOVkPBIIuR0Nltx2PKquVNqS55Y0i+SQtsqzsP5veeHtu+xTXYUziCepJ+pSkZOwgEEkDMcbce9a1S31nZcSsL9lR8Gt8gujiJdkdS1pB77AkeOayuJxyosZIz5IlC6DTuK0XsuqNbUhjXEWJAvu9M1lUZaaifiS0MuaiuvLzHdjbMa8F0OHY63JkhtwDj9CuboqxssYezxHEFTFgI5roa9Cnc09Mtu8mTqW1RxfJrdHYy1jGC7nNA53C5nE9vY2ndhaZXcxp5rOmow7W5HIlMjoWjQALIp8Egn8csosyvn0RQq8Vq6g+sdxvwjLLvUEOEOGrrdB91tiIIstmjQp0ViCwUp1pT3ZmDCmnUuPipGYYwe6rtkhVjJHkrNpQNAFJ2aeSmoFGuCaQlco3SjmEmcBgW6a4qJ9W0d6hdW9xUcqsI7tD4wk9kWHKMqs+v6KpLiQGrgFXle0I/uJ42tWXQ0C5KsU4sz4/mkUfvCj4+RL7DW7j2cFDxcEcwR8k0FKCqheXJnBPFiRyJ+qikhB1C2q7AZA9xa3eBJIzHHNYs0gaSHEAjIgrEnTlF80dVCvTaXxIhNC3kqtbThjcuJtqVfbIOY81JHTNebOzFnH5flFHCmskzrRhFyb5I56ySyfIwtJB1BIUZK2SynnmhqaRdSJl0Dja2dqMnRnh+8b9H/2nwK2XZLkKKp7OVr+AOY5tOTh5ErrmyBwvHeRotm0X1va/I5HI8lo29VaMSexxHHbSUK/axXKX5EITVHNWhuocOoUBxNvJx8CpXc0VvNeaMJUpvoyw8LUi9hh/hHyXPvxE8I3+S3KCUuhZdpbbeFjrqVm31xSqwShJN5G1KM4xzJFuTP1uevXiqlTAHNI5gjzCmN+B1WRWUsztJC0dwWSyGnJxafVGThQfTSbrx6jzuk8L8CumtZc83CHXO88uvln9VcoMUs4QzO3CMhIdDyWzaXUdOJdDfrJ8Rh20F8a+ZeHeaZTVn4hiMbCf3wPRYFXtZC33nO6KZ8QpdMv7FaHCrmW0TqpJAOKiNW0cVxMu2jPdjc7qqj9rpT7MQHVQPiL/bB/csx4JWfzcjvHYg3gCVE/EDwb5rgZMeqXe81vQKu6WZ3tSuPTL6KKV/WeyS9SX3TTh+pNL7nfSYlbVzR4qlPtBGNZR0BC4wUBdrvO6kqeLCTyAVeV1We8/JDXRsaf7sm5JtRFwLndAVWftP8ADGT1VRmEFWGYT3KCVRy3k39xrubaHyQ8yKTaKQ6Na1V34jM73rdAtJuGgck7sWDUhRNx7hPbJv5I+hjFkjtXHzR6CeK13SMHeo3V7RoEaw03U+j/AAUBhqFaOJjuQk1sT2Wv3+p7pdOTAU4Faw4bNJZpXE4g5rnuJaDmunxyq3WLjy5W6VGM4/EslK4lzwEVBG4gFgF8lP8AsrsnXYHAjiDfqLFQhynficgHtHyBVK9sdpUmorrkW2xN6Gm8+JmY9FaQOAtvsa7o61nDzHzWWt4uNTvMeTvAb7HbouLGzh36g+BWdWYI8D1XE9QFCqiikpPn4HV0+KUaEFTrZi0tsFG6akdhtRzHkk/ZNR8Q/pR20Bz45arq/IUhXsBxx1LIXBoe1w3XsOVxe9weBHDqqX7HqPj/AOKBgM/x/JNlVhJYZFPjdpKLjJNp+H/pr1+3z8yymjPLec4+dgFku2/qz7MNOzX3XH6uS/8AxuY++fIfhObsvLxefkqnZW/8Sr7z4etoP/fcqS7a4gdHRM/lib97rZ2N2smdK5lZIXteA1h3WgNdnyA1uFQdsy/jIR4gKJ2BAazgdXtH3T1GjHZDKnEbOpFw7N8z0eRljYphaq+D1jZoRZ7XvjAa7dcDccCbKV0oGpCYcpWpOnPHTp9CJ8SxsZwztG5e0PmFp1GJRt1ePNZ8+0EI43Sqel5LVlO4oVFUpJ5OVnwx41CoSUDj7i6qbHmH2WE+Cpy4qeDA3qUsrk6H2rilbaODEjwZ54WVqPZ93EqeTFzxexviPyqpxUPNhKHE6AOGfRMdWXiRuyvqv6k8fcstwNo1I81J6NE3iPBZ8jncvk4qAyvHFw6M/Kg7XI+PBG+cp5NbtoxoCfBBquTPNYhqX/FL8go3VJOu+eryk1k64NBdM/V/0a1TiZYMyG30HFVafFxISN83GemqzJXb3Cx4uJJPhfRV2wWNxkeYTk11LULCEY4UUn9P7Nh9UOfyKjdLfif6fyqB3j7x80nZHmUakSeycsOb+2F/wtucObvkFEdzkT1coewR2CO0GOwpvdt/cl3mch5oUXYoR2j7xPd1HuPolqeEIW4YBj7RU12X5LlCUiFo27+EoXC+LIJzXWQhWGk1hldNx5ola4NcHNNiM7WuDlYg91iUYnXvafVDbEBzb8johC5u8oxpRzHvNnhtON1N9v8AFhdTGmxapvk2IdQT91Ga+sPvxjoz8lCFlxlJ9Tflw61gsqCGGWrP/wB4HRjfwkMFRxqX+Fh9EIUyjnqZVecKXy04+RHJRye9POf9/wDlV5MPHEzO/wDJ/lCEuhFD3jUW0Yr7ETqGLixx6uBTHU8Q0jHjc/QoQh00WKfE63cvIuYTjPYPu0MaDk4Na4EjrcqXEsb7RxIJ6EkfQIQlcEkW43kpvMox8jP7dx0Yw9S4pj55fhb4GyRCiUnDY06bVVc15ZRE8vPtNP8A7B9LKpLTNOsZ/qahCkV1Nd3kiRW8Vs35sgfQwn3Xt6Fp+6ko3MhJMbnsNrX3Wk25aoQpI3Mnul5EdS3UlhyfmXRjjv8A9j4xtP2WbUVD3EnednmXXPy5IQllWeOSS+iK9K1hF5y+XiPw7FJWEguLgdA4BxFuW9or4xg8Wg9WM+1kITZz0vGF5DbWDrQ1Sbzl7NiHFWnVjf6fw5NOJMPuNHfY/lCEKUXvFeRPKk1tOXmNNXHyH/JNE7O75/hCFNGFOW8V6/2QSnUjtN+n9Du0Zy+qc0tPBCFZVnRl0IJXtaPX0Qtm96EIS+w0e71Ge8K3h5H/2Q=="/>
          <p:cNvSpPr>
            <a:spLocks noChangeAspect="1" noChangeArrowheads="1"/>
          </p:cNvSpPr>
          <p:nvPr/>
        </p:nvSpPr>
        <p:spPr bwMode="auto">
          <a:xfrm>
            <a:off x="762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1622860" y="457200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1788"/>
            <a:ext cx="1321854" cy="1290537"/>
          </a:xfrm>
          <a:prstGeom prst="rect">
            <a:avLst/>
          </a:prstGeom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6858000" y="6397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6588"/>
            <a:ext cx="1833563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38334" t="23333" r="17499" b="10000"/>
          <a:stretch/>
        </p:blipFill>
        <p:spPr>
          <a:xfrm>
            <a:off x="3352800" y="4781036"/>
            <a:ext cx="23334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274638"/>
            <a:ext cx="7772400" cy="1143000"/>
          </a:xfrm>
        </p:spPr>
        <p:txBody>
          <a:bodyPr/>
          <a:lstStyle/>
          <a:p>
            <a:r>
              <a:rPr lang="en-US" dirty="0" smtClean="0"/>
              <a:t>Acquiring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76FBB-C7B5-45DF-B490-C9546D8DAB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28600" y="1417638"/>
          <a:ext cx="8763000" cy="307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(Accent Bar) 5"/>
          <p:cNvSpPr/>
          <p:nvPr/>
        </p:nvSpPr>
        <p:spPr>
          <a:xfrm>
            <a:off x="2667000" y="3924300"/>
            <a:ext cx="1219200" cy="1143000"/>
          </a:xfrm>
          <a:prstGeom prst="accentCallout1">
            <a:avLst>
              <a:gd name="adj1" fmla="val 18750"/>
              <a:gd name="adj2" fmla="val -8333"/>
              <a:gd name="adj3" fmla="val -26894"/>
              <a:gd name="adj4" fmla="val -2976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Reliable</a:t>
            </a:r>
          </a:p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Routinely- updated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4419600" y="3924300"/>
            <a:ext cx="1219200" cy="1143000"/>
          </a:xfrm>
          <a:prstGeom prst="accentCallout1">
            <a:avLst>
              <a:gd name="adj1" fmla="val 18750"/>
              <a:gd name="adj2" fmla="val -8333"/>
              <a:gd name="adj3" fmla="val -26894"/>
              <a:gd name="adj4" fmla="val -2976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Key Staff</a:t>
            </a:r>
          </a:p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Privacy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6324600" y="3924300"/>
            <a:ext cx="1219200" cy="1143000"/>
          </a:xfrm>
          <a:prstGeom prst="accentCallout1">
            <a:avLst>
              <a:gd name="adj1" fmla="val 18750"/>
              <a:gd name="adj2" fmla="val -8333"/>
              <a:gd name="adj3" fmla="val -26894"/>
              <a:gd name="adj4" fmla="val -2976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Technical</a:t>
            </a:r>
          </a:p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Spatial</a:t>
            </a:r>
          </a:p>
        </p:txBody>
      </p:sp>
    </p:spTree>
    <p:extLst>
      <p:ext uri="{BB962C8B-B14F-4D97-AF65-F5344CB8AC3E}">
        <p14:creationId xmlns:p14="http://schemas.microsoft.com/office/powerpoint/2010/main" val="16718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924800" cy="4953000"/>
          </a:xfrm>
        </p:spPr>
        <p:txBody>
          <a:bodyPr>
            <a:normAutofit/>
          </a:bodyPr>
          <a:lstStyle/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7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500" t="8519" r="20000" b="10000"/>
          <a:stretch/>
        </p:blipFill>
        <p:spPr>
          <a:xfrm>
            <a:off x="374904" y="2130625"/>
            <a:ext cx="6078479" cy="445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166" t="33704" r="23333" b="24815"/>
          <a:stretch/>
        </p:blipFill>
        <p:spPr>
          <a:xfrm>
            <a:off x="3200400" y="289560"/>
            <a:ext cx="2743200" cy="170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2500" t="17407" r="20000" b="4074"/>
          <a:stretch/>
        </p:blipFill>
        <p:spPr>
          <a:xfrm>
            <a:off x="6523487" y="2563317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4" y="450949"/>
            <a:ext cx="6447501" cy="11492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Statistical Areas (CSAs)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16" y="1828800"/>
            <a:ext cx="2819584" cy="4038600"/>
          </a:xfrm>
        </p:spPr>
        <p:txBody>
          <a:bodyPr>
            <a:normAutofit/>
          </a:bodyPr>
          <a:lstStyle/>
          <a:p>
            <a:r>
              <a:rPr lang="en-US" dirty="0"/>
              <a:t>Based on U.S. Census geographic areas (Census Tracts)</a:t>
            </a:r>
          </a:p>
          <a:p>
            <a:pPr lvl="1"/>
            <a:r>
              <a:rPr lang="en-US" dirty="0"/>
              <a:t>200 Tracts merged together to form 55 Communities</a:t>
            </a:r>
          </a:p>
          <a:p>
            <a:pPr lvl="1"/>
            <a:endParaRPr lang="en-US" dirty="0"/>
          </a:p>
          <a:p>
            <a:r>
              <a:rPr lang="en-US" dirty="0" smtClean="0"/>
              <a:t>Allows for easier visualization of </a:t>
            </a:r>
            <a:r>
              <a:rPr lang="en-US" dirty="0"/>
              <a:t>patterns and trends across the 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361" y="5358022"/>
            <a:ext cx="1536376" cy="1499978"/>
          </a:xfrm>
          <a:prstGeom prst="rect">
            <a:avLst/>
          </a:prstGeom>
        </p:spPr>
      </p:pic>
      <p:pic>
        <p:nvPicPr>
          <p:cNvPr id="6" name="Picture 2" descr="R:\BNIA\Mapping\Maps of Geographic Boundaries\CSA Map 2010 no tit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193" y="1780346"/>
            <a:ext cx="3733800" cy="45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Vital Signs, 2000-2010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/>
              <a:t>Chapters</a:t>
            </a:r>
            <a:endParaRPr lang="en-US" sz="3900" b="1" dirty="0"/>
          </a:p>
          <a:p>
            <a:r>
              <a:rPr lang="en-US" dirty="0"/>
              <a:t>US Census &amp; American Community Survey </a:t>
            </a:r>
          </a:p>
          <a:p>
            <a:r>
              <a:rPr lang="en-US" dirty="0" smtClean="0"/>
              <a:t>Housing </a:t>
            </a:r>
            <a:r>
              <a:rPr lang="en-US" dirty="0"/>
              <a:t>&amp; Community Development </a:t>
            </a:r>
          </a:p>
          <a:p>
            <a:r>
              <a:rPr lang="en-US" dirty="0" smtClean="0"/>
              <a:t>Children </a:t>
            </a:r>
            <a:r>
              <a:rPr lang="en-US" dirty="0"/>
              <a:t>and Family Health &amp; Wellbeing </a:t>
            </a:r>
          </a:p>
          <a:p>
            <a:r>
              <a:rPr lang="en-US" dirty="0" smtClean="0"/>
              <a:t>Crime </a:t>
            </a:r>
            <a:r>
              <a:rPr lang="en-US" dirty="0"/>
              <a:t>and Safety </a:t>
            </a:r>
          </a:p>
          <a:p>
            <a:r>
              <a:rPr lang="en-US" dirty="0" smtClean="0"/>
              <a:t>Workforce </a:t>
            </a:r>
            <a:r>
              <a:rPr lang="en-US" dirty="0"/>
              <a:t>&amp; Economic Development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Sanitation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Urban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Environment &amp; Transit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Education </a:t>
            </a:r>
            <a:r>
              <a:rPr lang="en-US" dirty="0"/>
              <a:t>&amp; Youth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Neighborhood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Action &amp; Sense of Community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208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4547</TotalTime>
  <Words>888</Words>
  <Application>Microsoft Office PowerPoint</Application>
  <PresentationFormat>On-screen Show (4:3)</PresentationFormat>
  <Paragraphs>167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Trebuchet MS</vt:lpstr>
      <vt:lpstr>Verdana</vt:lpstr>
      <vt:lpstr>Wingdings 3</vt:lpstr>
      <vt:lpstr>Facet</vt:lpstr>
      <vt:lpstr>PowerPoint Presentation</vt:lpstr>
      <vt:lpstr>History of BNIA-JFI</vt:lpstr>
      <vt:lpstr>Community Based Indicators</vt:lpstr>
      <vt:lpstr>Choosing Indicators: Guiding Principles </vt:lpstr>
      <vt:lpstr>PowerPoint Presentation</vt:lpstr>
      <vt:lpstr>Acquiring Data</vt:lpstr>
      <vt:lpstr>PowerPoint Presentation</vt:lpstr>
      <vt:lpstr>Community Statistical Areas (CSAs)</vt:lpstr>
      <vt:lpstr>Vital Signs, 2000-2010</vt:lpstr>
      <vt:lpstr>Vital Signs, 2011-2016 </vt:lpstr>
      <vt:lpstr>Development of Vital Signs Sustainability Chapter</vt:lpstr>
      <vt:lpstr>Sustainability</vt:lpstr>
      <vt:lpstr>PowerPoint Presentation</vt:lpstr>
      <vt:lpstr>Arts &amp; Culture</vt:lpstr>
      <vt:lpstr>Intro to New Sustainability Plan</vt:lpstr>
      <vt:lpstr>Connecting to Sustainability Plan</vt:lpstr>
      <vt:lpstr>PowerPoint Presentation</vt:lpstr>
      <vt:lpstr>PowerPoint Presentation</vt:lpstr>
      <vt:lpstr>Connecting to Sustainable Development Goals</vt:lpstr>
      <vt:lpstr>PowerPoint Presentation</vt:lpstr>
    </vt:vector>
  </TitlesOfParts>
  <Company>AFLAC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1000</dc:creator>
  <cp:lastModifiedBy>Seema Iyer</cp:lastModifiedBy>
  <cp:revision>157</cp:revision>
  <dcterms:created xsi:type="dcterms:W3CDTF">2015-11-30T05:04:24Z</dcterms:created>
  <dcterms:modified xsi:type="dcterms:W3CDTF">2018-09-24T19:02:03Z</dcterms:modified>
</cp:coreProperties>
</file>