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3" r:id="rId1"/>
  </p:sldMasterIdLst>
  <p:sldIdLst>
    <p:sldId id="256" r:id="rId2"/>
    <p:sldId id="265" r:id="rId3"/>
    <p:sldId id="271" r:id="rId4"/>
    <p:sldId id="257" r:id="rId5"/>
    <p:sldId id="263" r:id="rId6"/>
    <p:sldId id="267" r:id="rId7"/>
    <p:sldId id="258" r:id="rId8"/>
    <p:sldId id="268" r:id="rId9"/>
    <p:sldId id="269" r:id="rId10"/>
    <p:sldId id="272" r:id="rId11"/>
    <p:sldId id="27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43" d="100"/>
          <a:sy n="43" d="100"/>
        </p:scale>
        <p:origin x="78" y="13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050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702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7514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256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7726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356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791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328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D7DE-61AE-4BC6-A87E-9454F8FD646E}" type="datetimeFigureOut">
              <a:rPr lang="en-US" smtClean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A0FC-AF95-454C-A4E6-937690C7EE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82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314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469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712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98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051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017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617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60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ighborhoodindicators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ayor.baltimorecity.gov/news/press-releases/2018-12-19-board-estimates-approves-517-million-loan-neighborhood-impact" TargetMode="External"/><Relationship Id="rId2" Type="http://schemas.openxmlformats.org/officeDocument/2006/relationships/hyperlink" Target="http://baltimoredevelopment.com/opportunity-zone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niajfi.org/" TargetMode="External"/><Relationship Id="rId4" Type="http://schemas.openxmlformats.org/officeDocument/2006/relationships/hyperlink" Target="http://cityservices.baltimorecity.gov/cad/Home.asp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rcg.is/00aav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1458046"/>
            <a:ext cx="7766936" cy="1646302"/>
          </a:xfrm>
        </p:spPr>
        <p:txBody>
          <a:bodyPr/>
          <a:lstStyle/>
          <a:p>
            <a:r>
              <a:rPr lang="en-US" sz="4400" dirty="0" smtClean="0"/>
              <a:t>Putting Baltimore’s Opportunity Zones in Context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3104348"/>
            <a:ext cx="7766936" cy="1096899"/>
          </a:xfrm>
        </p:spPr>
        <p:txBody>
          <a:bodyPr/>
          <a:lstStyle/>
          <a:p>
            <a:r>
              <a:rPr lang="en-US" dirty="0" smtClean="0"/>
              <a:t>The Baltimore Neighborhood </a:t>
            </a:r>
            <a:r>
              <a:rPr lang="en-US" dirty="0"/>
              <a:t>I</a:t>
            </a:r>
            <a:r>
              <a:rPr lang="en-US" dirty="0" smtClean="0"/>
              <a:t>ndicators </a:t>
            </a:r>
            <a:r>
              <a:rPr lang="en-US" dirty="0"/>
              <a:t>A</a:t>
            </a:r>
            <a:r>
              <a:rPr lang="en-US" dirty="0" smtClean="0"/>
              <a:t>lliance – </a:t>
            </a:r>
            <a:br>
              <a:rPr lang="en-US" dirty="0" smtClean="0"/>
            </a:br>
            <a:r>
              <a:rPr lang="en-US" dirty="0" smtClean="0"/>
              <a:t>Jacob </a:t>
            </a:r>
            <a:r>
              <a:rPr lang="en-US" dirty="0"/>
              <a:t>F</a:t>
            </a:r>
            <a:r>
              <a:rPr lang="en-US" dirty="0" smtClean="0"/>
              <a:t>rance </a:t>
            </a:r>
            <a:r>
              <a:rPr lang="en-US" dirty="0"/>
              <a:t>I</a:t>
            </a:r>
            <a:r>
              <a:rPr lang="en-US" dirty="0" smtClean="0"/>
              <a:t>nstitute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21203" y="4310841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Seema D. Iyer, PhD</a:t>
            </a:r>
          </a:p>
          <a:p>
            <a:pPr algn="r"/>
            <a:endParaRPr lang="en-US" sz="2400" dirty="0"/>
          </a:p>
          <a:p>
            <a:pPr algn="r"/>
            <a:r>
              <a:rPr lang="en-US" sz="2400" dirty="0" smtClean="0"/>
              <a:t>February 25</a:t>
            </a:r>
            <a:r>
              <a:rPr lang="en-US" sz="2400" dirty="0" smtClean="0"/>
              <a:t>, </a:t>
            </a:r>
            <a:r>
              <a:rPr lang="en-US" sz="2400" dirty="0" smtClean="0"/>
              <a:t>2019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02679" y="6254781"/>
            <a:ext cx="3008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chemeClr val="bg1">
                    <a:lumMod val="50000"/>
                  </a:schemeClr>
                </a:solidFill>
              </a:rPr>
              <a:t>www.bniajfi.org</a:t>
            </a:r>
            <a:endParaRPr lang="en-US" sz="2400" u="sng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9" y="4327469"/>
            <a:ext cx="1851107" cy="18095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8333" t="52963" r="72500" b="36667"/>
          <a:stretch/>
        </p:blipFill>
        <p:spPr>
          <a:xfrm>
            <a:off x="9274003" y="5978532"/>
            <a:ext cx="2760707" cy="84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76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116" t="9358" r="8338" b="20967"/>
          <a:stretch/>
        </p:blipFill>
        <p:spPr>
          <a:xfrm>
            <a:off x="627457" y="1018862"/>
            <a:ext cx="8596668" cy="57547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457" y="155531"/>
            <a:ext cx="8596668" cy="806771"/>
          </a:xfrm>
        </p:spPr>
        <p:txBody>
          <a:bodyPr>
            <a:normAutofit/>
          </a:bodyPr>
          <a:lstStyle/>
          <a:p>
            <a:r>
              <a:rPr lang="en-US" b="1" dirty="0" smtClean="0"/>
              <a:t>OZs and NIIF Neighborhoods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888252" y="155531"/>
            <a:ext cx="11834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00" dirty="0" smtClean="0">
                <a:solidFill>
                  <a:schemeClr val="bg1"/>
                </a:solidFill>
              </a:rPr>
              <a:t>@</a:t>
            </a:r>
            <a:r>
              <a:rPr lang="en-US" sz="2100" dirty="0" err="1" smtClean="0">
                <a:solidFill>
                  <a:schemeClr val="bg1"/>
                </a:solidFill>
              </a:rPr>
              <a:t>bniajfi</a:t>
            </a:r>
            <a:r>
              <a:rPr lang="en-US" sz="2100" dirty="0" smtClean="0">
                <a:solidFill>
                  <a:schemeClr val="bg1"/>
                </a:solidFill>
              </a:rPr>
              <a:t/>
            </a:r>
            <a:br>
              <a:rPr lang="en-US" sz="2100" dirty="0" smtClean="0">
                <a:solidFill>
                  <a:schemeClr val="bg1"/>
                </a:solidFill>
              </a:rPr>
            </a:br>
            <a:endParaRPr lang="en-US" sz="2100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879935" y="2675434"/>
            <a:ext cx="2344190" cy="399011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1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96707" y="1931020"/>
            <a:ext cx="4994136" cy="838200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Rockwell Extra Bold" panose="02060903040505020403" pitchFamily="18" charset="0"/>
              </a:rPr>
              <a:t>Questions?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53022" y="5410200"/>
            <a:ext cx="4374160" cy="1371601"/>
          </a:xfrm>
        </p:spPr>
        <p:txBody>
          <a:bodyPr>
            <a:normAutofit/>
          </a:bodyPr>
          <a:lstStyle/>
          <a:p>
            <a:pPr marL="0" lvl="2" algn="l">
              <a:spcBef>
                <a:spcPts val="600"/>
              </a:spcBef>
              <a:buClr>
                <a:schemeClr val="accent1"/>
              </a:buClr>
              <a:buSzPct val="70000"/>
            </a:pPr>
            <a:endParaRPr lang="en-US" sz="2400" dirty="0" smtClean="0">
              <a:solidFill>
                <a:srgbClr val="3477A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2" algn="l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sz="2400" dirty="0" smtClean="0">
                <a:solidFill>
                  <a:srgbClr val="3477A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en-US" sz="2400" dirty="0" err="1">
                <a:solidFill>
                  <a:srgbClr val="3477A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bniajfi</a:t>
            </a:r>
            <a:endParaRPr lang="en-US" sz="2400" dirty="0">
              <a:solidFill>
                <a:srgbClr val="3477A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2" algn="l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sz="2400" dirty="0" smtClean="0">
                <a:solidFill>
                  <a:srgbClr val="3477A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www.bniajfi.org</a:t>
            </a:r>
            <a:endParaRPr lang="en-US" sz="2400" dirty="0">
              <a:solidFill>
                <a:srgbClr val="3477A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22" y="1295400"/>
            <a:ext cx="3512207" cy="342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8333" t="52963" r="72500" b="36667"/>
          <a:stretch/>
        </p:blipFill>
        <p:spPr>
          <a:xfrm>
            <a:off x="9390843" y="5801307"/>
            <a:ext cx="2629278" cy="80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880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905" y="924310"/>
            <a:ext cx="1697839" cy="1657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32318"/>
            <a:ext cx="8596668" cy="13208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About BNIA-JFI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1334067"/>
            <a:ext cx="8596668" cy="461377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000" dirty="0" smtClean="0"/>
              <a:t>Began in 2000 by </a:t>
            </a:r>
            <a:r>
              <a:rPr lang="en-US" sz="2000" dirty="0"/>
              <a:t>local stakeholders, now based within Jacob France Institute at University of </a:t>
            </a:r>
            <a:r>
              <a:rPr lang="en-US" sz="2000" dirty="0" smtClean="0"/>
              <a:t>Baltimore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000" dirty="0" smtClean="0"/>
              <a:t>Prepare the annual “Vital Signs” report and open-data portal of quality of life indicators for Baltimore’s neighborhoods</a:t>
            </a:r>
            <a:endParaRPr lang="en-US" sz="2000" dirty="0"/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000" dirty="0"/>
              <a:t>“One-stop-shop” for </a:t>
            </a:r>
            <a:r>
              <a:rPr lang="en-US" sz="2000" i="1" dirty="0"/>
              <a:t>comprehensive</a:t>
            </a:r>
            <a:r>
              <a:rPr lang="en-US" sz="2000" dirty="0"/>
              <a:t>, non-partisan data indicators and training</a:t>
            </a:r>
          </a:p>
          <a:p>
            <a:pPr lvl="2"/>
            <a:r>
              <a:rPr lang="en-US" sz="1600" dirty="0"/>
              <a:t>Multiple topic areas</a:t>
            </a:r>
          </a:p>
          <a:p>
            <a:pPr lvl="2"/>
            <a:r>
              <a:rPr lang="en-US" sz="1600" dirty="0"/>
              <a:t>Longitudinal data (2000 – 2016)</a:t>
            </a:r>
            <a:br>
              <a:rPr lang="en-US" sz="1600" dirty="0"/>
            </a:br>
            <a:endParaRPr lang="en-US" sz="1600" dirty="0"/>
          </a:p>
          <a:p>
            <a:r>
              <a:rPr lang="en-US" sz="2000" dirty="0"/>
              <a:t>Member of the National Neighborhood </a:t>
            </a:r>
            <a:br>
              <a:rPr lang="en-US" sz="2000" dirty="0"/>
            </a:br>
            <a:r>
              <a:rPr lang="en-US" sz="2000" dirty="0"/>
              <a:t>Indicators Partnership </a:t>
            </a:r>
            <a:r>
              <a:rPr lang="en-US" sz="2000" dirty="0" smtClean="0"/>
              <a:t>hosted at the Urban </a:t>
            </a:r>
            <a:r>
              <a:rPr lang="en-US" sz="2000" dirty="0"/>
              <a:t>Institute</a:t>
            </a:r>
          </a:p>
          <a:p>
            <a:pPr lvl="1"/>
            <a:r>
              <a:rPr lang="en-US" sz="1800" dirty="0" smtClean="0"/>
              <a:t>30+ </a:t>
            </a:r>
            <a:r>
              <a:rPr lang="en-US" sz="1800" dirty="0"/>
              <a:t>cities focusing on </a:t>
            </a:r>
            <a:r>
              <a:rPr lang="en-US" sz="1800" i="1" dirty="0"/>
              <a:t>data democratization</a:t>
            </a:r>
          </a:p>
          <a:p>
            <a:pPr lvl="1"/>
            <a:r>
              <a:rPr lang="en-US" sz="1800" dirty="0">
                <a:solidFill>
                  <a:schemeClr val="accent2"/>
                </a:solidFill>
                <a:hlinkClick r:id="rId3"/>
              </a:rPr>
              <a:t>http://www.neighborhoodindicators.org</a:t>
            </a:r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88252" y="155531"/>
            <a:ext cx="11834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00" dirty="0" smtClean="0">
                <a:solidFill>
                  <a:schemeClr val="bg1"/>
                </a:solidFill>
              </a:rPr>
              <a:t>@</a:t>
            </a:r>
            <a:r>
              <a:rPr lang="en-US" sz="2100" dirty="0" err="1" smtClean="0">
                <a:solidFill>
                  <a:schemeClr val="bg1"/>
                </a:solidFill>
              </a:rPr>
              <a:t>bniajfi</a:t>
            </a:r>
            <a:r>
              <a:rPr lang="en-US" sz="2100" dirty="0" smtClean="0">
                <a:solidFill>
                  <a:schemeClr val="bg1"/>
                </a:solidFill>
              </a:rPr>
              <a:t/>
            </a:r>
            <a:br>
              <a:rPr lang="en-US" sz="2100" dirty="0" smtClean="0">
                <a:solidFill>
                  <a:schemeClr val="bg1"/>
                </a:solidFill>
              </a:rPr>
            </a:br>
            <a:endParaRPr lang="en-US" sz="2100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896570" y="4408742"/>
            <a:ext cx="2875384" cy="1830225"/>
            <a:chOff x="1798961" y="1779468"/>
            <a:chExt cx="5585058" cy="3361485"/>
          </a:xfrm>
        </p:grpSpPr>
        <p:grpSp>
          <p:nvGrpSpPr>
            <p:cNvPr id="9" name="Group 8"/>
            <p:cNvGrpSpPr/>
            <p:nvPr/>
          </p:nvGrpSpPr>
          <p:grpSpPr>
            <a:xfrm>
              <a:off x="1798961" y="1779468"/>
              <a:ext cx="5585058" cy="3361485"/>
              <a:chOff x="1798961" y="1779468"/>
              <a:chExt cx="5585058" cy="3361485"/>
            </a:xfrm>
          </p:grpSpPr>
          <p:pic>
            <p:nvPicPr>
              <p:cNvPr id="11" name="Picture 10" descr="Map.png"/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961" y="1779468"/>
                <a:ext cx="5585058" cy="3361485"/>
              </a:xfrm>
              <a:prstGeom prst="rect">
                <a:avLst/>
              </a:prstGeom>
            </p:spPr>
          </p:pic>
          <p:sp>
            <p:nvSpPr>
              <p:cNvPr id="12" name="Oval 11"/>
              <p:cNvSpPr/>
              <p:nvPr userDrawn="1"/>
            </p:nvSpPr>
            <p:spPr>
              <a:xfrm>
                <a:off x="2231019" y="1962627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Oval 12"/>
              <p:cNvSpPr/>
              <p:nvPr userDrawn="1"/>
            </p:nvSpPr>
            <p:spPr>
              <a:xfrm>
                <a:off x="2125806" y="2218431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2047622" y="3161768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Oval 14"/>
              <p:cNvSpPr/>
              <p:nvPr userDrawn="1"/>
            </p:nvSpPr>
            <p:spPr>
              <a:xfrm>
                <a:off x="1921452" y="3241768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/>
              <p:cNvSpPr/>
              <p:nvPr userDrawn="1"/>
            </p:nvSpPr>
            <p:spPr>
              <a:xfrm>
                <a:off x="3717295" y="3335793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4531790" y="4200559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>
                <a:off x="4766269" y="3363311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Oval 18"/>
              <p:cNvSpPr/>
              <p:nvPr userDrawn="1"/>
            </p:nvSpPr>
            <p:spPr>
              <a:xfrm>
                <a:off x="4834925" y="2980516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4840419" y="2544224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Oval 20"/>
              <p:cNvSpPr/>
              <p:nvPr userDrawn="1"/>
            </p:nvSpPr>
            <p:spPr>
              <a:xfrm>
                <a:off x="5190276" y="3377265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Oval 21"/>
              <p:cNvSpPr/>
              <p:nvPr userDrawn="1"/>
            </p:nvSpPr>
            <p:spPr>
              <a:xfrm>
                <a:off x="5288111" y="3812176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364314" y="2756134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Oval 23"/>
              <p:cNvSpPr/>
              <p:nvPr userDrawn="1"/>
            </p:nvSpPr>
            <p:spPr>
              <a:xfrm>
                <a:off x="5629484" y="2745919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>
                <a:off x="5603940" y="3233637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Oval 25"/>
              <p:cNvSpPr/>
              <p:nvPr userDrawn="1"/>
            </p:nvSpPr>
            <p:spPr>
              <a:xfrm>
                <a:off x="5623080" y="3668948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897420" y="3929106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Oval 27"/>
              <p:cNvSpPr/>
              <p:nvPr userDrawn="1"/>
            </p:nvSpPr>
            <p:spPr>
              <a:xfrm>
                <a:off x="5937011" y="3102080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5835513" y="2784776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Oval 29"/>
              <p:cNvSpPr/>
              <p:nvPr userDrawn="1"/>
            </p:nvSpPr>
            <p:spPr>
              <a:xfrm>
                <a:off x="6034045" y="2912376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Oval 30"/>
              <p:cNvSpPr/>
              <p:nvPr userDrawn="1"/>
            </p:nvSpPr>
            <p:spPr>
              <a:xfrm>
                <a:off x="6206042" y="2961849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Oval 31"/>
              <p:cNvSpPr/>
              <p:nvPr userDrawn="1"/>
            </p:nvSpPr>
            <p:spPr>
              <a:xfrm>
                <a:off x="6569921" y="3078823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Oval 32"/>
              <p:cNvSpPr/>
              <p:nvPr userDrawn="1"/>
            </p:nvSpPr>
            <p:spPr>
              <a:xfrm>
                <a:off x="6527622" y="3106803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Oval 33"/>
              <p:cNvSpPr/>
              <p:nvPr userDrawn="1"/>
            </p:nvSpPr>
            <p:spPr>
              <a:xfrm>
                <a:off x="6681121" y="2935151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Oval 34"/>
              <p:cNvSpPr/>
              <p:nvPr userDrawn="1"/>
            </p:nvSpPr>
            <p:spPr>
              <a:xfrm>
                <a:off x="6729536" y="2953848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Oval 35"/>
              <p:cNvSpPr/>
              <p:nvPr userDrawn="1"/>
            </p:nvSpPr>
            <p:spPr>
              <a:xfrm>
                <a:off x="6850496" y="2808526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Oval 36"/>
              <p:cNvSpPr/>
              <p:nvPr userDrawn="1"/>
            </p:nvSpPr>
            <p:spPr>
              <a:xfrm>
                <a:off x="6891969" y="2725582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Oval 37"/>
              <p:cNvSpPr/>
              <p:nvPr userDrawn="1"/>
            </p:nvSpPr>
            <p:spPr>
              <a:xfrm>
                <a:off x="7001392" y="2633524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Oval 38"/>
              <p:cNvSpPr/>
              <p:nvPr userDrawn="1"/>
            </p:nvSpPr>
            <p:spPr>
              <a:xfrm>
                <a:off x="7025627" y="2541271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Oval 39"/>
              <p:cNvSpPr/>
              <p:nvPr userDrawn="1"/>
            </p:nvSpPr>
            <p:spPr>
              <a:xfrm>
                <a:off x="4453011" y="4461542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Oval 40"/>
              <p:cNvSpPr/>
              <p:nvPr userDrawn="1"/>
            </p:nvSpPr>
            <p:spPr>
              <a:xfrm>
                <a:off x="4362512" y="4580223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Oval 41"/>
              <p:cNvSpPr/>
              <p:nvPr userDrawn="1"/>
            </p:nvSpPr>
            <p:spPr>
              <a:xfrm>
                <a:off x="5364314" y="4543281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Oval 42"/>
              <p:cNvSpPr/>
              <p:nvPr userDrawn="1"/>
            </p:nvSpPr>
            <p:spPr>
              <a:xfrm>
                <a:off x="6224124" y="4714747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Oval 43"/>
              <p:cNvSpPr/>
              <p:nvPr userDrawn="1"/>
            </p:nvSpPr>
            <p:spPr>
              <a:xfrm>
                <a:off x="6532779" y="4936081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Oval 9"/>
            <p:cNvSpPr/>
            <p:nvPr/>
          </p:nvSpPr>
          <p:spPr>
            <a:xfrm>
              <a:off x="6259006" y="3665579"/>
              <a:ext cx="82945" cy="82945"/>
            </a:xfrm>
            <a:prstGeom prst="ellipse">
              <a:avLst/>
            </a:prstGeom>
            <a:solidFill>
              <a:srgbClr val="27369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59"/>
          <a:stretch/>
        </p:blipFill>
        <p:spPr>
          <a:xfrm>
            <a:off x="9783809" y="4486607"/>
            <a:ext cx="782955" cy="83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06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275063"/>
            <a:ext cx="8596668" cy="795454"/>
          </a:xfrm>
        </p:spPr>
        <p:txBody>
          <a:bodyPr/>
          <a:lstStyle/>
          <a:p>
            <a:r>
              <a:rPr lang="en-US" dirty="0" smtClean="0"/>
              <a:t>Data Sources on the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070517"/>
            <a:ext cx="9537184" cy="578748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000" i="1" dirty="0"/>
              <a:t>Opportunity Zones (OZ):</a:t>
            </a:r>
            <a:r>
              <a:rPr lang="en-US" sz="2000" dirty="0"/>
              <a:t> were enacted into federal law through the Tax Cuts and Jobs Act of 2017 to spur private investment in distressed communities across the United States. Learn more at </a:t>
            </a:r>
            <a:r>
              <a:rPr lang="en-US" sz="2000" dirty="0">
                <a:hlinkClick r:id="rId2"/>
              </a:rPr>
              <a:t>http://baltimoredevelopment.com/opportunity-zones</a:t>
            </a:r>
            <a:endParaRPr lang="en-US" sz="2000" dirty="0"/>
          </a:p>
          <a:p>
            <a:pPr>
              <a:spcAft>
                <a:spcPts val="1200"/>
              </a:spcAft>
            </a:pPr>
            <a:r>
              <a:rPr lang="en-US" sz="2000" i="1" dirty="0"/>
              <a:t>Neighborhood Impact Investment Funds (NIIF):</a:t>
            </a:r>
            <a:r>
              <a:rPr lang="en-US" sz="2000" dirty="0"/>
              <a:t> </a:t>
            </a:r>
            <a:r>
              <a:rPr lang="en-US" sz="2000" dirty="0" smtClean="0"/>
              <a:t>created </a:t>
            </a:r>
            <a:r>
              <a:rPr lang="en-US" sz="2000" dirty="0"/>
              <a:t>in 2018 by Mayor Pugh to be overseen by a new public-private nonprofit partnership designed to spark investment in and spread economic opportunity to neighborhoods </a:t>
            </a:r>
            <a:r>
              <a:rPr lang="en-US" sz="2000" dirty="0">
                <a:hlinkClick r:id="rId3"/>
              </a:rPr>
              <a:t>https://mayor.baltimorecity.gov/news/press-releases/2018-12-19-board-estimates-approves-517-million-loan-neighborhood-impact</a:t>
            </a:r>
            <a:endParaRPr lang="en-US" sz="2000" dirty="0"/>
          </a:p>
          <a:p>
            <a:pPr>
              <a:spcAft>
                <a:spcPts val="1200"/>
              </a:spcAft>
            </a:pPr>
            <a:r>
              <a:rPr lang="en-US" sz="2000" i="1" dirty="0"/>
              <a:t>Community Development Corporations (CDC):</a:t>
            </a:r>
            <a:r>
              <a:rPr lang="en-US" sz="2000" dirty="0"/>
              <a:t> To see the full list of community organizations, visit the City’s Community Association Directory (CAD) </a:t>
            </a:r>
            <a:r>
              <a:rPr lang="en-US" sz="2000" dirty="0">
                <a:hlinkClick r:id="rId4"/>
              </a:rPr>
              <a:t>http://cityservices.baltimorecity.gov/cad/Home.aspx</a:t>
            </a:r>
            <a:endParaRPr lang="en-US" sz="2000" dirty="0"/>
          </a:p>
          <a:p>
            <a:pPr>
              <a:spcAft>
                <a:spcPts val="1200"/>
              </a:spcAft>
            </a:pPr>
            <a:r>
              <a:rPr lang="en-US" sz="2000" i="1" dirty="0"/>
              <a:t>Community Profiles from the Vital Signs report:</a:t>
            </a:r>
            <a:r>
              <a:rPr lang="en-US" sz="2000" dirty="0"/>
              <a:t> Every year the Baltimore Neighborhood Indicators Alliance releases more than 100 quality of life indicators for all communities in Baltimore </a:t>
            </a:r>
            <a:r>
              <a:rPr lang="en-US" sz="2000" dirty="0">
                <a:hlinkClick r:id="rId5"/>
              </a:rPr>
              <a:t>www.bniajfi.org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04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122" t="8910" r="38605" b="7858"/>
          <a:stretch/>
        </p:blipFill>
        <p:spPr>
          <a:xfrm>
            <a:off x="1263535" y="870989"/>
            <a:ext cx="7664335" cy="5953441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31202" y="210589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Launch </a:t>
            </a:r>
            <a:r>
              <a:rPr lang="en-US" b="1" dirty="0"/>
              <a:t>the App (</a:t>
            </a:r>
            <a:r>
              <a:rPr lang="en-US" b="1" dirty="0">
                <a:hlinkClick r:id="rId3"/>
              </a:rPr>
              <a:t>https://</a:t>
            </a:r>
            <a:r>
              <a:rPr lang="en-US" b="1" dirty="0" smtClean="0">
                <a:hlinkClick r:id="rId3"/>
              </a:rPr>
              <a:t>arcg.is/00aav0</a:t>
            </a:r>
            <a:r>
              <a:rPr lang="en-US" b="1" dirty="0" smtClean="0"/>
              <a:t>)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888252" y="155531"/>
            <a:ext cx="11834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00" dirty="0" smtClean="0">
                <a:solidFill>
                  <a:schemeClr val="bg1"/>
                </a:solidFill>
              </a:rPr>
              <a:t>@</a:t>
            </a:r>
            <a:r>
              <a:rPr lang="en-US" sz="2100" dirty="0" err="1" smtClean="0">
                <a:solidFill>
                  <a:schemeClr val="bg1"/>
                </a:solidFill>
              </a:rPr>
              <a:t>bniajfi</a:t>
            </a:r>
            <a:r>
              <a:rPr lang="en-US" sz="2100" dirty="0" smtClean="0">
                <a:solidFill>
                  <a:schemeClr val="bg1"/>
                </a:solidFill>
              </a:rPr>
              <a:t/>
            </a:r>
            <a:br>
              <a:rPr lang="en-US" sz="2100" dirty="0" smtClean="0">
                <a:solidFill>
                  <a:schemeClr val="bg1"/>
                </a:solidFill>
              </a:rPr>
            </a:br>
            <a:endParaRPr lang="en-US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17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77338"/>
            <a:ext cx="8596668" cy="1320800"/>
          </a:xfrm>
        </p:spPr>
        <p:txBody>
          <a:bodyPr/>
          <a:lstStyle/>
          <a:p>
            <a:r>
              <a:rPr lang="en-US" b="1" dirty="0" smtClean="0"/>
              <a:t>Locations of Baltimore’s OZs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116" t="8581" r="4803" b="19560"/>
          <a:stretch/>
        </p:blipFill>
        <p:spPr>
          <a:xfrm>
            <a:off x="1178578" y="847898"/>
            <a:ext cx="9179079" cy="59764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888252" y="155531"/>
            <a:ext cx="11834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00" dirty="0" smtClean="0">
                <a:solidFill>
                  <a:schemeClr val="bg1"/>
                </a:solidFill>
              </a:rPr>
              <a:t>@</a:t>
            </a:r>
            <a:r>
              <a:rPr lang="en-US" sz="2100" dirty="0" err="1" smtClean="0">
                <a:solidFill>
                  <a:schemeClr val="bg1"/>
                </a:solidFill>
              </a:rPr>
              <a:t>bniajfi</a:t>
            </a:r>
            <a:r>
              <a:rPr lang="en-US" sz="2100" dirty="0" smtClean="0">
                <a:solidFill>
                  <a:schemeClr val="bg1"/>
                </a:solidFill>
              </a:rPr>
              <a:t/>
            </a:r>
            <a:br>
              <a:rPr lang="en-US" sz="2100" dirty="0" smtClean="0">
                <a:solidFill>
                  <a:schemeClr val="bg1"/>
                </a:solidFill>
              </a:rPr>
            </a:br>
            <a:endParaRPr lang="en-US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5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457" y="155531"/>
            <a:ext cx="8596668" cy="806771"/>
          </a:xfrm>
        </p:spPr>
        <p:txBody>
          <a:bodyPr/>
          <a:lstStyle/>
          <a:p>
            <a:r>
              <a:rPr lang="en-US" b="1" dirty="0" smtClean="0"/>
              <a:t>Vital Signs and OZs</a:t>
            </a:r>
            <a:endParaRPr lang="en-US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256" t="8771" r="4125" b="19340"/>
          <a:stretch/>
        </p:blipFill>
        <p:spPr>
          <a:xfrm>
            <a:off x="627457" y="894195"/>
            <a:ext cx="9129745" cy="58956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888252" y="155531"/>
            <a:ext cx="11834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00" dirty="0" smtClean="0">
                <a:solidFill>
                  <a:schemeClr val="bg1"/>
                </a:solidFill>
              </a:rPr>
              <a:t>@</a:t>
            </a:r>
            <a:r>
              <a:rPr lang="en-US" sz="2100" dirty="0" err="1" smtClean="0">
                <a:solidFill>
                  <a:schemeClr val="bg1"/>
                </a:solidFill>
              </a:rPr>
              <a:t>bniajfi</a:t>
            </a:r>
            <a:r>
              <a:rPr lang="en-US" sz="2100" dirty="0" smtClean="0">
                <a:solidFill>
                  <a:schemeClr val="bg1"/>
                </a:solidFill>
              </a:rPr>
              <a:t/>
            </a:r>
            <a:br>
              <a:rPr lang="en-US" sz="2100" dirty="0" smtClean="0">
                <a:solidFill>
                  <a:schemeClr val="bg1"/>
                </a:solidFill>
              </a:rPr>
            </a:br>
            <a:endParaRPr lang="en-US" sz="2100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331825" y="2244436"/>
            <a:ext cx="2344190" cy="399011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925790" y="2419806"/>
            <a:ext cx="1890645" cy="399011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120640" y="2988643"/>
            <a:ext cx="1961804" cy="353074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30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062" t="9442" r="4535" b="19455"/>
          <a:stretch/>
        </p:blipFill>
        <p:spPr>
          <a:xfrm>
            <a:off x="627457" y="777817"/>
            <a:ext cx="9227127" cy="59139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457" y="155531"/>
            <a:ext cx="8596668" cy="806771"/>
          </a:xfrm>
        </p:spPr>
        <p:txBody>
          <a:bodyPr/>
          <a:lstStyle/>
          <a:p>
            <a:r>
              <a:rPr lang="en-US" b="1" dirty="0" smtClean="0"/>
              <a:t>Vital Signs and OZs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888252" y="155531"/>
            <a:ext cx="11834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00" dirty="0" smtClean="0">
                <a:solidFill>
                  <a:schemeClr val="bg1"/>
                </a:solidFill>
              </a:rPr>
              <a:t>@</a:t>
            </a:r>
            <a:r>
              <a:rPr lang="en-US" sz="2100" dirty="0" err="1" smtClean="0">
                <a:solidFill>
                  <a:schemeClr val="bg1"/>
                </a:solidFill>
              </a:rPr>
              <a:t>bniajfi</a:t>
            </a:r>
            <a:r>
              <a:rPr lang="en-US" sz="2100" dirty="0" smtClean="0">
                <a:solidFill>
                  <a:schemeClr val="bg1"/>
                </a:solidFill>
              </a:rPr>
              <a:t/>
            </a:r>
            <a:br>
              <a:rPr lang="en-US" sz="2100" dirty="0" smtClean="0">
                <a:solidFill>
                  <a:schemeClr val="bg1"/>
                </a:solidFill>
              </a:rPr>
            </a:br>
            <a:endParaRPr lang="en-US" sz="2100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075419" y="2369930"/>
            <a:ext cx="1890645" cy="399011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0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918" t="8644" r="10068" b="8256"/>
          <a:stretch/>
        </p:blipFill>
        <p:spPr>
          <a:xfrm>
            <a:off x="931025" y="894195"/>
            <a:ext cx="6966066" cy="5918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457" y="155531"/>
            <a:ext cx="8596668" cy="806771"/>
          </a:xfrm>
        </p:spPr>
        <p:txBody>
          <a:bodyPr/>
          <a:lstStyle/>
          <a:p>
            <a:r>
              <a:rPr lang="en-US" b="1" dirty="0" smtClean="0"/>
              <a:t>Vital Signs and OZs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888252" y="155531"/>
            <a:ext cx="11834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00" dirty="0" smtClean="0">
                <a:solidFill>
                  <a:schemeClr val="bg1"/>
                </a:solidFill>
              </a:rPr>
              <a:t>@</a:t>
            </a:r>
            <a:r>
              <a:rPr lang="en-US" sz="2100" dirty="0" err="1" smtClean="0">
                <a:solidFill>
                  <a:schemeClr val="bg1"/>
                </a:solidFill>
              </a:rPr>
              <a:t>bniajfi</a:t>
            </a:r>
            <a:r>
              <a:rPr lang="en-US" sz="2100" dirty="0" smtClean="0">
                <a:solidFill>
                  <a:schemeClr val="bg1"/>
                </a:solidFill>
              </a:rPr>
              <a:t/>
            </a:r>
            <a:br>
              <a:rPr lang="en-US" sz="2100" dirty="0" smtClean="0">
                <a:solidFill>
                  <a:schemeClr val="bg1"/>
                </a:solidFill>
              </a:rPr>
            </a:br>
            <a:endParaRPr lang="en-US" sz="2100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241963" y="2659351"/>
            <a:ext cx="2344190" cy="399011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84916" y="3715084"/>
            <a:ext cx="1610495" cy="399011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3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531" t="8937" r="4384" b="9809"/>
          <a:stretch/>
        </p:blipFill>
        <p:spPr>
          <a:xfrm>
            <a:off x="742143" y="894193"/>
            <a:ext cx="7989676" cy="5881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457" y="155531"/>
            <a:ext cx="8596668" cy="80677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Finding Community Development Corps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888252" y="155531"/>
            <a:ext cx="11834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00" dirty="0" smtClean="0">
                <a:solidFill>
                  <a:schemeClr val="bg1"/>
                </a:solidFill>
              </a:rPr>
              <a:t>@</a:t>
            </a:r>
            <a:r>
              <a:rPr lang="en-US" sz="2100" dirty="0" err="1" smtClean="0">
                <a:solidFill>
                  <a:schemeClr val="bg1"/>
                </a:solidFill>
              </a:rPr>
              <a:t>bniajfi</a:t>
            </a:r>
            <a:r>
              <a:rPr lang="en-US" sz="2100" dirty="0" smtClean="0">
                <a:solidFill>
                  <a:schemeClr val="bg1"/>
                </a:solidFill>
              </a:rPr>
              <a:t/>
            </a:r>
            <a:br>
              <a:rPr lang="en-US" sz="2100" dirty="0" smtClean="0">
                <a:solidFill>
                  <a:schemeClr val="bg1"/>
                </a:solidFill>
              </a:rPr>
            </a:br>
            <a:endParaRPr lang="en-US" sz="2100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639936" y="2393689"/>
            <a:ext cx="1890645" cy="399011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753696" y="850194"/>
            <a:ext cx="2344190" cy="399011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30581" y="1700964"/>
            <a:ext cx="1961804" cy="353074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3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14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232</TotalTime>
  <Words>269</Words>
  <Application>Microsoft Office PowerPoint</Application>
  <PresentationFormat>Widescreen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Rockwell Extra Bold</vt:lpstr>
      <vt:lpstr>Tahoma</vt:lpstr>
      <vt:lpstr>Trebuchet MS</vt:lpstr>
      <vt:lpstr>Wingdings 3</vt:lpstr>
      <vt:lpstr>Facet</vt:lpstr>
      <vt:lpstr>Putting Baltimore’s Opportunity Zones in Context</vt:lpstr>
      <vt:lpstr>About BNIA-JFI</vt:lpstr>
      <vt:lpstr>Data Sources on the Map</vt:lpstr>
      <vt:lpstr>Launch the App (https://arcg.is/00aav0)  </vt:lpstr>
      <vt:lpstr>Locations of Baltimore’s OZs </vt:lpstr>
      <vt:lpstr>Vital Signs and OZs</vt:lpstr>
      <vt:lpstr>Vital Signs and OZs</vt:lpstr>
      <vt:lpstr>Vital Signs and OZs</vt:lpstr>
      <vt:lpstr>Finding Community Development Corps</vt:lpstr>
      <vt:lpstr>OZs and NIIF Neighborhoods</vt:lpstr>
      <vt:lpstr>Questions?</vt:lpstr>
    </vt:vector>
  </TitlesOfParts>
  <Company>University of Baltimore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Baltimore Data Day 2015</dc:title>
  <dc:creator>Cheryl Knott</dc:creator>
  <cp:lastModifiedBy>Seema Iyer</cp:lastModifiedBy>
  <cp:revision>34</cp:revision>
  <dcterms:created xsi:type="dcterms:W3CDTF">2015-07-15T13:25:39Z</dcterms:created>
  <dcterms:modified xsi:type="dcterms:W3CDTF">2019-02-22T19:35:26Z</dcterms:modified>
</cp:coreProperties>
</file>