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4F9-8B6A-0842-9583-2F771D252594}" type="datetimeFigureOut">
              <a:rPr lang="en-US" smtClean="0"/>
              <a:t>7/21/20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69B328-4BB2-8D4B-8716-209E7E0A1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9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69B328-4BB2-8D4B-8716-209E7E0A12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74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69B328-4BB2-8D4B-8716-209E7E0A12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2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69B328-4BB2-8D4B-8716-209E7E0A12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289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OVERALL TRENDS: Baltimore homeownership rate fell from 51% to 47%, while Black homeownership rate fell from 45% to 42%.    </a:t>
            </a:r>
          </a:p>
          <a:p>
            <a:endParaRPr lang="en-US" dirty="0"/>
          </a:p>
          <a:p>
            <a:r>
              <a:rPr lang="en-US" dirty="0"/>
              <a:t>Both a LOCAL and a NATIONAL CRISIS – there is a 30-percentage point gap between white and Black homeownership rates. (73% to 43%).</a:t>
            </a:r>
          </a:p>
          <a:p>
            <a:endParaRPr lang="en-US" dirty="0"/>
          </a:p>
          <a:p>
            <a:r>
              <a:rPr lang="en-US" dirty="0"/>
              <a:t>ONTRIBUTRING FACTORS -- decades of segregation, redlining, blockbusting, legal and illegal discrimination – and then the GREAT RECESSION hit, which stripped billons of housing value from Black as well as Hispanic communities.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69B328-4BB2-8D4B-8716-209E7E0A125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927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69B328-4BB2-8D4B-8716-209E7E0A125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285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69B328-4BB2-8D4B-8716-209E7E0A125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825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2A08F-25BB-5640-81DE-A52FDCDF03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66006F-E606-FC4D-B18D-81A775EB4A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57081A-B303-6E49-B428-FEEF20821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B684-7C03-994B-802F-94E95771BE19}" type="datetimeFigureOut">
              <a:rPr lang="en-US" smtClean="0"/>
              <a:t>7/21/20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9ECB6-5E6B-7548-AE4A-A4AA4F112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EE66BB-FAAA-244C-91AA-304558B2B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3A8DA-0422-604E-AB5D-DDD53A41A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41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0B0F7-7337-0E46-BEDD-20989D5CE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8097F8-56C9-9B4A-A60A-CA80D074DA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DFC805-1064-4145-87CA-0AA9815EB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B684-7C03-994B-802F-94E95771BE19}" type="datetimeFigureOut">
              <a:rPr lang="en-US" smtClean="0"/>
              <a:t>7/21/20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206C5-E663-E94B-8129-ADFA19D58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B28F2-DD7D-B940-B562-A7262AB2D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3A8DA-0422-604E-AB5D-DDD53A41A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4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9153AC-CE03-2246-8342-634C589143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D9F709-1B9D-094C-BB38-0A8EC94D12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22386-B61A-2B43-9734-6529BB803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B684-7C03-994B-802F-94E95771BE19}" type="datetimeFigureOut">
              <a:rPr lang="en-US" smtClean="0"/>
              <a:t>7/21/20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B9F99-A89F-8C40-876B-BC208964C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F63E86-ED14-6844-920F-47788DB1B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3A8DA-0422-604E-AB5D-DDD53A41A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629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30706-1619-8947-9361-C382A3A5F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2CC4B-8543-E245-AF96-6E5917717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D1581-2303-6646-BFBA-B3C57D4FC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B684-7C03-994B-802F-94E95771BE19}" type="datetimeFigureOut">
              <a:rPr lang="en-US" smtClean="0"/>
              <a:t>7/21/20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2D1A1-634F-654D-A869-EC684F593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A8645-2892-5443-87C8-2793E0D04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3A8DA-0422-604E-AB5D-DDD53A41A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762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039C8-8CD9-374C-A131-091E58832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4CCACA-E147-284B-A96F-653994B06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F6E8E-5A71-E94A-9BD9-8801169B0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B684-7C03-994B-802F-94E95771BE19}" type="datetimeFigureOut">
              <a:rPr lang="en-US" smtClean="0"/>
              <a:t>7/21/20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67086-095E-FE40-A441-964E7A2F0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A3B4C4-B39C-7347-B188-CCF8C54A6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3A8DA-0422-604E-AB5D-DDD53A41A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61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2A85F-AD59-3A49-BD91-4887FBFEA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59809E-8858-BC49-9CA3-AAE9099FD1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5D9727-701A-754E-817F-33B1287B66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7D422D-AE41-4644-96ED-D1F8C9F1B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B684-7C03-994B-802F-94E95771BE19}" type="datetimeFigureOut">
              <a:rPr lang="en-US" smtClean="0"/>
              <a:t>7/21/20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59EC04-4688-7841-8B57-5151FE113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2BDB78-9B81-9A49-BDFF-4BE24496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3A8DA-0422-604E-AB5D-DDD53A41A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300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5FFCC-0CC5-A449-A4AD-69A300B34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1FEDB9-7F00-FC47-8AFC-A5AE3C610E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A8F9B8-F796-3E49-A728-8BDE78D3A6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048097-7815-BC40-AE97-30C83F472E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766523-7A09-4C4D-8C72-E2167E740F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C45D94-9244-6D4E-AB61-434992CCF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B684-7C03-994B-802F-94E95771BE19}" type="datetimeFigureOut">
              <a:rPr lang="en-US" smtClean="0"/>
              <a:t>7/21/20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E4A6B9-B3B0-F041-A617-87070CBC9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2A6AC3-C575-0343-8342-CD8DCB38C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3A8DA-0422-604E-AB5D-DDD53A41A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48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AF1D5-D227-B349-AA10-8FD5263EA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942C5C-8AD3-4344-A651-F0194F65A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B684-7C03-994B-802F-94E95771BE19}" type="datetimeFigureOut">
              <a:rPr lang="en-US" smtClean="0"/>
              <a:t>7/21/20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EDCF09-28F6-8547-A154-1E9B1F8D0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5BDCB3-F998-7944-8EFC-447E28DD2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3A8DA-0422-604E-AB5D-DDD53A41A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36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254C89-F1D3-3046-A897-303D78BD1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B684-7C03-994B-802F-94E95771BE19}" type="datetimeFigureOut">
              <a:rPr lang="en-US" smtClean="0"/>
              <a:t>7/21/20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9BE097-12F6-8B41-BF6A-95629D8D3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460915-9F55-3846-A6B6-207AEBEAD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3A8DA-0422-604E-AB5D-DDD53A41A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5B61C-B3B1-9143-8550-7FEB14C45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E83FE-6E3A-4E45-A48F-43FA63975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ECDC12-CF5C-3E4C-BE5C-CA880FDAE9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800910-9DAC-FC4D-A601-990988789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B684-7C03-994B-802F-94E95771BE19}" type="datetimeFigureOut">
              <a:rPr lang="en-US" smtClean="0"/>
              <a:t>7/21/20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ED2662-1552-FA4A-9763-00FE3CFA2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4252CA-2A48-C040-97F1-6947CA30C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3A8DA-0422-604E-AB5D-DDD53A41A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620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7E585-4402-2648-A278-6B9688E98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65B015-94AB-FC40-8CE2-C7BB6A3664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2C5F32-C62C-424A-8CEB-74E688FD40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18BDE5-C27C-E840-A968-4E98A51A7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B684-7C03-994B-802F-94E95771BE19}" type="datetimeFigureOut">
              <a:rPr lang="en-US" smtClean="0"/>
              <a:t>7/21/20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70A458-44C6-684B-8359-431F8649D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28F6F2-1C47-DD47-BF11-A154D86EA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3A8DA-0422-604E-AB5D-DDD53A41A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78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539E80-D396-0D48-90CB-B86DF7EBC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8431A9-B2FF-FA47-8D3F-FE348F9F00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60871E-1AFA-F041-A355-B757F5A4F5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BB684-7C03-994B-802F-94E95771BE19}" type="datetimeFigureOut">
              <a:rPr lang="en-US" smtClean="0"/>
              <a:t>7/21/20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527BF-8DC2-6247-B399-92F1C39C8A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5C65B9-4A90-F24D-A530-ABC4CF6D79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3A8DA-0422-604E-AB5D-DDD53A41A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850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iyer@ubalt.edu" TargetMode="External"/><Relationship Id="rId2" Type="http://schemas.openxmlformats.org/officeDocument/2006/relationships/hyperlink" Target="mailto:sjscott@umbc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C45EC-5B77-5C44-AB0C-1720A0E259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anchor="ctr">
            <a:normAutofit/>
          </a:bodyPr>
          <a:lstStyle/>
          <a:p>
            <a:r>
              <a:rPr lang="en-US" sz="3600" dirty="0"/>
              <a:t>Overcoming Barriers to </a:t>
            </a:r>
            <a:br>
              <a:rPr lang="en-US" sz="3600" dirty="0"/>
            </a:br>
            <a:r>
              <a:rPr lang="en-US" sz="3600" dirty="0"/>
              <a:t>Homeownership in Baltimore City</a:t>
            </a:r>
            <a:br>
              <a:rPr lang="en-US" sz="3600" dirty="0"/>
            </a:br>
            <a:r>
              <a:rPr lang="en-US" sz="3600" i="1" dirty="0"/>
              <a:t>BNIA Data Week Presentation</a:t>
            </a:r>
            <a:br>
              <a:rPr lang="en-US" sz="3600" dirty="0"/>
            </a:br>
            <a:r>
              <a:rPr lang="en-US" sz="3600" dirty="0"/>
              <a:t>July 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6D5364-87F0-9648-9BF2-8603AC3154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By Sally J. Scott, Community Leadership Programs,</a:t>
            </a:r>
          </a:p>
          <a:p>
            <a:pPr>
              <a:lnSpc>
                <a:spcPct val="110000"/>
              </a:lnSpc>
            </a:pPr>
            <a:r>
              <a:rPr lang="en-US" dirty="0"/>
              <a:t>University of Maryland Baltimore County</a:t>
            </a:r>
          </a:p>
          <a:p>
            <a:r>
              <a:rPr lang="en-US" dirty="0"/>
              <a:t>&amp;</a:t>
            </a:r>
          </a:p>
          <a:p>
            <a:r>
              <a:rPr lang="en-US" dirty="0"/>
              <a:t>Seema </a:t>
            </a:r>
            <a:r>
              <a:rPr lang="en-US" dirty="0" err="1"/>
              <a:t>Iyer</a:t>
            </a:r>
            <a:r>
              <a:rPr lang="en-US" dirty="0"/>
              <a:t>, Jacob France Institute, University of Baltimore</a:t>
            </a:r>
          </a:p>
        </p:txBody>
      </p:sp>
    </p:spTree>
    <p:extLst>
      <p:ext uri="{BB962C8B-B14F-4D97-AF65-F5344CB8AC3E}">
        <p14:creationId xmlns:p14="http://schemas.microsoft.com/office/powerpoint/2010/main" val="1778617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EA2CE-6E0A-494E-85B6-9B43D978D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358" y="719528"/>
            <a:ext cx="4940090" cy="541894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do we change the map?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Business as usual won’t work.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Clear need for new policies at City, State and Federal levels</a:t>
            </a:r>
          </a:p>
        </p:txBody>
      </p:sp>
      <p:pic>
        <p:nvPicPr>
          <p:cNvPr id="5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4E7BEF4D-1FDC-564C-84FF-AF4E00924C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8448" y="156816"/>
            <a:ext cx="5497642" cy="5981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870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DFA2C-A1F3-F345-8CA7-40F585CA9F6C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/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15ADE-32A8-3B44-B009-181C1B507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Maintain a Focus on Racial Equity</a:t>
            </a:r>
            <a:r>
              <a:rPr lang="en-US" dirty="0"/>
              <a:t> </a:t>
            </a:r>
          </a:p>
          <a:p>
            <a:r>
              <a:rPr lang="en-US" b="1" dirty="0"/>
              <a:t>Reach out to Current and Potential Residents</a:t>
            </a:r>
          </a:p>
          <a:p>
            <a:pPr lvl="1"/>
            <a:r>
              <a:rPr lang="en-US" dirty="0"/>
              <a:t>Keep effective housing education and counseling, make it easier to navigate loans &amp; incentives.</a:t>
            </a:r>
          </a:p>
          <a:p>
            <a:pPr lvl="1"/>
            <a:r>
              <a:rPr lang="en-US" dirty="0"/>
              <a:t>Support innovative models of financial coaching and outreach to prepare people to buy.</a:t>
            </a:r>
          </a:p>
          <a:p>
            <a:pPr lvl="1"/>
            <a:r>
              <a:rPr lang="en-US" dirty="0"/>
              <a:t>Work with current homeowners, especially elderly, to preserve existing affordable homeownership. </a:t>
            </a:r>
          </a:p>
          <a:p>
            <a:r>
              <a:rPr lang="en-US" b="1" dirty="0"/>
              <a:t>Change Frameworks &amp; Systems</a:t>
            </a:r>
          </a:p>
          <a:p>
            <a:pPr lvl="1"/>
            <a:r>
              <a:rPr lang="en-US" dirty="0"/>
              <a:t>Create a multi-sector, citywide affordable housing policy -- address the high number of vacant and abandoned properties.</a:t>
            </a:r>
          </a:p>
          <a:p>
            <a:pPr lvl="1"/>
            <a:r>
              <a:rPr lang="en-US" dirty="0"/>
              <a:t>Connect homeownership and community development – need affordable homes in inclusive neighborhoods where people want to live.  </a:t>
            </a:r>
          </a:p>
          <a:p>
            <a:pPr>
              <a:lnSpc>
                <a:spcPct val="120000"/>
              </a:lnSpc>
            </a:pPr>
            <a:r>
              <a:rPr lang="en-US" b="1" dirty="0"/>
              <a:t>Support Federal Policies </a:t>
            </a:r>
            <a:r>
              <a:rPr lang="en-US" dirty="0"/>
              <a:t>that address shortages of both rental and homeownership housing.  Especially important in the COVID-19 era.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170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6F61B-2054-D345-B0B8-092F46D0F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241" y="2196031"/>
            <a:ext cx="10515600" cy="1325563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90EFA-B108-BA4C-85DB-40DC58E50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58813"/>
            <a:ext cx="10515600" cy="3318149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/>
              <a:t>Contact information:</a:t>
            </a:r>
          </a:p>
          <a:p>
            <a:r>
              <a:rPr lang="en-US" sz="3200" dirty="0"/>
              <a:t>Sally J. Scott, </a:t>
            </a:r>
            <a:r>
              <a:rPr lang="en-US" sz="3200" dirty="0">
                <a:hlinkClick r:id="rId2"/>
              </a:rPr>
              <a:t>sjscott@umbc.edu</a:t>
            </a:r>
            <a:endParaRPr lang="en-US" sz="3200" dirty="0"/>
          </a:p>
          <a:p>
            <a:r>
              <a:rPr lang="en-US" sz="3200" dirty="0"/>
              <a:t>Seema </a:t>
            </a:r>
            <a:r>
              <a:rPr lang="en-US" sz="3200" dirty="0" err="1"/>
              <a:t>Iyer</a:t>
            </a:r>
            <a:r>
              <a:rPr lang="en-US" sz="3200" dirty="0"/>
              <a:t>, </a:t>
            </a:r>
            <a:r>
              <a:rPr lang="en-US" sz="3200" dirty="0">
                <a:hlinkClick r:id="rId3"/>
              </a:rPr>
              <a:t>siyer@ubalt.edu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883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1D974-7DF1-5040-94C6-80BC3F94AF50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/>
              <a:t> Persistent Racial Inequalities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C880A-4D51-524D-95A8-EF932399A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Report written in 2019, before the COVID-19 pandemic hit.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Prior to the pandemic, clear evidence that we need to address racial income, wealth and homeownership gaps.</a:t>
            </a:r>
          </a:p>
          <a:p>
            <a:endParaRPr lang="en-US" dirty="0"/>
          </a:p>
          <a:p>
            <a:r>
              <a:rPr lang="en-US" dirty="0"/>
              <a:t>Intense urgency now – Black families face greater risk of contracting COVID while suffering housing insecurity.  </a:t>
            </a:r>
          </a:p>
        </p:txBody>
      </p:sp>
    </p:spTree>
    <p:extLst>
      <p:ext uri="{BB962C8B-B14F-4D97-AF65-F5344CB8AC3E}">
        <p14:creationId xmlns:p14="http://schemas.microsoft.com/office/powerpoint/2010/main" val="162687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E11C3-3CE2-6B45-84FF-CB296A4FE4CD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/>
              <a:t>Initial Focus of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C374F-A870-EF43-A451-25E91946E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Question posed by the Abell Foundation – would expanding flexibly underwritten home loans, and offering more extensive first-time homebuyer incentives, create more homeowners in Baltimore?</a:t>
            </a:r>
          </a:p>
          <a:p>
            <a:endParaRPr lang="en-US" dirty="0"/>
          </a:p>
          <a:p>
            <a:r>
              <a:rPr lang="en-US" dirty="0"/>
              <a:t>Time frame we explored: 2010 (captures impact of Great Recession) to 2017 -- last year full data sets were available when we were writing this paper in summer and fall 2019.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810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FD993-5C26-6042-86CC-3F2C14EA4E19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/>
              <a:t>Data Used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02AB2-C681-7149-9F40-8D79B7E71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b="1" dirty="0"/>
              <a:t>Quantitative</a:t>
            </a:r>
          </a:p>
          <a:p>
            <a:pPr lvl="1"/>
            <a:r>
              <a:rPr lang="en-US" dirty="0"/>
              <a:t>Focus on neighborhood level, connections to income and race</a:t>
            </a:r>
          </a:p>
          <a:p>
            <a:pPr lvl="1"/>
            <a:r>
              <a:rPr lang="en-US" dirty="0"/>
              <a:t>Homeownership and mortgage statistics, using American Community Survey, Maryland Property View, and Home Mortgage Disclosure Act (HMDA) data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b="1" dirty="0"/>
              <a:t>Qualitative</a:t>
            </a:r>
          </a:p>
          <a:p>
            <a:pPr lvl="1"/>
            <a:r>
              <a:rPr lang="en-US" dirty="0"/>
              <a:t>Review of national and local documents on homeownership, especially analyses of structural racism and decline in Black homeownership</a:t>
            </a:r>
          </a:p>
          <a:p>
            <a:pPr lvl="1"/>
            <a:r>
              <a:rPr lang="en-US" dirty="0"/>
              <a:t>Interviews with leaders of nonprofit organizations -- especially housing counseling, affordable homeownership developers -- lenders and realtors. </a:t>
            </a:r>
          </a:p>
          <a:p>
            <a:pPr lvl="1"/>
            <a:r>
              <a:rPr lang="en-US" u="sng" dirty="0"/>
              <a:t>Many thanks</a:t>
            </a:r>
            <a:r>
              <a:rPr lang="en-US" dirty="0"/>
              <a:t> to all the people who gave of their time and expertise, including Baltimore Equitable CDN’s Advocacy and Policy Committee members.</a:t>
            </a:r>
          </a:p>
        </p:txBody>
      </p:sp>
    </p:spTree>
    <p:extLst>
      <p:ext uri="{BB962C8B-B14F-4D97-AF65-F5344CB8AC3E}">
        <p14:creationId xmlns:p14="http://schemas.microsoft.com/office/powerpoint/2010/main" val="2707122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1A5EA-8AD1-E24E-AB5B-07BB35281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093" y="587374"/>
            <a:ext cx="4783111" cy="5498633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sz="3100" b="1" dirty="0">
                <a:latin typeface="+mn-lt"/>
              </a:rPr>
              <a:t>Trends in Owner-Occupancy 2010 to 2017</a:t>
            </a:r>
            <a:br>
              <a:rPr lang="en-US" sz="1000" b="1" dirty="0">
                <a:latin typeface="+mn-lt"/>
              </a:rPr>
            </a:br>
            <a:br>
              <a:rPr lang="en-US" sz="3200" b="1" dirty="0">
                <a:latin typeface="+mn-lt"/>
              </a:rPr>
            </a:br>
            <a:r>
              <a:rPr lang="en-US" sz="2700" dirty="0">
                <a:latin typeface="+mn-lt"/>
              </a:rPr>
              <a:t>-- Southwestern edge hit hardest</a:t>
            </a:r>
            <a:br>
              <a:rPr lang="en-US" sz="2700" dirty="0">
                <a:latin typeface="+mn-lt"/>
              </a:rPr>
            </a:br>
            <a:br>
              <a:rPr lang="en-US" sz="2700" dirty="0">
                <a:latin typeface="+mn-lt"/>
              </a:rPr>
            </a:br>
            <a:r>
              <a:rPr lang="en-US" sz="2700" dirty="0">
                <a:latin typeface="+mn-lt"/>
              </a:rPr>
              <a:t>-- Areas with highest rates of loss mostly not in city core</a:t>
            </a:r>
            <a:br>
              <a:rPr lang="en-US" sz="2700" dirty="0">
                <a:latin typeface="+mn-lt"/>
              </a:rPr>
            </a:br>
            <a:br>
              <a:rPr lang="en-US" sz="2700" dirty="0">
                <a:latin typeface="+mn-lt"/>
              </a:rPr>
            </a:br>
            <a:r>
              <a:rPr lang="en-US" sz="2700" dirty="0">
                <a:latin typeface="+mn-lt"/>
              </a:rPr>
              <a:t>-- Throughout City, loss of Black homeowners</a:t>
            </a:r>
            <a:br>
              <a:rPr lang="en-US" sz="2700" dirty="0">
                <a:latin typeface="+mn-lt"/>
              </a:rPr>
            </a:br>
            <a:br>
              <a:rPr lang="en-US" sz="2700" dirty="0">
                <a:latin typeface="+mn-lt"/>
              </a:rPr>
            </a:br>
            <a:r>
              <a:rPr lang="en-US" sz="2700" dirty="0">
                <a:latin typeface="+mn-lt"/>
              </a:rPr>
              <a:t>-- Increases in homeownership occurred where Black populations falling, </a:t>
            </a:r>
            <a:r>
              <a:rPr lang="en-US" sz="2700" u="sng" dirty="0">
                <a:latin typeface="+mn-lt"/>
              </a:rPr>
              <a:t>except</a:t>
            </a:r>
            <a:r>
              <a:rPr lang="en-US" sz="2700" dirty="0">
                <a:latin typeface="+mn-lt"/>
              </a:rPr>
              <a:t> where there are </a:t>
            </a:r>
            <a:br>
              <a:rPr lang="en-US" sz="2700" dirty="0">
                <a:latin typeface="+mn-lt"/>
              </a:rPr>
            </a:br>
            <a:r>
              <a:rPr lang="en-US" sz="2700" dirty="0">
                <a:latin typeface="+mn-lt"/>
              </a:rPr>
              <a:t>long-term revitalization initiatives</a:t>
            </a:r>
            <a:br>
              <a:rPr lang="en-US" sz="2800" dirty="0"/>
            </a:br>
            <a:br>
              <a:rPr lang="en-US" sz="2800" dirty="0"/>
            </a:br>
            <a:br>
              <a:rPr lang="en-US" sz="3200" dirty="0"/>
            </a:br>
            <a:br>
              <a:rPr lang="en-US" sz="3200" dirty="0"/>
            </a:br>
            <a:endParaRPr lang="en-US" sz="3200" dirty="0"/>
          </a:p>
        </p:txBody>
      </p:sp>
      <p:pic>
        <p:nvPicPr>
          <p:cNvPr id="5" name="Content Placeholder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58FE7EB0-04FE-814B-A24C-B0A8790B37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0" y="215899"/>
            <a:ext cx="5581338" cy="6418539"/>
          </a:xfrm>
        </p:spPr>
      </p:pic>
    </p:spTree>
    <p:extLst>
      <p:ext uri="{BB962C8B-B14F-4D97-AF65-F5344CB8AC3E}">
        <p14:creationId xmlns:p14="http://schemas.microsoft.com/office/powerpoint/2010/main" val="1106575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BC18B-D088-D745-AF8E-6CDC4A272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0564" y="681038"/>
            <a:ext cx="5007964" cy="5811838"/>
          </a:xfrm>
        </p:spPr>
        <p:txBody>
          <a:bodyPr anchor="t">
            <a:normAutofit/>
          </a:bodyPr>
          <a:lstStyle/>
          <a:p>
            <a:pPr algn="ctr"/>
            <a:br>
              <a:rPr lang="en-US" sz="1800" b="1" dirty="0"/>
            </a:br>
            <a:r>
              <a:rPr lang="en-US" sz="3100" b="1" dirty="0">
                <a:latin typeface="+mn-lt"/>
              </a:rPr>
              <a:t>Second View of Owner-Occupancy 2010-2017</a:t>
            </a:r>
            <a:br>
              <a:rPr lang="en-US" sz="3100" b="1" dirty="0">
                <a:latin typeface="+mn-lt"/>
              </a:rPr>
            </a:br>
            <a:br>
              <a:rPr lang="en-US" sz="1800" b="1" dirty="0">
                <a:latin typeface="+mn-lt"/>
              </a:rPr>
            </a:br>
            <a:r>
              <a:rPr lang="en-US" sz="2400" dirty="0">
                <a:latin typeface="+mn-lt"/>
              </a:rPr>
              <a:t>-- </a:t>
            </a:r>
            <a:r>
              <a:rPr lang="en-US" sz="2700" dirty="0">
                <a:latin typeface="+mn-lt"/>
              </a:rPr>
              <a:t>In West, Southwest, East, and Northeast: areas of solid, primarily Black homeownership impacted</a:t>
            </a:r>
            <a:br>
              <a:rPr lang="en-US" sz="2700" dirty="0">
                <a:latin typeface="+mn-lt"/>
              </a:rPr>
            </a:br>
            <a:br>
              <a:rPr lang="en-US" sz="2700" dirty="0">
                <a:latin typeface="+mn-lt"/>
              </a:rPr>
            </a:br>
            <a:r>
              <a:rPr lang="en-US" sz="2700" dirty="0">
                <a:latin typeface="+mn-lt"/>
              </a:rPr>
              <a:t>-- Also loss of homeowners in areas with higher percentage of rental units</a:t>
            </a:r>
            <a:br>
              <a:rPr lang="en-US" sz="2700" dirty="0">
                <a:latin typeface="+mn-lt"/>
              </a:rPr>
            </a:br>
            <a:br>
              <a:rPr lang="en-US" sz="2700" dirty="0">
                <a:latin typeface="+mn-lt"/>
              </a:rPr>
            </a:br>
            <a:r>
              <a:rPr lang="en-US" sz="2700" dirty="0">
                <a:latin typeface="+mn-lt"/>
              </a:rPr>
              <a:t>-- Lower rates of decline along waterfront, in City core, and in North and Northwest Baltimore</a:t>
            </a:r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76340C9E-878B-6C4F-932F-A853A6630D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365124"/>
            <a:ext cx="5552607" cy="6303844"/>
          </a:xfrm>
        </p:spPr>
      </p:pic>
    </p:spTree>
    <p:extLst>
      <p:ext uri="{BB962C8B-B14F-4D97-AF65-F5344CB8AC3E}">
        <p14:creationId xmlns:p14="http://schemas.microsoft.com/office/powerpoint/2010/main" val="2553382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75EE4-DE7A-C447-A722-0798F82B23E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/>
              <a:t>Baltimore’s System of </a:t>
            </a:r>
            <a:br>
              <a:rPr lang="en-US" dirty="0"/>
            </a:br>
            <a:r>
              <a:rPr lang="en-US" dirty="0"/>
              <a:t>Homeownership Promotion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4F6C0-9F45-9743-A8DD-9FEC130FB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i="1" dirty="0"/>
              <a:t>To help people buy existing homes</a:t>
            </a:r>
            <a:r>
              <a:rPr lang="en-US" dirty="0"/>
              <a:t>: extensive array of services and incentives involving homebuyer education, homeownership counseling, nonprofit organizations, Live Baltimore, Baltimore City, State of Maryland, Federal government, local employers, foundations.</a:t>
            </a:r>
          </a:p>
          <a:p>
            <a:r>
              <a:rPr lang="en-US" i="1" dirty="0"/>
              <a:t>Nonprofit affordable housing developers </a:t>
            </a:r>
            <a:r>
              <a:rPr lang="en-US" dirty="0"/>
              <a:t>also do complete rehabs of existing homes, construct new affordable homes, reach out to qualified buyers, and provide education and counseling for renters who want to become homeowners.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564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197F7-9497-5340-9923-C4D7CCD6EEF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/>
              <a:t>Results of Existing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0A3A8-3D62-6245-8FDD-AA540D036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Success in helping homebuyers, especially those who can navigate complex system (some with help) and are financially close to ready.</a:t>
            </a:r>
          </a:p>
          <a:p>
            <a:r>
              <a:rPr lang="en-US" dirty="0"/>
              <a:t>DHCD’s Office of Homeownership, working closely with Live Baltimore, provided $3.3 million in incentives in FY 2019.</a:t>
            </a:r>
          </a:p>
          <a:p>
            <a:r>
              <a:rPr lang="en-US" dirty="0"/>
              <a:t>From all sources, multiple loan products, down-payment options, tax credits, renovation programs – </a:t>
            </a:r>
            <a:r>
              <a:rPr lang="en-US" i="1" dirty="0"/>
              <a:t>complexity without scale</a:t>
            </a:r>
            <a:r>
              <a:rPr lang="en-US" dirty="0"/>
              <a:t>.</a:t>
            </a:r>
          </a:p>
          <a:p>
            <a:r>
              <a:rPr lang="en-US" dirty="0"/>
              <a:t>Affordable housing developers providing sustainable homeownership to around 100 people a year.  Valuable for those who move into those homes, but not on a scale to impact City’s homeownership rates.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418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FC61F-68C2-5141-A995-764EE7B99E78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/>
              <a:t>Barriers to Homeownership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19733-351A-4B4A-8F1C-5952A55D55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0042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Two Pools of Aspiring Homebuyers:</a:t>
            </a:r>
          </a:p>
          <a:p>
            <a:r>
              <a:rPr lang="en-US" dirty="0"/>
              <a:t>Smaller pool – ready to buy, with education &amp; incentives</a:t>
            </a:r>
          </a:p>
          <a:p>
            <a:r>
              <a:rPr lang="en-US" dirty="0"/>
              <a:t>Larger pool -- lack of income, poor credit, high debt</a:t>
            </a:r>
          </a:p>
          <a:p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Citywide, from 2010 to 2017, a 30% increase in the median price of homes in Baltimore outstripped a 21% increase in median income.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4000" dirty="0">
                <a:solidFill>
                  <a:srgbClr val="FF0000"/>
                </a:solidFill>
              </a:rPr>
              <a:t>Fundamental challenge – decades of structural racism, compounded by the Great Recession, have contributed to deep-rooted income, wealth and homeownership gaps for Black Baltimoreans.</a:t>
            </a:r>
          </a:p>
        </p:txBody>
      </p:sp>
    </p:spTree>
    <p:extLst>
      <p:ext uri="{BB962C8B-B14F-4D97-AF65-F5344CB8AC3E}">
        <p14:creationId xmlns:p14="http://schemas.microsoft.com/office/powerpoint/2010/main" val="493379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62A93F7F4A384089DB7EC8B0A62CB3" ma:contentTypeVersion="10" ma:contentTypeDescription="Create a new document." ma:contentTypeScope="" ma:versionID="6f8ab3f129fa91ff4f348ecda44ed642">
  <xsd:schema xmlns:xsd="http://www.w3.org/2001/XMLSchema" xmlns:xs="http://www.w3.org/2001/XMLSchema" xmlns:p="http://schemas.microsoft.com/office/2006/metadata/properties" xmlns:ns2="67c5ffe5-4b88-49d8-9a44-553db6d06049" targetNamespace="http://schemas.microsoft.com/office/2006/metadata/properties" ma:root="true" ma:fieldsID="2ad8ef3116edcdaff1ec9400dafd2faa" ns2:_="">
    <xsd:import namespace="67c5ffe5-4b88-49d8-9a44-553db6d060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c5ffe5-4b88-49d8-9a44-553db6d060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5AECF7F-2480-4ED0-B010-A98D8F4041CC}"/>
</file>

<file path=customXml/itemProps2.xml><?xml version="1.0" encoding="utf-8"?>
<ds:datastoreItem xmlns:ds="http://schemas.openxmlformats.org/officeDocument/2006/customXml" ds:itemID="{04CBE96F-0B8F-4914-BDAD-08C63EF928FA}"/>
</file>

<file path=customXml/itemProps3.xml><?xml version="1.0" encoding="utf-8"?>
<ds:datastoreItem xmlns:ds="http://schemas.openxmlformats.org/officeDocument/2006/customXml" ds:itemID="{323FDD76-4EC4-4EC2-8657-39679E063662}"/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920</Words>
  <Application>Microsoft Macintosh PowerPoint</Application>
  <PresentationFormat>Widescreen</PresentationFormat>
  <Paragraphs>81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Overcoming Barriers to  Homeownership in Baltimore City BNIA Data Week Presentation July 2020</vt:lpstr>
      <vt:lpstr> Persistent Racial Inequalities</vt:lpstr>
      <vt:lpstr>Initial Focus of Report</vt:lpstr>
      <vt:lpstr>Data Used</vt:lpstr>
      <vt:lpstr>Trends in Owner-Occupancy 2010 to 2017  -- Southwestern edge hit hardest  -- Areas with highest rates of loss mostly not in city core  -- Throughout City, loss of Black homeowners  -- Increases in homeownership occurred where Black populations falling, except where there are  long-term revitalization initiatives    </vt:lpstr>
      <vt:lpstr> Second View of Owner-Occupancy 2010-2017  -- In West, Southwest, East, and Northeast: areas of solid, primarily Black homeownership impacted  -- Also loss of homeowners in areas with higher percentage of rental units  -- Lower rates of decline along waterfront, in City core, and in North and Northwest Baltimore</vt:lpstr>
      <vt:lpstr>Baltimore’s System of  Homeownership Promotion</vt:lpstr>
      <vt:lpstr>Results of Existing System</vt:lpstr>
      <vt:lpstr>Barriers to Homeownership</vt:lpstr>
      <vt:lpstr>PowerPoint Presentation</vt:lpstr>
      <vt:lpstr>Recommendations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Overcoming Barriers to  Homeownership in Baltimore City BNIA Data Week Presentation July 2020</dc:title>
  <dc:creator>Sally Scott</dc:creator>
  <cp:lastModifiedBy>Sally Scott</cp:lastModifiedBy>
  <cp:revision>17</cp:revision>
  <dcterms:created xsi:type="dcterms:W3CDTF">2020-07-15T19:44:37Z</dcterms:created>
  <dcterms:modified xsi:type="dcterms:W3CDTF">2020-07-21T11:18:40Z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0x0101009762A93F7F4A384089DB7EC8B0A62CB3</vt:lpwstr>
  </property>
</Properties>
</file>