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74" r:id="rId2"/>
    <p:sldId id="685" r:id="rId3"/>
    <p:sldId id="686" r:id="rId4"/>
    <p:sldId id="695" r:id="rId5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6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7C12AF-2482-0F47-8BCE-21F3BF3D504A}" v="1" dt="2020-07-17T16:02:36.1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843" autoAdjust="0"/>
    <p:restoredTop sz="86287" autoAdjust="0"/>
  </p:normalViewPr>
  <p:slideViewPr>
    <p:cSldViewPr snapToGrid="0" snapToObjects="1">
      <p:cViewPr varScale="1">
        <p:scale>
          <a:sx n="70" d="100"/>
          <a:sy n="70" d="100"/>
        </p:scale>
        <p:origin x="184" y="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70D063EA-E177-E247-AAA7-0F1613AB91E4}" type="datetimeFigureOut">
              <a:rPr lang="en-US" smtClean="0"/>
              <a:t>7/17/20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EE072D5-504A-0E40-B8F7-63517DB5F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50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072D5-504A-0E40-B8F7-63517DB5F6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653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072D5-504A-0E40-B8F7-63517DB5F6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235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072D5-504A-0E40-B8F7-63517DB5F6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06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0" y="0"/>
            <a:ext cx="9144000" cy="1203158"/>
          </a:xfrm>
          <a:prstGeom prst="rect">
            <a:avLst/>
          </a:prstGeom>
          <a:gradFill flip="none" rotWithShape="1">
            <a:gsLst>
              <a:gs pos="100000">
                <a:srgbClr val="67A04E"/>
              </a:gs>
              <a:gs pos="0">
                <a:srgbClr val="4D7839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533400" y="457200"/>
            <a:ext cx="3657600" cy="5791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419600" y="1295400"/>
            <a:ext cx="4191000" cy="4953000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buClr>
                <a:srgbClr val="D06A28"/>
              </a:buClr>
              <a:buSzPct val="100000"/>
              <a:buFont typeface="Wingdings" pitchFamily="2" charset="2"/>
              <a:buChar char="§"/>
              <a:tabLst>
                <a:tab pos="685800" algn="l"/>
              </a:tabLst>
              <a:defRPr sz="2800" b="0" baseline="0">
                <a:solidFill>
                  <a:schemeClr val="accent6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3000"/>
            </a:lvl2pPr>
            <a:lvl3pPr>
              <a:defRPr sz="30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419600" y="457200"/>
            <a:ext cx="4191000" cy="685800"/>
          </a:xfrm>
        </p:spPr>
        <p:txBody>
          <a:bodyPr>
            <a:no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6"/>
          <p:cNvSpPr>
            <a:spLocks noGrp="1"/>
          </p:cNvSpPr>
          <p:nvPr>
            <p:ph sz="quarter" idx="14"/>
          </p:nvPr>
        </p:nvSpPr>
        <p:spPr>
          <a:xfrm>
            <a:off x="533400" y="6324600"/>
            <a:ext cx="8077200" cy="30480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>
              <a:buNone/>
              <a:defRPr sz="11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>
              <a:buNone/>
              <a:defRPr sz="11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>
              <a:buNone/>
              <a:defRPr sz="11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>
              <a:buNone/>
              <a:defRPr sz="11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CLF-Logo-Print_under-2-5in-RGB-Wid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4304" y="6252379"/>
            <a:ext cx="1546690" cy="4545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557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099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 dirty="0"/>
              <a:t>2/6/2014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57400" y="6356350"/>
            <a:ext cx="6781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ヒラギノ角ゴ ProN W3" charset="0"/>
                <a:cs typeface="ヒラギノ角ゴ ProN W3" charset="0"/>
              </a:defRPr>
            </a:lvl1pPr>
          </a:lstStyle>
          <a:p>
            <a:pPr>
              <a:defRPr/>
            </a:pPr>
            <a:r>
              <a:rPr lang="en-US" dirty="0"/>
              <a:t>Anne Palmer, Food Communities &amp; Public Health, Program Director</a:t>
            </a: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353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533400" y="457200"/>
            <a:ext cx="8077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1295400"/>
            <a:ext cx="8077200" cy="4953000"/>
          </a:xfrm>
        </p:spPr>
        <p:txBody>
          <a:bodyPr/>
          <a:lstStyle>
            <a:lvl1pPr>
              <a:buClr>
                <a:srgbClr val="D06A28"/>
              </a:buClr>
              <a:defRPr/>
            </a:lvl1pPr>
            <a:lvl2pPr>
              <a:buClr>
                <a:srgbClr val="D06A28"/>
              </a:buClr>
              <a:defRPr/>
            </a:lvl2pPr>
            <a:lvl3pPr>
              <a:buClr>
                <a:srgbClr val="D06A28"/>
              </a:buClr>
              <a:defRPr/>
            </a:lvl3pPr>
            <a:lvl4pPr>
              <a:buClr>
                <a:srgbClr val="D06A28"/>
              </a:buClr>
              <a:defRPr/>
            </a:lvl4pPr>
            <a:lvl5pPr>
              <a:buClr>
                <a:srgbClr val="D06A28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16"/>
          <p:cNvSpPr>
            <a:spLocks noGrp="1"/>
          </p:cNvSpPr>
          <p:nvPr>
            <p:ph sz="quarter" idx="14"/>
          </p:nvPr>
        </p:nvSpPr>
        <p:spPr>
          <a:xfrm>
            <a:off x="533400" y="6324600"/>
            <a:ext cx="8077200" cy="30480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>
              <a:buNone/>
              <a:defRPr sz="11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>
              <a:buNone/>
              <a:defRPr sz="11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>
              <a:buNone/>
              <a:defRPr sz="11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>
              <a:buNone/>
              <a:defRPr sz="11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0" y="0"/>
            <a:ext cx="9144000" cy="1203158"/>
          </a:xfrm>
          <a:prstGeom prst="rect">
            <a:avLst/>
          </a:prstGeom>
          <a:gradFill flip="none" rotWithShape="1">
            <a:gsLst>
              <a:gs pos="100000">
                <a:srgbClr val="67A04E"/>
              </a:gs>
              <a:gs pos="0">
                <a:srgbClr val="4D7839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12" name="Picture 11" descr="CLF-Logo-Print_under-2-5in-RGB-Wid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4304" y="6252379"/>
            <a:ext cx="1546690" cy="4545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ong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533400" y="304800"/>
            <a:ext cx="807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33400" y="1676400"/>
            <a:ext cx="8077200" cy="4572000"/>
          </a:xfrm>
        </p:spPr>
        <p:txBody>
          <a:bodyPr/>
          <a:lstStyle>
            <a:lvl1pPr>
              <a:buClr>
                <a:srgbClr val="D06A28"/>
              </a:buClr>
              <a:defRPr/>
            </a:lvl1pPr>
            <a:lvl2pPr>
              <a:buClr>
                <a:srgbClr val="D06A28"/>
              </a:buClr>
              <a:defRPr/>
            </a:lvl2pPr>
            <a:lvl3pPr>
              <a:buClr>
                <a:srgbClr val="D06A28"/>
              </a:buClr>
              <a:defRPr/>
            </a:lvl3pPr>
            <a:lvl4pPr>
              <a:buClr>
                <a:srgbClr val="D06A28"/>
              </a:buClr>
              <a:defRPr/>
            </a:lvl4pPr>
            <a:lvl5pPr>
              <a:buClr>
                <a:srgbClr val="D06A28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16"/>
          <p:cNvSpPr>
            <a:spLocks noGrp="1"/>
          </p:cNvSpPr>
          <p:nvPr>
            <p:ph sz="quarter" idx="14"/>
          </p:nvPr>
        </p:nvSpPr>
        <p:spPr>
          <a:xfrm>
            <a:off x="533400" y="6324600"/>
            <a:ext cx="8077200" cy="30480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>
              <a:buNone/>
              <a:defRPr sz="11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>
              <a:buNone/>
              <a:defRPr sz="11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>
              <a:buNone/>
              <a:defRPr sz="11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>
              <a:buNone/>
              <a:defRPr sz="11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9144000" cy="1600200"/>
          </a:xfrm>
          <a:prstGeom prst="rect">
            <a:avLst/>
          </a:prstGeom>
          <a:gradFill flip="none" rotWithShape="1">
            <a:gsLst>
              <a:gs pos="100000">
                <a:srgbClr val="67A04E"/>
              </a:gs>
              <a:gs pos="0">
                <a:srgbClr val="4D7839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8" name="Picture 7" descr="CLF-Logo-Print_under-2-5in-RGB-Wid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4304" y="6252379"/>
            <a:ext cx="1546690" cy="4545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533400" y="304800"/>
            <a:ext cx="8077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  <a:normAutofit/>
          </a:bodyPr>
          <a:lstStyle>
            <a:lvl1pPr>
              <a:defRPr sz="44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33400" y="2362200"/>
            <a:ext cx="8077200" cy="38862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16"/>
          <p:cNvSpPr>
            <a:spLocks noGrp="1"/>
          </p:cNvSpPr>
          <p:nvPr>
            <p:ph sz="quarter" idx="14"/>
          </p:nvPr>
        </p:nvSpPr>
        <p:spPr>
          <a:xfrm>
            <a:off x="533400" y="6324600"/>
            <a:ext cx="8077200" cy="30480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>
              <a:buNone/>
              <a:defRPr sz="11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>
              <a:buNone/>
              <a:defRPr sz="11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>
              <a:buNone/>
              <a:defRPr sz="11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>
              <a:buNone/>
              <a:defRPr sz="11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9144000" cy="2286000"/>
          </a:xfrm>
          <a:prstGeom prst="rect">
            <a:avLst/>
          </a:prstGeom>
          <a:gradFill flip="none" rotWithShape="1">
            <a:gsLst>
              <a:gs pos="100000">
                <a:srgbClr val="67A04E"/>
              </a:gs>
              <a:gs pos="0">
                <a:srgbClr val="4D7839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8" name="Picture 7" descr="CLF-Logo-Print_under-2-5in-RGB-Wid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4304" y="6252379"/>
            <a:ext cx="1546690" cy="4545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F-Logo-Print_under-2-5in-RGB-Wid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4304" y="6252379"/>
            <a:ext cx="1546690" cy="4545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533400" y="304800"/>
            <a:ext cx="8077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  <a:normAutofit/>
          </a:bodyPr>
          <a:lstStyle>
            <a:lvl1pPr>
              <a:defRPr sz="44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33400" y="2362200"/>
            <a:ext cx="8077200" cy="3886200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16"/>
          <p:cNvSpPr>
            <a:spLocks noGrp="1"/>
          </p:cNvSpPr>
          <p:nvPr>
            <p:ph sz="quarter" idx="14"/>
          </p:nvPr>
        </p:nvSpPr>
        <p:spPr>
          <a:xfrm>
            <a:off x="533400" y="6324600"/>
            <a:ext cx="8077200" cy="304800"/>
          </a:xfrm>
        </p:spPr>
        <p:txBody>
          <a:bodyPr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>
              <a:buNone/>
              <a:defRPr sz="1100">
                <a:solidFill>
                  <a:schemeClr val="tx1">
                    <a:lumMod val="60000"/>
                    <a:lumOff val="40000"/>
                  </a:schemeClr>
                </a:solidFill>
              </a:defRPr>
            </a:lvl2pPr>
            <a:lvl3pPr>
              <a:buNone/>
              <a:defRPr sz="1100">
                <a:solidFill>
                  <a:schemeClr val="tx1">
                    <a:lumMod val="60000"/>
                    <a:lumOff val="40000"/>
                  </a:schemeClr>
                </a:solidFill>
              </a:defRPr>
            </a:lvl3pPr>
            <a:lvl4pPr>
              <a:buNone/>
              <a:defRPr sz="1100">
                <a:solidFill>
                  <a:schemeClr val="tx1">
                    <a:lumMod val="60000"/>
                    <a:lumOff val="40000"/>
                  </a:schemeClr>
                </a:solidFill>
              </a:defRPr>
            </a:lvl4pPr>
            <a:lvl5pPr>
              <a:buNone/>
              <a:defRPr sz="1100">
                <a:solidFill>
                  <a:schemeClr val="tx1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9144000" cy="2286000"/>
          </a:xfrm>
          <a:prstGeom prst="rect">
            <a:avLst/>
          </a:prstGeom>
          <a:gradFill flip="none" rotWithShape="1">
            <a:gsLst>
              <a:gs pos="100000">
                <a:srgbClr val="67A04E"/>
              </a:gs>
              <a:gs pos="0">
                <a:srgbClr val="4D7839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8" name="Picture 7" descr="CLF-Logo-Print_under-2-5in-RGB-Wide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4304" y="6252379"/>
            <a:ext cx="1546690" cy="45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716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gradFill flip="none" rotWithShape="1">
          <a:gsLst>
            <a:gs pos="0">
              <a:srgbClr val="67A04E"/>
            </a:gs>
            <a:gs pos="100000">
              <a:srgbClr val="4D783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533400" y="304800"/>
            <a:ext cx="8077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  <a:normAutofit/>
          </a:bodyPr>
          <a:lstStyle>
            <a:lvl1pPr algn="ctr">
              <a:defRPr sz="4400" b="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33400" y="2286000"/>
            <a:ext cx="8077200" cy="2743200"/>
          </a:xfrm>
        </p:spPr>
        <p:txBody>
          <a:bodyPr/>
          <a:lstStyle>
            <a:lvl1pPr algn="ctr">
              <a:buNone/>
              <a:defRPr>
                <a:solidFill>
                  <a:schemeClr val="bg1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CLF Logo - E-Large_White-Alpha-large-Tall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7446" y="4885020"/>
            <a:ext cx="2949108" cy="185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310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gra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 gra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1295400"/>
            <a:ext cx="8077200" cy="495300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533400" y="457200"/>
            <a:ext cx="8077200" cy="685800"/>
          </a:xfrm>
          <a:prstGeom prst="rect">
            <a:avLst/>
          </a:prstGeom>
        </p:spPr>
        <p:txBody>
          <a:bodyPr vert="horz" lIns="0" tIns="45720" rIns="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0" baseline="0">
          <a:solidFill>
            <a:schemeClr val="tx1"/>
          </a:solidFill>
          <a:latin typeface="+mj-lt"/>
          <a:ea typeface="Adobe Fan Heiti Std B" pitchFamily="34" charset="-128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1963" marR="0" indent="-461963" algn="l" defTabSz="7885113" rtl="0" eaLnBrk="1" fontAlgn="base" latinLnBrk="0" hangingPunct="1">
        <a:lnSpc>
          <a:spcPct val="100000"/>
        </a:lnSpc>
        <a:spcBef>
          <a:spcPts val="1200"/>
        </a:spcBef>
        <a:spcAft>
          <a:spcPct val="0"/>
        </a:spcAft>
        <a:buClr>
          <a:srgbClr val="D06A28"/>
        </a:buClr>
        <a:buSzTx/>
        <a:buFont typeface="Wingdings" pitchFamily="2" charset="2"/>
        <a:buChar char="§"/>
        <a:tabLst/>
        <a:defRPr sz="2500" b="0" i="0" baseline="0">
          <a:solidFill>
            <a:schemeClr val="tx1"/>
          </a:solidFill>
          <a:latin typeface="+mn-lt"/>
          <a:ea typeface="+mn-ea"/>
          <a:cs typeface="+mn-cs"/>
        </a:defRPr>
      </a:lvl1pPr>
      <a:lvl2pPr marL="908050" marR="0" indent="-446088" algn="l" defTabSz="7939088" rtl="0" eaLnBrk="1" fontAlgn="base" latinLnBrk="0" hangingPunct="1">
        <a:lnSpc>
          <a:spcPct val="100000"/>
        </a:lnSpc>
        <a:spcBef>
          <a:spcPts val="1200"/>
        </a:spcBef>
        <a:spcAft>
          <a:spcPct val="0"/>
        </a:spcAft>
        <a:buClr>
          <a:srgbClr val="D06A28"/>
        </a:buClr>
        <a:buSzPct val="115000"/>
        <a:buFont typeface="Arial" pitchFamily="34" charset="0"/>
        <a:buChar char="•"/>
        <a:tabLst/>
        <a:defRPr sz="2500" b="0" i="0" baseline="0">
          <a:solidFill>
            <a:schemeClr val="tx1"/>
          </a:solidFill>
          <a:latin typeface="+mn-lt"/>
        </a:defRPr>
      </a:lvl2pPr>
      <a:lvl3pPr marL="1376363" indent="-461963" algn="l" defTabSz="7024688" rtl="0" eaLnBrk="1" fontAlgn="base" hangingPunct="1">
        <a:lnSpc>
          <a:spcPct val="100000"/>
        </a:lnSpc>
        <a:spcBef>
          <a:spcPts val="1200"/>
        </a:spcBef>
        <a:spcAft>
          <a:spcPct val="0"/>
        </a:spcAft>
        <a:buClr>
          <a:srgbClr val="D06A28"/>
        </a:buClr>
        <a:buFont typeface="Arial" pitchFamily="34" charset="0"/>
        <a:buChar char="•"/>
        <a:defRPr sz="2500" b="0" i="0" baseline="0">
          <a:solidFill>
            <a:schemeClr val="tx1"/>
          </a:solidFill>
          <a:latin typeface="+mn-lt"/>
        </a:defRPr>
      </a:lvl3pPr>
      <a:lvl4pPr marL="1828800" indent="-452438" algn="l" defTabSz="6110288" rtl="0" eaLnBrk="1" fontAlgn="base" hangingPunct="1">
        <a:lnSpc>
          <a:spcPct val="100000"/>
        </a:lnSpc>
        <a:spcBef>
          <a:spcPts val="1200"/>
        </a:spcBef>
        <a:spcAft>
          <a:spcPct val="0"/>
        </a:spcAft>
        <a:buClr>
          <a:srgbClr val="D06A28"/>
        </a:buClr>
        <a:buFont typeface="Arial" pitchFamily="34" charset="0"/>
        <a:buChar char="•"/>
        <a:defRPr sz="2500">
          <a:solidFill>
            <a:schemeClr val="tx1"/>
          </a:solidFill>
          <a:latin typeface="+mn-lt"/>
        </a:defRPr>
      </a:lvl4pPr>
      <a:lvl5pPr marL="2290763" indent="-461963" algn="l" rtl="0" eaLnBrk="1" fontAlgn="base" hangingPunct="1">
        <a:lnSpc>
          <a:spcPct val="100000"/>
        </a:lnSpc>
        <a:spcBef>
          <a:spcPts val="1200"/>
        </a:spcBef>
        <a:spcAft>
          <a:spcPct val="0"/>
        </a:spcAft>
        <a:buClr>
          <a:srgbClr val="D06A28"/>
        </a:buClr>
        <a:buFont typeface="Arial" pitchFamily="34" charset="0"/>
        <a:buChar char="•"/>
        <a:defRPr sz="2500" baseline="0">
          <a:solidFill>
            <a:schemeClr val="tx1"/>
          </a:solidFill>
          <a:latin typeface="+mn-lt"/>
        </a:defRPr>
      </a:lvl5pPr>
      <a:lvl6pPr marL="2743200" indent="-452438" algn="l" defTabSz="5195888" rtl="0" eaLnBrk="1" fontAlgn="base" hangingPunct="1">
        <a:lnSpc>
          <a:spcPct val="100000"/>
        </a:lnSpc>
        <a:spcBef>
          <a:spcPts val="1200"/>
        </a:spcBef>
        <a:spcAft>
          <a:spcPct val="0"/>
        </a:spcAft>
        <a:buClr>
          <a:srgbClr val="D06A28"/>
        </a:buClr>
        <a:buFont typeface="Arial" pitchFamily="34" charset="0"/>
        <a:buChar char="•"/>
        <a:defRPr sz="2500" baseline="0">
          <a:solidFill>
            <a:schemeClr val="tx1"/>
          </a:solidFill>
          <a:latin typeface="+mn-lt"/>
        </a:defRPr>
      </a:lvl6pPr>
      <a:lvl7pPr marL="3205163" indent="-461963" algn="l" defTabSz="7939088" rtl="0" eaLnBrk="1" fontAlgn="base" hangingPunct="1">
        <a:lnSpc>
          <a:spcPct val="100000"/>
        </a:lnSpc>
        <a:spcBef>
          <a:spcPts val="1200"/>
        </a:spcBef>
        <a:spcAft>
          <a:spcPct val="0"/>
        </a:spcAft>
        <a:buClr>
          <a:srgbClr val="D06A28"/>
        </a:buClr>
        <a:buFont typeface="Arial" pitchFamily="34" charset="0"/>
        <a:buChar char="•"/>
        <a:defRPr sz="2500" baseline="0">
          <a:solidFill>
            <a:schemeClr val="tx1"/>
          </a:solidFill>
          <a:latin typeface="+mn-lt"/>
        </a:defRPr>
      </a:lvl7pPr>
      <a:lvl8pPr marL="3657600" indent="-452438" algn="l" defTabSz="4227513" rtl="0" eaLnBrk="1" fontAlgn="base" hangingPunct="1">
        <a:lnSpc>
          <a:spcPct val="100000"/>
        </a:lnSpc>
        <a:spcBef>
          <a:spcPts val="1200"/>
        </a:spcBef>
        <a:spcAft>
          <a:spcPct val="0"/>
        </a:spcAft>
        <a:buClr>
          <a:srgbClr val="D06A28"/>
        </a:buClr>
        <a:buFont typeface="Arial" pitchFamily="34" charset="0"/>
        <a:buChar char="•"/>
        <a:defRPr sz="2500" baseline="0">
          <a:solidFill>
            <a:schemeClr val="tx1"/>
          </a:solidFill>
          <a:latin typeface="+mn-lt"/>
        </a:defRPr>
      </a:lvl8pPr>
      <a:lvl9pPr marL="4119563" indent="-461963" algn="l" defTabSz="4173538" rtl="0" eaLnBrk="1" fontAlgn="base" hangingPunct="1">
        <a:lnSpc>
          <a:spcPct val="100000"/>
        </a:lnSpc>
        <a:spcBef>
          <a:spcPts val="1200"/>
        </a:spcBef>
        <a:spcAft>
          <a:spcPct val="0"/>
        </a:spcAft>
        <a:buClr>
          <a:srgbClr val="D06A28"/>
        </a:buClr>
        <a:buFont typeface="Arial" pitchFamily="34" charset="0"/>
        <a:buChar char="•"/>
        <a:defRPr sz="2500" baseline="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s.mdfoodsystemmap.org/map/#x=-8600388.674532637&amp;y=4687424.322558925&amp;z=6&amp;ll=2,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CFISHE29@JHU.EDU" TargetMode="External"/><Relationship Id="rId2" Type="http://schemas.openxmlformats.org/officeDocument/2006/relationships/hyperlink" Target="http://www.mdfoodsystemmap.org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0206"/>
            <a:ext cx="8077200" cy="1438856"/>
          </a:xfrm>
        </p:spPr>
        <p:txBody>
          <a:bodyPr>
            <a:noAutofit/>
          </a:bodyPr>
          <a:lstStyle/>
          <a:p>
            <a:r>
              <a:rPr lang="en-US" sz="4800" b="0" dirty="0">
                <a:latin typeface="Impact" charset="0"/>
                <a:ea typeface="Impact" charset="0"/>
                <a:cs typeface="Impact" charset="0"/>
              </a:rPr>
              <a:t>THE MARYLAND FOOD SYSTEM MAP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3400" y="4021989"/>
            <a:ext cx="8077200" cy="178716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400" dirty="0">
                <a:latin typeface="Gill Sans MT" charset="0"/>
                <a:ea typeface="Gill Sans MT" charset="0"/>
                <a:cs typeface="Gill Sans MT" charset="0"/>
              </a:rPr>
              <a:t>CAITLIN MISIASZEK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Gill Sans MT" charset="0"/>
                <a:ea typeface="Gill Sans MT" charset="0"/>
                <a:cs typeface="Gill Sans MT" charset="0"/>
              </a:rPr>
              <a:t>JOHNS HOPKINS CENTER FOR A LIVABLE FUTURE</a:t>
            </a:r>
          </a:p>
          <a:p>
            <a:pPr>
              <a:spcBef>
                <a:spcPts val="0"/>
              </a:spcBef>
            </a:pPr>
            <a:r>
              <a:rPr lang="en-US" sz="2400" dirty="0">
                <a:latin typeface="Gill Sans MT" charset="0"/>
                <a:ea typeface="Gill Sans MT" charset="0"/>
                <a:cs typeface="Gill Sans MT" charset="0"/>
              </a:rPr>
              <a:t>July 22, 2020</a:t>
            </a:r>
          </a:p>
        </p:txBody>
      </p:sp>
    </p:spTree>
    <p:extLst>
      <p:ext uri="{BB962C8B-B14F-4D97-AF65-F5344CB8AC3E}">
        <p14:creationId xmlns:p14="http://schemas.microsoft.com/office/powerpoint/2010/main" val="3639747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02127" y="1554197"/>
            <a:ext cx="8208475" cy="4893647"/>
            <a:chOff x="1878227" y="395055"/>
            <a:chExt cx="11007476" cy="6233148"/>
          </a:xfrm>
        </p:grpSpPr>
        <p:sp>
          <p:nvSpPr>
            <p:cNvPr id="8" name="Rectangle 7"/>
            <p:cNvSpPr/>
            <p:nvPr/>
          </p:nvSpPr>
          <p:spPr>
            <a:xfrm>
              <a:off x="1878227" y="395415"/>
              <a:ext cx="3447534" cy="12356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449330" y="395055"/>
              <a:ext cx="7436373" cy="623314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1"/>
              <a:r>
                <a:rPr lang="en-US" altLang="en-US" sz="3600" dirty="0">
                  <a:latin typeface="Gill Sans MT" charset="0"/>
                  <a:ea typeface="Gill Sans MT" charset="0"/>
                  <a:cs typeface="Gill Sans MT" charset="0"/>
                </a:rPr>
                <a:t>VISUALIZE</a:t>
              </a:r>
              <a:r>
                <a:rPr lang="mr-IN" altLang="en-US" sz="2800" dirty="0">
                  <a:latin typeface="Gill Sans MT" charset="0"/>
                  <a:ea typeface="Gill Sans MT" charset="0"/>
                  <a:cs typeface="Gill Sans MT" charset="0"/>
                </a:rPr>
                <a:t>…</a:t>
              </a:r>
              <a:endParaRPr lang="en-US" altLang="en-US" sz="2800" dirty="0">
                <a:latin typeface="Gill Sans MT" charset="0"/>
                <a:ea typeface="Gill Sans MT" charset="0"/>
                <a:cs typeface="Gill Sans MT" charset="0"/>
              </a:endParaRPr>
            </a:p>
            <a:p>
              <a:pPr lvl="1"/>
              <a:r>
                <a:rPr lang="en-US" altLang="en-US" dirty="0">
                  <a:latin typeface="Gill Sans MT" charset="0"/>
                  <a:ea typeface="Gill Sans MT" charset="0"/>
                  <a:cs typeface="Gill Sans MT" charset="0"/>
                </a:rPr>
                <a:t>data across space </a:t>
              </a:r>
            </a:p>
            <a:p>
              <a:pPr lvl="1"/>
              <a:endParaRPr lang="en-US" altLang="en-US" sz="2000" dirty="0">
                <a:latin typeface="Gill Sans MT" charset="0"/>
                <a:ea typeface="Gill Sans MT" charset="0"/>
                <a:cs typeface="Gill Sans MT" charset="0"/>
              </a:endParaRPr>
            </a:p>
            <a:p>
              <a:pPr lvl="1"/>
              <a:r>
                <a:rPr lang="en-US" altLang="en-US" sz="3600" dirty="0">
                  <a:latin typeface="Gill Sans MT" charset="0"/>
                  <a:ea typeface="Gill Sans MT" charset="0"/>
                  <a:cs typeface="Gill Sans MT" charset="0"/>
                </a:rPr>
                <a:t>LAYER</a:t>
              </a:r>
              <a:r>
                <a:rPr lang="mr-IN" altLang="en-US" sz="2800" dirty="0">
                  <a:latin typeface="Gill Sans MT" charset="0"/>
                  <a:ea typeface="Gill Sans MT" charset="0"/>
                  <a:cs typeface="Gill Sans MT" charset="0"/>
                </a:rPr>
                <a:t>…</a:t>
              </a:r>
              <a:endParaRPr lang="en-US" altLang="en-US" sz="2800" dirty="0">
                <a:latin typeface="Gill Sans MT" charset="0"/>
                <a:ea typeface="Gill Sans MT" charset="0"/>
                <a:cs typeface="Gill Sans MT" charset="0"/>
              </a:endParaRPr>
            </a:p>
            <a:p>
              <a:pPr lvl="1"/>
              <a:r>
                <a:rPr lang="en-US" altLang="en-US" dirty="0">
                  <a:latin typeface="Gill Sans MT" charset="0"/>
                  <a:ea typeface="Gill Sans MT" charset="0"/>
                  <a:cs typeface="Gill Sans MT" charset="0"/>
                </a:rPr>
                <a:t>complex data to understand connections, inequalities and trends among systems </a:t>
              </a:r>
            </a:p>
            <a:p>
              <a:pPr lvl="1"/>
              <a:endParaRPr lang="en-US" altLang="en-US" dirty="0">
                <a:latin typeface="Gill Sans MT" charset="0"/>
                <a:ea typeface="Gill Sans MT" charset="0"/>
                <a:cs typeface="Gill Sans MT" charset="0"/>
              </a:endParaRPr>
            </a:p>
            <a:p>
              <a:pPr lvl="1"/>
              <a:r>
                <a:rPr lang="en-US" altLang="en-US" sz="3600" dirty="0">
                  <a:latin typeface="Gill Sans MT" charset="0"/>
                  <a:ea typeface="Gill Sans MT" charset="0"/>
                  <a:cs typeface="Gill Sans MT" charset="0"/>
                </a:rPr>
                <a:t>INFORM</a:t>
              </a:r>
              <a:r>
                <a:rPr lang="mr-IN" altLang="en-US" sz="2800" dirty="0">
                  <a:latin typeface="Gill Sans MT" charset="0"/>
                  <a:ea typeface="Gill Sans MT" charset="0"/>
                  <a:cs typeface="Gill Sans MT" charset="0"/>
                </a:rPr>
                <a:t>…</a:t>
              </a:r>
              <a:endParaRPr lang="en-US" altLang="en-US" sz="2800" dirty="0">
                <a:latin typeface="Gill Sans MT" charset="0"/>
                <a:ea typeface="Gill Sans MT" charset="0"/>
                <a:cs typeface="Gill Sans MT" charset="0"/>
              </a:endParaRPr>
            </a:p>
            <a:p>
              <a:pPr lvl="1"/>
              <a:r>
                <a:rPr lang="en-US" altLang="en-US" dirty="0">
                  <a:latin typeface="Gill Sans MT" charset="0"/>
                  <a:ea typeface="Gill Sans MT" charset="0"/>
                  <a:cs typeface="Gill Sans MT" charset="0"/>
                </a:rPr>
                <a:t>and create effective policies and programs</a:t>
              </a:r>
            </a:p>
            <a:p>
              <a:pPr lvl="1"/>
              <a:endParaRPr lang="en-US" altLang="en-US" sz="2400" dirty="0">
                <a:latin typeface="Gill Sans MT" charset="0"/>
                <a:ea typeface="Gill Sans MT" charset="0"/>
                <a:cs typeface="Gill Sans MT" charset="0"/>
              </a:endParaRPr>
            </a:p>
            <a:p>
              <a:pPr lvl="1"/>
              <a:r>
                <a:rPr lang="en-US" altLang="en-US" sz="3600" dirty="0">
                  <a:latin typeface="Gill Sans MT" charset="0"/>
                  <a:ea typeface="Gill Sans MT" charset="0"/>
                  <a:cs typeface="Gill Sans MT" charset="0"/>
                </a:rPr>
                <a:t>MONITOR</a:t>
              </a:r>
              <a:r>
                <a:rPr lang="mr-IN" altLang="en-US" sz="2800" dirty="0">
                  <a:latin typeface="Gill Sans MT" charset="0"/>
                  <a:ea typeface="Gill Sans MT" charset="0"/>
                  <a:cs typeface="Gill Sans MT" charset="0"/>
                </a:rPr>
                <a:t>…</a:t>
              </a:r>
              <a:endParaRPr lang="en-US" altLang="en-US" sz="2800" dirty="0">
                <a:latin typeface="Gill Sans MT" charset="0"/>
                <a:ea typeface="Gill Sans MT" charset="0"/>
                <a:cs typeface="Gill Sans MT" charset="0"/>
              </a:endParaRPr>
            </a:p>
            <a:p>
              <a:pPr lvl="1"/>
              <a:r>
                <a:rPr lang="en-US" altLang="en-US" dirty="0">
                  <a:latin typeface="Gill Sans MT" charset="0"/>
                  <a:ea typeface="Gill Sans MT" charset="0"/>
                  <a:cs typeface="Gill Sans MT" charset="0"/>
                </a:rPr>
                <a:t>and evaluate change</a:t>
              </a:r>
            </a:p>
            <a:p>
              <a:endParaRPr lang="en-US" sz="16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78227" y="1942084"/>
              <a:ext cx="3447534" cy="12356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78227" y="3488753"/>
              <a:ext cx="3447532" cy="12356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78227" y="5035422"/>
              <a:ext cx="3447532" cy="123567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15709" y="551588"/>
              <a:ext cx="1233621" cy="9599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5400" b="1">
                  <a:latin typeface="Gill Sans MT" charset="0"/>
                  <a:ea typeface="Gill Sans MT" charset="0"/>
                  <a:cs typeface="Gill Sans MT" charset="0"/>
                </a:rPr>
                <a:t>1</a:t>
              </a:r>
              <a:endParaRPr lang="en-US" sz="5400" b="1" dirty="0">
                <a:latin typeface="Gill Sans MT" charset="0"/>
                <a:ea typeface="Gill Sans MT" charset="0"/>
                <a:cs typeface="Gill Sans MT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15706" y="2051063"/>
              <a:ext cx="1233621" cy="9599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atin typeface="Gill Sans MT" charset="0"/>
                  <a:ea typeface="Gill Sans MT" charset="0"/>
                  <a:cs typeface="Gill Sans MT" charset="0"/>
                </a:rPr>
                <a:t>2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15707" y="3573019"/>
              <a:ext cx="1233621" cy="9599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atin typeface="Gill Sans MT" charset="0"/>
                  <a:ea typeface="Gill Sans MT" charset="0"/>
                  <a:cs typeface="Gill Sans MT" charset="0"/>
                </a:rPr>
                <a:t>3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215706" y="5119687"/>
              <a:ext cx="1233621" cy="95991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5400" b="1" dirty="0">
                  <a:latin typeface="Gill Sans MT" charset="0"/>
                  <a:ea typeface="Gill Sans MT" charset="0"/>
                  <a:cs typeface="Gill Sans MT" charset="0"/>
                </a:rPr>
                <a:t>4</a:t>
              </a:r>
            </a:p>
          </p:txBody>
        </p:sp>
      </p:grp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mpact" charset="0"/>
                <a:ea typeface="Impact" charset="0"/>
                <a:cs typeface="Impact" charset="0"/>
              </a:rPr>
              <a:t>WHY MAPPING?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92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150223" y="1358537"/>
            <a:ext cx="8843555" cy="482019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Impact" charset="0"/>
                <a:ea typeface="Impact" charset="0"/>
                <a:cs typeface="Impact" charset="0"/>
              </a:rPr>
              <a:t>MARYLAND FOOD SYSTEM MAP</a:t>
            </a:r>
          </a:p>
        </p:txBody>
      </p:sp>
      <p:pic>
        <p:nvPicPr>
          <p:cNvPr id="6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1348983B-DE7B-FC41-A40A-8B42D2C94BB6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57544" y="1358537"/>
            <a:ext cx="9028911" cy="492299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CD080E-FDD6-0442-AAB4-DB1C7D312B4C}"/>
              </a:ext>
            </a:extLst>
          </p:cNvPr>
          <p:cNvSpPr txBox="1"/>
          <p:nvPr/>
        </p:nvSpPr>
        <p:spPr>
          <a:xfrm>
            <a:off x="150223" y="6400800"/>
            <a:ext cx="5337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Maryland Food System Map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940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dirty="0">
                <a:latin typeface="Impact" charset="0"/>
                <a:ea typeface="Impact" charset="0"/>
                <a:cs typeface="Impact" charset="0"/>
              </a:rPr>
              <a:t>THANK YOU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533400" y="2965271"/>
            <a:ext cx="8077200" cy="2743200"/>
          </a:xfrm>
        </p:spPr>
        <p:txBody>
          <a:bodyPr/>
          <a:lstStyle/>
          <a:p>
            <a:r>
              <a:rPr lang="en-US" dirty="0">
                <a:latin typeface="Gill Sans MT" charset="0"/>
                <a:ea typeface="Gill Sans MT" charset="0"/>
                <a:cs typeface="Gill Sans MT" charset="0"/>
              </a:rPr>
              <a:t>CAITLIN MISIASZEK</a:t>
            </a:r>
          </a:p>
          <a:p>
            <a:r>
              <a:rPr lang="en-US" dirty="0">
                <a:latin typeface="Gill Sans MT" charset="0"/>
                <a:ea typeface="Gill Sans MT" charset="0"/>
                <a:cs typeface="Gill Sans MT" charset="0"/>
              </a:rPr>
              <a:t>JOHNS HOPKINS CENTER FOR A LIVABLE FUTURE</a:t>
            </a:r>
          </a:p>
          <a:p>
            <a:r>
              <a:rPr lang="en-US" sz="3200" dirty="0">
                <a:latin typeface="Gill Sans MT" charset="0"/>
                <a:ea typeface="Gill Sans MT" charset="0"/>
                <a:cs typeface="Gill Sans MT" charset="0"/>
                <a:hlinkClick r:id="rId2"/>
              </a:rPr>
              <a:t>WWW.MDFOODSYSTEMMAP.ORG</a:t>
            </a:r>
            <a:endParaRPr lang="en-US" sz="3200" dirty="0">
              <a:latin typeface="Gill Sans MT" charset="0"/>
              <a:ea typeface="Gill Sans MT" charset="0"/>
              <a:cs typeface="Gill Sans MT" charset="0"/>
            </a:endParaRPr>
          </a:p>
          <a:p>
            <a:r>
              <a:rPr lang="en-US" dirty="0">
                <a:latin typeface="Gill Sans MT" charset="0"/>
                <a:ea typeface="Gill Sans MT" charset="0"/>
                <a:cs typeface="Gill Sans MT" charset="0"/>
                <a:hlinkClick r:id="rId3"/>
              </a:rPr>
              <a:t>CFISHE29@JHU.EDU</a:t>
            </a:r>
            <a:r>
              <a:rPr lang="en-US" dirty="0">
                <a:latin typeface="Gill Sans MT" charset="0"/>
                <a:ea typeface="Gill Sans MT" charset="0"/>
                <a:cs typeface="Gill Sans MT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987637"/>
      </p:ext>
    </p:extLst>
  </p:cSld>
  <p:clrMapOvr>
    <a:masterClrMapping/>
  </p:clrMapOvr>
</p:sld>
</file>

<file path=ppt/theme/theme1.xml><?xml version="1.0" encoding="utf-8"?>
<a:theme xmlns:a="http://schemas.openxmlformats.org/drawingml/2006/main" name="CLF Slide Template-green grad">
  <a:themeElements>
    <a:clrScheme name="Custom 10">
      <a:dk1>
        <a:srgbClr val="505050"/>
      </a:dk1>
      <a:lt1>
        <a:srgbClr val="FFFFFF"/>
      </a:lt1>
      <a:dk2>
        <a:srgbClr val="ACC0D9"/>
      </a:dk2>
      <a:lt2>
        <a:srgbClr val="000000"/>
      </a:lt2>
      <a:accent1>
        <a:srgbClr val="416491"/>
      </a:accent1>
      <a:accent2>
        <a:srgbClr val="FFC000"/>
      </a:accent2>
      <a:accent3>
        <a:srgbClr val="87AF09"/>
      </a:accent3>
      <a:accent4>
        <a:srgbClr val="7030A0"/>
      </a:accent4>
      <a:accent5>
        <a:srgbClr val="FFFFFF"/>
      </a:accent5>
      <a:accent6>
        <a:srgbClr val="151515"/>
      </a:accent6>
      <a:hlink>
        <a:srgbClr val="416491"/>
      </a:hlink>
      <a:folHlink>
        <a:srgbClr val="416491"/>
      </a:folHlink>
    </a:clrScheme>
    <a:fontScheme name="TFS 2012-05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62A93F7F4A384089DB7EC8B0A62CB3" ma:contentTypeVersion="10" ma:contentTypeDescription="Create a new document." ma:contentTypeScope="" ma:versionID="6f8ab3f129fa91ff4f348ecda44ed642">
  <xsd:schema xmlns:xsd="http://www.w3.org/2001/XMLSchema" xmlns:xs="http://www.w3.org/2001/XMLSchema" xmlns:p="http://schemas.microsoft.com/office/2006/metadata/properties" xmlns:ns2="67c5ffe5-4b88-49d8-9a44-553db6d06049" targetNamespace="http://schemas.microsoft.com/office/2006/metadata/properties" ma:root="true" ma:fieldsID="2ad8ef3116edcdaff1ec9400dafd2faa" ns2:_="">
    <xsd:import namespace="67c5ffe5-4b88-49d8-9a44-553db6d060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c5ffe5-4b88-49d8-9a44-553db6d060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91B88FB-1771-473B-B5FE-39B0C9BB698B}"/>
</file>

<file path=customXml/itemProps2.xml><?xml version="1.0" encoding="utf-8"?>
<ds:datastoreItem xmlns:ds="http://schemas.openxmlformats.org/officeDocument/2006/customXml" ds:itemID="{EAADF846-8D15-452A-99A0-FBC676509180}"/>
</file>

<file path=customXml/itemProps3.xml><?xml version="1.0" encoding="utf-8"?>
<ds:datastoreItem xmlns:ds="http://schemas.openxmlformats.org/officeDocument/2006/customXml" ds:itemID="{D16D642A-5C14-45A7-8F32-D04A05A4AD7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38438</TotalTime>
  <Words>88</Words>
  <Application>Microsoft Macintosh PowerPoint</Application>
  <PresentationFormat>On-screen Show (4:3)</PresentationFormat>
  <Paragraphs>30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Cambria</vt:lpstr>
      <vt:lpstr>Gill Sans MT</vt:lpstr>
      <vt:lpstr>Impact</vt:lpstr>
      <vt:lpstr>Verdana</vt:lpstr>
      <vt:lpstr>Wingdings</vt:lpstr>
      <vt:lpstr>CLF Slide Template-green grad</vt:lpstr>
      <vt:lpstr>THE MARYLAND FOOD SYSTEM MAP</vt:lpstr>
      <vt:lpstr>WHY MAPPING?</vt:lpstr>
      <vt:lpstr>MARYLAND FOOD SYSTEM MAP</vt:lpstr>
      <vt:lpstr>THANK YOU</vt:lpstr>
    </vt:vector>
  </TitlesOfParts>
  <Company>JHSPH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Center for a Livable Future</dc:title>
  <dc:creator>Michael Milli</dc:creator>
  <cp:lastModifiedBy>Caitlin Misiaszek</cp:lastModifiedBy>
  <cp:revision>333</cp:revision>
  <cp:lastPrinted>2018-04-16T13:25:37Z</cp:lastPrinted>
  <dcterms:created xsi:type="dcterms:W3CDTF">2014-08-15T17:14:53Z</dcterms:created>
  <dcterms:modified xsi:type="dcterms:W3CDTF">2020-07-17T16:04:07Z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0x0101009762A93F7F4A384089DB7EC8B0A62CB3</vt:lpwstr>
  </property>
</Properties>
</file>