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7" r:id="rId3"/>
    <p:sldId id="355" r:id="rId4"/>
    <p:sldId id="356" r:id="rId5"/>
    <p:sldId id="359" r:id="rId6"/>
    <p:sldId id="357" r:id="rId7"/>
    <p:sldId id="358" r:id="rId8"/>
    <p:sldId id="360" r:id="rId9"/>
    <p:sldId id="361" r:id="rId10"/>
    <p:sldId id="35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y Schuetz" initials="JS" lastIdx="5" clrIdx="0"/>
  <p:cmAuthor id="1" name="Owner" initials="O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94" autoAdjust="0"/>
    <p:restoredTop sz="94660"/>
  </p:normalViewPr>
  <p:slideViewPr>
    <p:cSldViewPr>
      <p:cViewPr varScale="1">
        <p:scale>
          <a:sx n="68" d="100"/>
          <a:sy n="68" d="100"/>
        </p:scale>
        <p:origin x="9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/>
          <a:lstStyle>
            <a:lvl1pPr algn="r">
              <a:defRPr sz="1100"/>
            </a:lvl1pPr>
          </a:lstStyle>
          <a:p>
            <a:fld id="{899A76D1-4775-40C2-98A1-1B272FC6FBEC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 anchor="b"/>
          <a:lstStyle>
            <a:lvl1pPr algn="r">
              <a:defRPr sz="1100"/>
            </a:lvl1pPr>
          </a:lstStyle>
          <a:p>
            <a:fld id="{82C968E6-D697-4A16-89E0-5ACC7FBE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/>
          <a:lstStyle>
            <a:lvl1pPr algn="r">
              <a:defRPr sz="1100"/>
            </a:lvl1pPr>
          </a:lstStyle>
          <a:p>
            <a:fld id="{239C49ED-6C90-47E3-9DC3-AE101A3AEB9C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9" tIns="46210" rIns="92419" bIns="462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419" tIns="46210" rIns="92419" bIns="462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19" tIns="46210" rIns="92419" bIns="46210" rtlCol="0" anchor="b"/>
          <a:lstStyle>
            <a:lvl1pPr algn="r">
              <a:defRPr sz="1100"/>
            </a:lvl1pPr>
          </a:lstStyle>
          <a:p>
            <a:fld id="{C69910A9-15CD-4C2F-99A8-06EF5F8E0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7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910A9-15CD-4C2F-99A8-06EF5F8E0A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4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910A9-15CD-4C2F-99A8-06EF5F8E0A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18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910A9-15CD-4C2F-99A8-06EF5F8E0AC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9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678A-E183-4464-ABF0-85EC388A5C4C}" type="datetime5">
              <a:rPr lang="en-US" smtClean="0"/>
              <a:t>15-Jul-20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70A-41A3-4CDF-9816-2F50FC63F8BE}" type="datetime5">
              <a:rPr lang="en-US" smtClean="0"/>
              <a:t>15-Jul-20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639B-6EA7-4DBA-AD7B-8B0EA79A5C88}" type="datetime5">
              <a:rPr lang="en-US" smtClean="0"/>
              <a:t>15-Jul-20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14EA-01B2-4255-8EB9-6B04F83E3B6B}" type="datetime5">
              <a:rPr lang="en-US" smtClean="0"/>
              <a:t>15-Jul-20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B07D-ABE0-4E46-B26E-D05F93D8DA08}" type="datetime5">
              <a:rPr lang="en-US" smtClean="0"/>
              <a:t>15-Jul-20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5F90-8B50-407B-924D-95D43514F937}" type="datetime5">
              <a:rPr lang="en-US" smtClean="0"/>
              <a:t>15-Jul-20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E3E-8E6F-40BE-85A6-965B01973284}" type="datetime5">
              <a:rPr lang="en-US" smtClean="0"/>
              <a:t>15-Jul-20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B04C-DC15-489B-9F1C-07DBCD1FF8F6}" type="datetime5">
              <a:rPr lang="en-US" smtClean="0"/>
              <a:t>15-Jul-20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264E-6859-43A1-9CC8-599B545AA3F0}" type="datetime5">
              <a:rPr lang="en-US" smtClean="0"/>
              <a:t>15-Jul-20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611-A0C2-4D92-8210-160A27995059}" type="datetime5">
              <a:rPr lang="en-US" smtClean="0"/>
              <a:t>15-Jul-20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54B1-2375-4F2F-BF9F-E512F2268E5B}" type="datetime5">
              <a:rPr lang="en-US" smtClean="0"/>
              <a:t>15-Jul-20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Housing growth &amp; affordability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59A78-2B2B-425E-AF61-BBE1B3B68812}" type="datetime5">
              <a:rPr lang="en-US" smtClean="0"/>
              <a:t>15-Jul-20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Housing growth &amp; affordability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E4D8-9F32-48B9-A565-7A65177A1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jschuetz@brookings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schuetz@brookings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householdpulsedat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mhc.org/research-insight/nmhc-rent-payment-tracke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federalreserve.gov/publications/2020-economic-well-being-of-us-households-in-2019-financial-repercussions-from-covid-1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8763000" cy="147002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COVID-19 impacts on housing markets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3676406"/>
            <a:ext cx="7845704" cy="1962394"/>
          </a:xfrm>
        </p:spPr>
        <p:txBody>
          <a:bodyPr>
            <a:normAutofit fontScale="47500" lnSpcReduction="20000"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Jenny Schuetz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5000" dirty="0">
                <a:solidFill>
                  <a:schemeClr val="tx1"/>
                </a:solidFill>
              </a:rPr>
              <a:t>Baltimore Data Week</a:t>
            </a:r>
          </a:p>
          <a:p>
            <a:endParaRPr lang="en-US" sz="5000" dirty="0">
              <a:solidFill>
                <a:schemeClr val="tx1"/>
              </a:solidFill>
            </a:endParaRPr>
          </a:p>
          <a:p>
            <a:r>
              <a:rPr lang="en-US" sz="5000" dirty="0">
                <a:solidFill>
                  <a:schemeClr val="tx1"/>
                </a:solidFill>
              </a:rPr>
              <a:t>July 20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3313" y="6096000"/>
            <a:ext cx="2872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Brookings Institution</a:t>
            </a:r>
          </a:p>
          <a:p>
            <a:r>
              <a:rPr lang="en-US" dirty="0"/>
              <a:t>Metropolitan Policy Program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48400" y="6093941"/>
            <a:ext cx="249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hlinkClick r:id="rId4"/>
              </a:rPr>
              <a:t>jschuetz@brookings.edu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92141" y="6372999"/>
            <a:ext cx="1786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@</a:t>
            </a:r>
            <a:r>
              <a:rPr lang="en-US" dirty="0" err="1"/>
              <a:t>jenny_schuetz</a:t>
            </a:r>
            <a:r>
              <a:rPr lang="en-US" dirty="0"/>
              <a:t> </a:t>
            </a:r>
          </a:p>
        </p:txBody>
      </p:sp>
      <p:pic>
        <p:nvPicPr>
          <p:cNvPr id="10" name="TwitterLogo_whit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6459" y="6448955"/>
            <a:ext cx="281082" cy="28108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Comments &amp; questions welcome!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jschuetz@brookings.edu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tx2"/>
                </a:solidFill>
              </a:rPr>
              <a:t>COVID-19 impacts on housing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Pandemic and economic recession have severely hurt household financial security</a:t>
            </a:r>
          </a:p>
          <a:p>
            <a:pPr lvl="1"/>
            <a:r>
              <a:rPr lang="en-US" dirty="0"/>
              <a:t>More than 10 million households spent over half their income on rent before pandemic</a:t>
            </a:r>
          </a:p>
          <a:p>
            <a:pPr lvl="1"/>
            <a:r>
              <a:rPr lang="en-US" dirty="0"/>
              <a:t>Low-income, Black, &amp; Latino workers have been hardest hit by job and income losses</a:t>
            </a:r>
          </a:p>
          <a:p>
            <a:r>
              <a:rPr lang="en-US" dirty="0"/>
              <a:t>Policy responses to date</a:t>
            </a:r>
          </a:p>
          <a:p>
            <a:pPr lvl="1"/>
            <a:r>
              <a:rPr lang="en-US" dirty="0"/>
              <a:t>Federal CARES Act includes some protections for homeowners &amp; renters</a:t>
            </a:r>
          </a:p>
          <a:p>
            <a:pPr lvl="1"/>
            <a:r>
              <a:rPr lang="en-US" dirty="0"/>
              <a:t>Income support in CARES Act was vital but not enough to cover households until economic recovery</a:t>
            </a:r>
          </a:p>
          <a:p>
            <a:pPr lvl="1"/>
            <a:r>
              <a:rPr lang="en-US" dirty="0"/>
              <a:t>Patchwork of state &amp; local tenant protections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3E204-43CE-4EE7-ABE1-B636EB31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Data sources on housing insecurity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D5AB3-8099-4E64-B487-26303DBF2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Housing markets have fewer real-time indicators than labor markets</a:t>
            </a:r>
          </a:p>
          <a:p>
            <a:pPr lvl="1"/>
            <a:r>
              <a:rPr lang="en-US" dirty="0"/>
              <a:t>Most federal statistics lag by at least one month</a:t>
            </a:r>
          </a:p>
          <a:p>
            <a:pPr lvl="1"/>
            <a:r>
              <a:rPr lang="en-US" dirty="0"/>
              <a:t>More info on owner-occupied than rental housing</a:t>
            </a:r>
          </a:p>
          <a:p>
            <a:r>
              <a:rPr lang="en-US" dirty="0"/>
              <a:t>New data sources</a:t>
            </a:r>
          </a:p>
          <a:p>
            <a:pPr lvl="1"/>
            <a:r>
              <a:rPr lang="en-US" dirty="0"/>
              <a:t>Census Bureau’s Household Pulse Survey</a:t>
            </a:r>
          </a:p>
          <a:p>
            <a:pPr lvl="1"/>
            <a:r>
              <a:rPr lang="en-US" dirty="0"/>
              <a:t>NMHC Rent Payment Tracker</a:t>
            </a:r>
          </a:p>
          <a:p>
            <a:pPr lvl="1"/>
            <a:r>
              <a:rPr lang="en-US" dirty="0"/>
              <a:t>Federal Reserve Board’s SHED supplemental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D0DE8-B5A0-40AD-964D-F8F9C34C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FA7A15-6EDC-4632-81D4-5DF1D5A39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0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760E-AA91-4C41-BBAF-E1C0B5E0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Census Household Pulse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0524A-D0BD-4F4D-A474-745CB201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598088-04F6-4D74-9123-FCBC4C2A3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40" y="1577926"/>
            <a:ext cx="8258860" cy="398997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4A217B-914E-47A5-AC21-0FC6B7AB116A}"/>
              </a:ext>
            </a:extLst>
          </p:cNvPr>
          <p:cNvSpPr/>
          <p:nvPr/>
        </p:nvSpPr>
        <p:spPr>
          <a:xfrm>
            <a:off x="472440" y="5697708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https://www.census.gov/householdpulsedata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078702-453C-457E-AA22-A6517737E8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7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DC24-82B1-4737-AB62-82EEF56C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16CEC-E593-4171-93A3-5D42471F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8034DB-C361-4399-BB79-3F0C0FA49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17" y="4027488"/>
            <a:ext cx="8791575" cy="19716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64E654-3E47-46F2-9A02-FBF26E3D7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" y="151765"/>
            <a:ext cx="8705850" cy="3752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D43BF3-AB24-4AE2-8994-83815451D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2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B8D9-6A56-454F-ADA2-FC14BBEE5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" y="274638"/>
            <a:ext cx="8945048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>
                <a:solidFill>
                  <a:schemeClr val="tx2"/>
                </a:solidFill>
              </a:rPr>
              <a:t>Housing insecurity among Maryland renters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87AAD-F738-4E33-BB62-DE7EC41B5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27538-3BAD-4659-9A9E-199FE056B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83" y="2113333"/>
            <a:ext cx="8945048" cy="21240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312924-6F33-4288-BBC9-4FEDDB84B1F9}"/>
              </a:ext>
            </a:extLst>
          </p:cNvPr>
          <p:cNvSpPr txBox="1"/>
          <p:nvPr/>
        </p:nvSpPr>
        <p:spPr>
          <a:xfrm>
            <a:off x="30480" y="4246819"/>
            <a:ext cx="7884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Source: Census Bureau Household Pulse Survey, Week 9 (June 25-June 30)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FE0138-772B-47F9-89CF-031EC01A4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6A09-A692-4812-8FD3-335C53437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NMHC Renter Payment Tracker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FB53E-F15E-4BEA-BCCC-EEF154B0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4A782B-9A42-4096-9FE0-66871A71D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64610"/>
            <a:ext cx="6948488" cy="49971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AB79D75-D34C-4072-981B-7407883EB241}"/>
              </a:ext>
            </a:extLst>
          </p:cNvPr>
          <p:cNvSpPr/>
          <p:nvPr/>
        </p:nvSpPr>
        <p:spPr>
          <a:xfrm>
            <a:off x="962691" y="6330072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https://www.nmhc.org/research-insight/nmhc-rent-payment-tracker/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8E3429-0239-4A07-B227-A1A330D3A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7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BACE6-8782-4FB2-A4B7-9BAF96CF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chemeClr val="tx2"/>
                </a:solidFill>
              </a:rPr>
              <a:t>Federal Reserve Board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Economic Well-Being of US Households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CEC99-CED7-4A05-A34C-0A76C8F50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89F12-65ED-4F1B-A503-92799C9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" y="6218237"/>
            <a:ext cx="7239000" cy="365125"/>
          </a:xfrm>
        </p:spPr>
        <p:txBody>
          <a:bodyPr/>
          <a:lstStyle/>
          <a:p>
            <a:pPr algn="l"/>
            <a:r>
              <a:rPr lang="en-US" dirty="0">
                <a:hlinkClick r:id="rId2"/>
              </a:rPr>
              <a:t>https://www.federalreserve.gov/publications/2020-economic-well-being-of-us-households-in-2019-financial-repercussions-from-covid-19.htm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758ADE-DC58-4BDA-9064-8D6D69DCE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4187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3C96D4-C2DA-4621-9511-2F05CB918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9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3B9A-45C6-46AE-A041-E4A62A46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Other metrics of housing insecurity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CE950-36CF-46F9-8050-F6BD16018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Households respond to housing insecurity in many different ways. We don’t have good data on many of these changes.</a:t>
            </a:r>
          </a:p>
          <a:p>
            <a:pPr lvl="1"/>
            <a:r>
              <a:rPr lang="en-US" dirty="0"/>
              <a:t>Spend down savings to pay rent</a:t>
            </a:r>
          </a:p>
          <a:p>
            <a:pPr lvl="1"/>
            <a:r>
              <a:rPr lang="en-US" dirty="0"/>
              <a:t>Use credit card or incur other short-term debt</a:t>
            </a:r>
          </a:p>
          <a:p>
            <a:pPr lvl="1"/>
            <a:r>
              <a:rPr lang="en-US" dirty="0"/>
              <a:t>Negotiate payment plan with landlord</a:t>
            </a:r>
          </a:p>
          <a:p>
            <a:pPr lvl="1"/>
            <a:r>
              <a:rPr lang="en-US" dirty="0"/>
              <a:t>Move in with family &amp; friends</a:t>
            </a:r>
          </a:p>
          <a:p>
            <a:pPr lvl="1"/>
            <a:r>
              <a:rPr lang="en-US" dirty="0"/>
              <a:t>Become homeless (sheltered &amp; unsheltered)</a:t>
            </a:r>
          </a:p>
          <a:p>
            <a:r>
              <a:rPr lang="en-US" dirty="0"/>
              <a:t>How will these show up in public statistical data? Administrative data? Other records?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E2204-0D3F-4222-B199-3F324ECF1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E4D8-9F32-48B9-A565-7A65177A12A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ABBD78-FA55-44C8-A16C-CCF50FC9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26162"/>
            <a:ext cx="648513" cy="58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735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2A93F7F4A384089DB7EC8B0A62CB3" ma:contentTypeVersion="10" ma:contentTypeDescription="Create a new document." ma:contentTypeScope="" ma:versionID="6f8ab3f129fa91ff4f348ecda44ed642">
  <xsd:schema xmlns:xsd="http://www.w3.org/2001/XMLSchema" xmlns:xs="http://www.w3.org/2001/XMLSchema" xmlns:p="http://schemas.microsoft.com/office/2006/metadata/properties" xmlns:ns2="67c5ffe5-4b88-49d8-9a44-553db6d06049" targetNamespace="http://schemas.microsoft.com/office/2006/metadata/properties" ma:root="true" ma:fieldsID="2ad8ef3116edcdaff1ec9400dafd2faa" ns2:_="">
    <xsd:import namespace="67c5ffe5-4b88-49d8-9a44-553db6d060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5ffe5-4b88-49d8-9a44-553db6d06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F82458-5036-432C-9E77-EFF826C639DC}"/>
</file>

<file path=customXml/itemProps2.xml><?xml version="1.0" encoding="utf-8"?>
<ds:datastoreItem xmlns:ds="http://schemas.openxmlformats.org/officeDocument/2006/customXml" ds:itemID="{584EA6C2-56AE-4CF7-BF71-F5176032FDFC}"/>
</file>

<file path=customXml/itemProps3.xml><?xml version="1.0" encoding="utf-8"?>
<ds:datastoreItem xmlns:ds="http://schemas.openxmlformats.org/officeDocument/2006/customXml" ds:itemID="{55154B9A-19E7-4926-B79B-3F56DDD74B0E}"/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323</Words>
  <Application>Microsoft Office PowerPoint</Application>
  <PresentationFormat>On-screen Show (4:3)</PresentationFormat>
  <Paragraphs>58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 Design</vt:lpstr>
      <vt:lpstr>COVID-19 impacts on housing markets</vt:lpstr>
      <vt:lpstr>COVID-19 impacts on housing security</vt:lpstr>
      <vt:lpstr>Data sources on housing insecurity</vt:lpstr>
      <vt:lpstr>Census Household Pulse Survey</vt:lpstr>
      <vt:lpstr>PowerPoint Presentation</vt:lpstr>
      <vt:lpstr>Housing insecurity among Maryland renters</vt:lpstr>
      <vt:lpstr>NMHC Renter Payment Tracker</vt:lpstr>
      <vt:lpstr>Federal Reserve Board Economic Well-Being of US Households</vt:lpstr>
      <vt:lpstr>Other metrics of housing insecurity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affordability in the DMV: What’s the problem &amp; how can policy help</dc:title>
  <dc:creator>Jenny Schuetz</dc:creator>
  <cp:lastModifiedBy>Jenny Schuetz</cp:lastModifiedBy>
  <cp:revision>20</cp:revision>
  <cp:lastPrinted>2020-06-05T15:48:36Z</cp:lastPrinted>
  <dcterms:created xsi:type="dcterms:W3CDTF">2020-02-21T21:28:33Z</dcterms:created>
  <dcterms:modified xsi:type="dcterms:W3CDTF">2020-07-15T18:19:52Z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0x0101009762A93F7F4A384089DB7EC8B0A62CB3</vt:lpwstr>
  </property>
</Properties>
</file>