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43" r:id="rId2"/>
    <p:sldMasterId id="2147483745" r:id="rId3"/>
    <p:sldMasterId id="2147483736" r:id="rId4"/>
  </p:sldMasterIdLst>
  <p:notesMasterIdLst>
    <p:notesMasterId r:id="rId15"/>
  </p:notesMasterIdLst>
  <p:handoutMasterIdLst>
    <p:handoutMasterId r:id="rId16"/>
  </p:handoutMasterIdLst>
  <p:sldIdLst>
    <p:sldId id="1516" r:id="rId5"/>
    <p:sldId id="992" r:id="rId6"/>
    <p:sldId id="1536" r:id="rId7"/>
    <p:sldId id="1537" r:id="rId8"/>
    <p:sldId id="1541" r:id="rId9"/>
    <p:sldId id="1529" r:id="rId10"/>
    <p:sldId id="1540" r:id="rId11"/>
    <p:sldId id="1542" r:id="rId12"/>
    <p:sldId id="1544" r:id="rId13"/>
    <p:sldId id="15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0" userDrawn="1">
          <p15:clr>
            <a:srgbClr val="A4A3A4"/>
          </p15:clr>
        </p15:guide>
        <p15:guide id="2" orient="horz" pos="336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l, Bulbul" initials="KB" lastIdx="3" clrIdx="0">
    <p:extLst>
      <p:ext uri="{19B8F6BF-5375-455C-9EA6-DF929625EA0E}">
        <p15:presenceInfo xmlns:p15="http://schemas.microsoft.com/office/powerpoint/2012/main" userId="S::bulbul_kaul@hks.harvard.edu::b1c32cc6-6f7f-4b92-9cb0-76130685a801" providerId="AD"/>
      </p:ext>
    </p:extLst>
  </p:cmAuthor>
  <p:cmAuthor id="2" name="Margalit, David" initials="MD" lastIdx="3" clrIdx="1">
    <p:extLst>
      <p:ext uri="{19B8F6BF-5375-455C-9EA6-DF929625EA0E}">
        <p15:presenceInfo xmlns:p15="http://schemas.microsoft.com/office/powerpoint/2012/main" userId="S-1-5-21-2495159159-2180551235-2419784266-84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A61D32"/>
    <a:srgbClr val="FDC6AF"/>
    <a:srgbClr val="6D7DB8"/>
    <a:srgbClr val="08199F"/>
    <a:srgbClr val="FCD7D5"/>
    <a:srgbClr val="F3775B"/>
    <a:srgbClr val="DDE6F6"/>
    <a:srgbClr val="F3BCA9"/>
    <a:srgbClr val="DC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2794" autoAdjust="0"/>
  </p:normalViewPr>
  <p:slideViewPr>
    <p:cSldViewPr snapToGrid="0" snapToObjects="1">
      <p:cViewPr varScale="1">
        <p:scale>
          <a:sx n="79" d="100"/>
          <a:sy n="79" d="100"/>
        </p:scale>
        <p:origin x="69" y="27"/>
      </p:cViewPr>
      <p:guideLst>
        <p:guide pos="480"/>
        <p:guide orient="horz" pos="336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7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A645-1C56-CE48-A854-101CA86E218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51E1-CBB0-A946-90CE-9949AE23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9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51E1-CBB0-A946-90CE-9949AE2313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576095"/>
            <a:ext cx="5998064" cy="62845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733601" y="2529551"/>
            <a:ext cx="8128272" cy="11897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200" b="0" baseline="0">
                <a:solidFill>
                  <a:schemeClr val="bg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3601" y="3686854"/>
            <a:ext cx="8128272" cy="1405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i="1" baseline="0">
                <a:solidFill>
                  <a:schemeClr val="bg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Subtitle could go here |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72794"/>
            <a:ext cx="2645664" cy="20574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Logo lock-up</a:t>
            </a:r>
          </a:p>
        </p:txBody>
      </p:sp>
    </p:spTree>
    <p:extLst>
      <p:ext uri="{BB962C8B-B14F-4D97-AF65-F5344CB8AC3E}">
        <p14:creationId xmlns:p14="http://schemas.microsoft.com/office/powerpoint/2010/main" val="279846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103632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14586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103632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accent4"/>
                </a:solidFill>
                <a:latin typeface="Calibri" panose="020F0502020204030204" pitchFamily="34" charset="0"/>
                <a:cs typeface="Tahoma"/>
              </a:defRPr>
            </a:lvl1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text, picture or object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5851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Header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103632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2000">
                <a:solidFill>
                  <a:schemeClr val="accent3"/>
                </a:solidFill>
                <a:latin typeface="Calibri" panose="020F0502020204030204" pitchFamily="34" charset="0"/>
                <a:cs typeface="Tahoma"/>
              </a:defRPr>
            </a:lvl1pPr>
          </a:lstStyle>
          <a:p>
            <a:pPr lvl="0"/>
            <a:r>
              <a:rPr lang="en-US" dirty="0"/>
              <a:t>Click to add text, picture or object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69310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00800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87722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2000">
                <a:solidFill>
                  <a:schemeClr val="accent3"/>
                </a:solidFill>
                <a:latin typeface="Calibri" panose="020F0502020204030204" pitchFamily="34" charset="0"/>
                <a:cs typeface="Tahoma"/>
              </a:defRPr>
            </a:lvl1pPr>
          </a:lstStyle>
          <a:p>
            <a:pPr lvl="0"/>
            <a:r>
              <a:rPr lang="en-US" dirty="0"/>
              <a:t>Click to add text, picture or object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00800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Tahoma"/>
              </a:defRPr>
            </a:lvl1pPr>
          </a:lstStyle>
          <a:p>
            <a:pPr marL="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add text, picture or object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80584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ection Header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3153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00800" y="1760538"/>
            <a:ext cx="487680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93068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4152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6864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pic>
        <p:nvPicPr>
          <p:cNvPr id="5" name="Picture 4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1211131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4152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6864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2649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ection Header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4152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68640" y="1760538"/>
            <a:ext cx="3108960" cy="429166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26942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451747"/>
            <a:ext cx="3962400" cy="7366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260930"/>
            <a:ext cx="3962400" cy="479127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58192" y="448057"/>
            <a:ext cx="5919409" cy="560258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40171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576095"/>
            <a:ext cx="5998064" cy="628455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3601" y="3686854"/>
            <a:ext cx="8128272" cy="1405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i="1" baseline="0">
                <a:solidFill>
                  <a:schemeClr val="bg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Subtitle could go here |</a:t>
            </a:r>
          </a:p>
        </p:txBody>
      </p:sp>
      <p:pic>
        <p:nvPicPr>
          <p:cNvPr id="10" name="Picture 9" descr="bloomberg.logo.279BOX.ai"/>
          <p:cNvPicPr>
            <a:picLocks noChangeAspect="1"/>
          </p:cNvPicPr>
          <p:nvPr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450592"/>
            <a:ext cx="2645664" cy="13011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733601" y="2529552"/>
            <a:ext cx="8128272" cy="113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200" baseline="0">
                <a:solidFill>
                  <a:schemeClr val="bg1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11096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27064"/>
            <a:ext cx="12192000" cy="6309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451747"/>
            <a:ext cx="3962400" cy="7366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260930"/>
            <a:ext cx="3962400" cy="479127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58192" y="448057"/>
            <a:ext cx="5919409" cy="560258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9282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Section Header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451747"/>
            <a:ext cx="3962400" cy="7366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260930"/>
            <a:ext cx="3962400" cy="479127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58192" y="448057"/>
            <a:ext cx="5919409" cy="560258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6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text, picture or object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42108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227064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000" baseline="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picture or object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84164" y="1768929"/>
            <a:ext cx="3679699" cy="1807627"/>
          </a:xfrm>
          <a:prstGeom prst="rect">
            <a:avLst/>
          </a:prstGeom>
          <a:noFill/>
        </p:spPr>
        <p:txBody>
          <a:bodyPr vert="horz" wrap="none" anchor="t"/>
          <a:lstStyle>
            <a:lvl1pPr algn="ctr"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algn="ctr">
              <a:defRPr>
                <a:latin typeface="Times New Roman"/>
                <a:cs typeface="Times New Roman"/>
              </a:defRPr>
            </a:lvl2pPr>
            <a:lvl3pPr algn="ctr">
              <a:defRPr>
                <a:latin typeface="Times New Roman"/>
                <a:cs typeface="Times New Roman"/>
              </a:defRPr>
            </a:lvl3pPr>
            <a:lvl4pPr algn="ctr">
              <a:defRPr>
                <a:latin typeface="Times New Roman"/>
                <a:cs typeface="Times New Roman"/>
              </a:defRPr>
            </a:lvl4pPr>
            <a:lvl5pPr algn="ctr"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7064"/>
            <a:ext cx="12192000" cy="6309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3169412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83956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cap="all" spc="150" dirty="0">
                <a:solidFill>
                  <a:schemeClr val="tx2"/>
                </a:solidFill>
                <a:latin typeface="Tahoma"/>
                <a:cs typeface="Tahoma"/>
              </a:rPr>
              <a:t>What is Public Health?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007965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Georgia"/>
                <a:cs typeface="Georgia"/>
              </a:rPr>
              <a:t>Protecting Health, </a:t>
            </a:r>
            <a:br>
              <a:rPr lang="en-US" sz="6000" dirty="0">
                <a:solidFill>
                  <a:schemeClr val="tx2"/>
                </a:solidFill>
                <a:latin typeface="Georgia"/>
                <a:cs typeface="Georgia"/>
              </a:rPr>
            </a:br>
            <a:r>
              <a:rPr lang="en-US" sz="6000" dirty="0">
                <a:solidFill>
                  <a:schemeClr val="tx2"/>
                </a:solidFill>
                <a:latin typeface="Georgia"/>
                <a:cs typeface="Georgia"/>
              </a:rPr>
              <a:t>Saving Lives—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90195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i="1">
                <a:solidFill>
                  <a:srgbClr val="FFFFFF"/>
                </a:solidFill>
                <a:latin typeface="Georgia"/>
                <a:cs typeface="Georgia"/>
              </a:rPr>
              <a:t>Millions at a Time.</a:t>
            </a:r>
          </a:p>
          <a:p>
            <a:pPr algn="ctr"/>
            <a:endParaRPr lang="en-US" sz="6000" i="1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844986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53449"/>
            <a:ext cx="10363200" cy="434543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Quote or statement</a:t>
            </a:r>
            <a:br>
              <a:rPr lang="en-US"/>
            </a:br>
            <a:endParaRPr lang="en-US"/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1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53312"/>
            <a:ext cx="103632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Closing Statement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011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B787-6349-694A-9D84-86D42994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139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4">
            <a:extLst>
              <a:ext uri="{FF2B5EF4-FFF2-40B4-BE49-F238E27FC236}">
                <a16:creationId xmlns:a16="http://schemas.microsoft.com/office/drawing/2014/main" id="{146229CE-15F4-B044-80A2-9C7841A4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1849338"/>
            <a:ext cx="10515600" cy="184564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E5EEE0-C9C7-1745-8825-0DC0B02D5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177" y="3854450"/>
            <a:ext cx="10598211" cy="22796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042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A553-D0F6-114F-A75C-0CA97A2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506179"/>
            <a:ext cx="10515600" cy="1845640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603E8D-3226-1545-9E16-ABAABBA9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84926"/>
            <a:ext cx="697425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367F5-3E9E-450A-A659-59ACDCC4CC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0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576095"/>
            <a:ext cx="5998064" cy="628455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3601" y="3686854"/>
            <a:ext cx="8128272" cy="1405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or Department/Institute/Center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733601" y="2529552"/>
            <a:ext cx="8128272" cy="113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2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Picture 9" descr="bloomberg.logo.279BOX.ai"/>
          <p:cNvPicPr>
            <a:picLocks noChangeAspect="1"/>
          </p:cNvPicPr>
          <p:nvPr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450592"/>
            <a:ext cx="2645664" cy="1301146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34877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BD31-D315-49B6-A7DB-61D14DFE2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6C34E-3287-49D1-85AA-95DF6753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BF69F-762F-844F-BBD4-0343B5B02806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00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88C6-A1DB-4792-B183-BA05448E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A61D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EF6E3-87C0-4670-ABD6-90E99420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9C014-20D9-CD4B-87BB-6EA92C684077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1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6D6F-CC3F-44FC-B525-99E259CA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A61D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CF953-04DE-2640-8009-763D8BD395DC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27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E36FEC-F1CF-AD45-B43D-EC1D8747BF92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0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4EF0-0B93-4556-85D1-BAC1675D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53EA-06BC-403E-B608-BE383252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C4C4A-EC26-4B10-B3DA-647E16BBD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2159A-1FE2-F54D-9656-28E7D4349DE6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2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5757-C9A2-4ABC-8BAF-5BACE133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E4D9F-BD2E-4C2A-AEF2-F6091EF30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6EF8-9E14-4CB7-B670-4C386E4BB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8A0CD-9030-E341-B6C4-9504109F6304}"/>
              </a:ext>
            </a:extLst>
          </p:cNvPr>
          <p:cNvSpPr txBox="1"/>
          <p:nvPr userDrawn="1"/>
        </p:nvSpPr>
        <p:spPr>
          <a:xfrm>
            <a:off x="11158538" y="6386513"/>
            <a:ext cx="814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F9315E-AB71-4D41-AA38-B737772B80B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7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A553-D0F6-114F-A75C-0CA97A2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506179"/>
            <a:ext cx="10515600" cy="1845640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603E8D-3226-1545-9E16-ABAABBA9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84926"/>
            <a:ext cx="697425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367F5-3E9E-450A-A659-59ACDCC4CC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6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576095"/>
            <a:ext cx="5998064" cy="62845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4684" y="3636515"/>
            <a:ext cx="10099221" cy="128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| Subtitle could go here |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0704" y="2468881"/>
            <a:ext cx="10100405" cy="114308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72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© 2019 Johns Hopkins University.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0496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576095"/>
            <a:ext cx="5998064" cy="628455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60705" y="2468881"/>
            <a:ext cx="10111620" cy="11897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4684" y="3636515"/>
            <a:ext cx="10107168" cy="128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| Subtitle could go here |</a:t>
            </a:r>
          </a:p>
        </p:txBody>
      </p:sp>
    </p:spTree>
    <p:extLst>
      <p:ext uri="{BB962C8B-B14F-4D97-AF65-F5344CB8AC3E}">
        <p14:creationId xmlns:p14="http://schemas.microsoft.com/office/powerpoint/2010/main" val="25734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SPH Symbol Cropped.png"/>
          <p:cNvPicPr>
            <a:picLocks noChangeAspect="1"/>
          </p:cNvPicPr>
          <p:nvPr/>
        </p:nvPicPr>
        <p:blipFill>
          <a:blip r:embed="rId2">
            <a:lum bright="100000"/>
            <a:alphaModFix amt="5000"/>
          </a:blip>
          <a:stretch>
            <a:fillRect/>
          </a:stretch>
        </p:blipFill>
        <p:spPr>
          <a:xfrm>
            <a:off x="0" y="83127"/>
            <a:ext cx="5998064" cy="67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0" y="0"/>
            <a:ext cx="12192000" cy="621792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0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picture or object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116273" y="1096688"/>
            <a:ext cx="6330343" cy="8813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7334" y="2036287"/>
            <a:ext cx="5019524" cy="577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| Subtitle could go here |</a:t>
            </a:r>
          </a:p>
        </p:txBody>
      </p:sp>
      <p:pic>
        <p:nvPicPr>
          <p:cNvPr id="5" name="Picture 4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0830" y="4558849"/>
            <a:ext cx="6330343" cy="8337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239" y="5393340"/>
            <a:ext cx="5019524" cy="55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| Subtitle could go here |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14399" y="0"/>
            <a:ext cx="10363200" cy="4410364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0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add picture or object</a:t>
            </a:r>
          </a:p>
        </p:txBody>
      </p:sp>
      <p:pic>
        <p:nvPicPr>
          <p:cNvPr id="5" name="Picture 4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5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Section Header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451747"/>
            <a:ext cx="10363200" cy="9865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Outline Title</a:t>
            </a:r>
          </a:p>
        </p:txBody>
      </p:sp>
      <p:pic>
        <p:nvPicPr>
          <p:cNvPr id="3" name="Picture 2" descr="bloomberg_logo_shield_cropped_sm300.png"/>
          <p:cNvPicPr>
            <a:picLocks noChangeAspect="1"/>
          </p:cNvPicPr>
          <p:nvPr/>
        </p:nvPicPr>
        <p:blipFill>
          <a:blip r:embed="rId2">
            <a:lum bright="100000"/>
            <a:alphaModFix amt="20000"/>
          </a:blip>
          <a:stretch>
            <a:fillRect/>
          </a:stretch>
        </p:blipFill>
        <p:spPr>
          <a:xfrm>
            <a:off x="349307" y="6339437"/>
            <a:ext cx="967264" cy="5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14271"/>
            <a:ext cx="10363200" cy="43476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824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5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6D8CE-C3A0-224F-A34A-95FA41A3D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3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83C0FC8-116D-8D4C-B3E6-F60712B08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020" t="2292" r="7137" b="2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9ADAE-BE01-074C-8DD3-3764099D87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871"/>
            <a:ext cx="12192000" cy="76412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2F57F-BFC6-4862-86BD-5904F03B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637"/>
            <a:ext cx="11430000" cy="84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EBD1-35A5-4CD9-85AF-A044802F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24365"/>
            <a:ext cx="11430000" cy="48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12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61D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EBE9E-AE12-794C-B38D-00AF833BCF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JHSPH Symbol Cropped.png">
            <a:extLst>
              <a:ext uri="{FF2B5EF4-FFF2-40B4-BE49-F238E27FC236}">
                <a16:creationId xmlns:a16="http://schemas.microsoft.com/office/drawing/2014/main" id="{3203B290-2856-4B49-86B5-90A5F4CA4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00000"/>
            <a:alphaModFix amt="5000"/>
          </a:blip>
          <a:srcRect t="1" b="-8250"/>
          <a:stretch/>
        </p:blipFill>
        <p:spPr>
          <a:xfrm>
            <a:off x="0" y="548583"/>
            <a:ext cx="4255577" cy="6861620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7FFA4F7-01B3-8B40-87F6-5CD43967A915}"/>
              </a:ext>
            </a:extLst>
          </p:cNvPr>
          <p:cNvSpPr txBox="1">
            <a:spLocks/>
          </p:cNvSpPr>
          <p:nvPr/>
        </p:nvSpPr>
        <p:spPr>
          <a:xfrm>
            <a:off x="5346654" y="4930742"/>
            <a:ext cx="6096204" cy="40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20, 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 |  Joshua Sharfstein, MD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B59BA1B-B6CC-E546-A1E7-5032DE05BC21}"/>
              </a:ext>
            </a:extLst>
          </p:cNvPr>
          <p:cNvSpPr txBox="1">
            <a:spLocks/>
          </p:cNvSpPr>
          <p:nvPr/>
        </p:nvSpPr>
        <p:spPr>
          <a:xfrm>
            <a:off x="5311028" y="2910448"/>
            <a:ext cx="6567025" cy="17446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61D32"/>
                </a:solidFill>
                <a:latin typeface="Franklin Gothic Medium" panose="020B06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spc="150" dirty="0">
                <a:solidFill>
                  <a:prstClr val="white"/>
                </a:solidFill>
                <a:latin typeface="Arial" panose="020B0604020202020204" pitchFamily="34" charset="0"/>
              </a:rPr>
              <a:t>in Baltimore City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827015-5568-8447-984F-73203FA85C94}"/>
              </a:ext>
            </a:extLst>
          </p:cNvPr>
          <p:cNvCxnSpPr/>
          <p:nvPr/>
        </p:nvCxnSpPr>
        <p:spPr>
          <a:xfrm>
            <a:off x="5427023" y="4833258"/>
            <a:ext cx="5878286" cy="0"/>
          </a:xfrm>
          <a:prstGeom prst="line">
            <a:avLst/>
          </a:prstGeom>
          <a:ln w="73025">
            <a:solidFill>
              <a:schemeClr val="accent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loomberg.logo.279BOX.ai">
            <a:extLst>
              <a:ext uri="{FF2B5EF4-FFF2-40B4-BE49-F238E27FC236}">
                <a16:creationId xmlns:a16="http://schemas.microsoft.com/office/drawing/2014/main" id="{710C99C9-474B-874E-987D-9263CE872E8A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v="urn:schemas-microsoft-com:mac:vml" xmlns:ma="http://schemas.microsoft.com/office/mac/drawingml/2008/main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450776" y="1548111"/>
            <a:ext cx="1472540" cy="9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2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F24786-8485-EF43-9A1C-0C0D621546DF}"/>
              </a:ext>
            </a:extLst>
          </p:cNvPr>
          <p:cNvSpPr/>
          <p:nvPr/>
        </p:nvSpPr>
        <p:spPr>
          <a:xfrm flipV="1">
            <a:off x="0" y="0"/>
            <a:ext cx="12192000" cy="624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975C5-5132-D147-BB6D-38E99776D6B7}"/>
              </a:ext>
            </a:extLst>
          </p:cNvPr>
          <p:cNvSpPr/>
          <p:nvPr/>
        </p:nvSpPr>
        <p:spPr>
          <a:xfrm flipV="1">
            <a:off x="3169921" y="-4"/>
            <a:ext cx="9022080" cy="6244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05E8E3-118F-E540-BF8A-9E9B2AB325CD}"/>
              </a:ext>
            </a:extLst>
          </p:cNvPr>
          <p:cNvSpPr txBox="1">
            <a:spLocks/>
          </p:cNvSpPr>
          <p:nvPr/>
        </p:nvSpPr>
        <p:spPr>
          <a:xfrm>
            <a:off x="8058065" y="65285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8F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92F0D9-EC18-9545-99FA-D9AB9EB2301C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970DF-927E-CF40-9417-38D8B58BC3FC}"/>
              </a:ext>
            </a:extLst>
          </p:cNvPr>
          <p:cNvSpPr txBox="1"/>
          <p:nvPr/>
        </p:nvSpPr>
        <p:spPr>
          <a:xfrm>
            <a:off x="348786" y="1413734"/>
            <a:ext cx="2698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New Waves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E24E9-E506-4342-9C73-8593A0DCB5A0}"/>
              </a:ext>
            </a:extLst>
          </p:cNvPr>
          <p:cNvCxnSpPr/>
          <p:nvPr/>
        </p:nvCxnSpPr>
        <p:spPr>
          <a:xfrm>
            <a:off x="317587" y="1211766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CE44F-906E-374F-8967-A69FD1E5489F}"/>
              </a:ext>
            </a:extLst>
          </p:cNvPr>
          <p:cNvCxnSpPr/>
          <p:nvPr/>
        </p:nvCxnSpPr>
        <p:spPr>
          <a:xfrm>
            <a:off x="317587" y="5127274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04A9A7-A44B-4750-A963-CD37F6D6389C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486B5-7FFE-4D05-9941-29AF7E403AE3}"/>
              </a:ext>
            </a:extLst>
          </p:cNvPr>
          <p:cNvSpPr txBox="1"/>
          <p:nvPr/>
        </p:nvSpPr>
        <p:spPr>
          <a:xfrm>
            <a:off x="4069381" y="635801"/>
            <a:ext cx="70124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Baltimore has unquestionably saved lives through public sector leadership, a public-private partnership to fight COVID-19, and the actions of many city residents.</a:t>
            </a:r>
          </a:p>
          <a:p>
            <a:endParaRPr lang="en-US" dirty="0"/>
          </a:p>
          <a:p>
            <a:r>
              <a:rPr lang="en-US" dirty="0"/>
              <a:t>Enormous challenges are still ahead.</a:t>
            </a:r>
          </a:p>
          <a:p>
            <a:endParaRPr lang="en-US" dirty="0"/>
          </a:p>
          <a:p>
            <a:r>
              <a:rPr lang="en-US" dirty="0"/>
              <a:t>Key challenges for Baltimore as cases rise: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Mobilize contact tracing system quickly and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Reopen schools as safely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social and economic needs of city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critical services and supports in the Latino community, where cases are concentrated and risk is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8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6E131E-D8C9-7546-B212-8A9D55B05D33}"/>
              </a:ext>
            </a:extLst>
          </p:cNvPr>
          <p:cNvSpPr/>
          <p:nvPr/>
        </p:nvSpPr>
        <p:spPr>
          <a:xfrm>
            <a:off x="0" y="0"/>
            <a:ext cx="12192000" cy="6234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3D82-1530-4F9E-BF9C-FABA749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8065" y="6528500"/>
            <a:ext cx="3860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B83F-EBEB-49C3-A8A3-D32226234485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HTTP://CORONAVIRUS.JHU.EDU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1CD24-546E-1448-9005-BA896870C31B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13E130-1510-406E-AC55-5F044373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82" y="623455"/>
            <a:ext cx="11215025" cy="48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6E131E-D8C9-7546-B212-8A9D55B05D33}"/>
              </a:ext>
            </a:extLst>
          </p:cNvPr>
          <p:cNvSpPr/>
          <p:nvPr/>
        </p:nvSpPr>
        <p:spPr>
          <a:xfrm>
            <a:off x="0" y="0"/>
            <a:ext cx="12192000" cy="6234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3D82-1530-4F9E-BF9C-FABA749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8065" y="6528500"/>
            <a:ext cx="3860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B83F-EBEB-49C3-A8A3-D32226234485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HTTP://CORONAVIRUS.MARYLAND.GOV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1CD24-546E-1448-9005-BA896870C31B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7FF35-8335-4132-9301-50D8E7F03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1" y="841470"/>
            <a:ext cx="9464948" cy="4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6E131E-D8C9-7546-B212-8A9D55B05D33}"/>
              </a:ext>
            </a:extLst>
          </p:cNvPr>
          <p:cNvSpPr/>
          <p:nvPr/>
        </p:nvSpPr>
        <p:spPr>
          <a:xfrm>
            <a:off x="0" y="0"/>
            <a:ext cx="12192000" cy="6234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3D82-1530-4F9E-BF9C-FABA749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8065" y="6528500"/>
            <a:ext cx="3860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B83F-EBEB-49C3-A8A3-D32226234485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1CD24-546E-1448-9005-BA896870C31B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D015E-0C63-4A97-9BFC-3EC2E852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04" y="445524"/>
            <a:ext cx="6032603" cy="55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6E131E-D8C9-7546-B212-8A9D55B05D33}"/>
              </a:ext>
            </a:extLst>
          </p:cNvPr>
          <p:cNvSpPr/>
          <p:nvPr/>
        </p:nvSpPr>
        <p:spPr>
          <a:xfrm>
            <a:off x="0" y="0"/>
            <a:ext cx="12192000" cy="6234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3D82-1530-4F9E-BF9C-FABA749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8065" y="6528500"/>
            <a:ext cx="38608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B83F-EBEB-49C3-A8A3-D32226234485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1CD24-546E-1448-9005-BA896870C31B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05A0C-644C-46BE-A77A-C29E058E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34" y="687747"/>
            <a:ext cx="7229011" cy="48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1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F24786-8485-EF43-9A1C-0C0D621546DF}"/>
              </a:ext>
            </a:extLst>
          </p:cNvPr>
          <p:cNvSpPr/>
          <p:nvPr/>
        </p:nvSpPr>
        <p:spPr>
          <a:xfrm flipV="1">
            <a:off x="0" y="0"/>
            <a:ext cx="12192000" cy="624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975C5-5132-D147-BB6D-38E99776D6B7}"/>
              </a:ext>
            </a:extLst>
          </p:cNvPr>
          <p:cNvSpPr/>
          <p:nvPr/>
        </p:nvSpPr>
        <p:spPr>
          <a:xfrm flipV="1">
            <a:off x="3169921" y="-4"/>
            <a:ext cx="9022080" cy="6244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05E8E3-118F-E540-BF8A-9E9B2AB325CD}"/>
              </a:ext>
            </a:extLst>
          </p:cNvPr>
          <p:cNvSpPr txBox="1">
            <a:spLocks/>
          </p:cNvSpPr>
          <p:nvPr/>
        </p:nvSpPr>
        <p:spPr>
          <a:xfrm>
            <a:off x="8058065" y="65285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8F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92F0D9-EC18-9545-99FA-D9AB9EB2301C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970DF-927E-CF40-9417-38D8B58BC3FC}"/>
              </a:ext>
            </a:extLst>
          </p:cNvPr>
          <p:cNvSpPr txBox="1"/>
          <p:nvPr/>
        </p:nvSpPr>
        <p:spPr>
          <a:xfrm>
            <a:off x="348786" y="1413734"/>
            <a:ext cx="2698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Insecurity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E24E9-E506-4342-9C73-8593A0DCB5A0}"/>
              </a:ext>
            </a:extLst>
          </p:cNvPr>
          <p:cNvCxnSpPr/>
          <p:nvPr/>
        </p:nvCxnSpPr>
        <p:spPr>
          <a:xfrm>
            <a:off x="317587" y="1211766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CE44F-906E-374F-8967-A69FD1E5489F}"/>
              </a:ext>
            </a:extLst>
          </p:cNvPr>
          <p:cNvCxnSpPr/>
          <p:nvPr/>
        </p:nvCxnSpPr>
        <p:spPr>
          <a:xfrm>
            <a:off x="317587" y="5127274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D306A21-0458-4CCD-A35A-FB47F460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37" y="859303"/>
            <a:ext cx="6230069" cy="48021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F30E70-0FD5-490F-9EE4-FC399C82BD6F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</p:spTree>
    <p:extLst>
      <p:ext uri="{BB962C8B-B14F-4D97-AF65-F5344CB8AC3E}">
        <p14:creationId xmlns:p14="http://schemas.microsoft.com/office/powerpoint/2010/main" val="407786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F24786-8485-EF43-9A1C-0C0D621546DF}"/>
              </a:ext>
            </a:extLst>
          </p:cNvPr>
          <p:cNvSpPr/>
          <p:nvPr/>
        </p:nvSpPr>
        <p:spPr>
          <a:xfrm flipV="1">
            <a:off x="0" y="0"/>
            <a:ext cx="12192000" cy="624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975C5-5132-D147-BB6D-38E99776D6B7}"/>
              </a:ext>
            </a:extLst>
          </p:cNvPr>
          <p:cNvSpPr/>
          <p:nvPr/>
        </p:nvSpPr>
        <p:spPr>
          <a:xfrm flipV="1">
            <a:off x="3169921" y="-4"/>
            <a:ext cx="9022080" cy="6244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05E8E3-118F-E540-BF8A-9E9B2AB325CD}"/>
              </a:ext>
            </a:extLst>
          </p:cNvPr>
          <p:cNvSpPr txBox="1">
            <a:spLocks/>
          </p:cNvSpPr>
          <p:nvPr/>
        </p:nvSpPr>
        <p:spPr>
          <a:xfrm>
            <a:off x="8058065" y="65285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8F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92F0D9-EC18-9545-99FA-D9AB9EB2301C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970DF-927E-CF40-9417-38D8B58BC3FC}"/>
              </a:ext>
            </a:extLst>
          </p:cNvPr>
          <p:cNvSpPr txBox="1"/>
          <p:nvPr/>
        </p:nvSpPr>
        <p:spPr>
          <a:xfrm>
            <a:off x="348786" y="1413734"/>
            <a:ext cx="2698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E24E9-E506-4342-9C73-8593A0DCB5A0}"/>
              </a:ext>
            </a:extLst>
          </p:cNvPr>
          <p:cNvCxnSpPr/>
          <p:nvPr/>
        </p:nvCxnSpPr>
        <p:spPr>
          <a:xfrm>
            <a:off x="317587" y="1211766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CE44F-906E-374F-8967-A69FD1E5489F}"/>
              </a:ext>
            </a:extLst>
          </p:cNvPr>
          <p:cNvCxnSpPr/>
          <p:nvPr/>
        </p:nvCxnSpPr>
        <p:spPr>
          <a:xfrm>
            <a:off x="317587" y="5127274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B9E258-C145-4B0F-86DF-5FA9483A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35" y="1376445"/>
            <a:ext cx="7324725" cy="3409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04A9A7-A44B-4750-A963-CD37F6D6389C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</p:spTree>
    <p:extLst>
      <p:ext uri="{BB962C8B-B14F-4D97-AF65-F5344CB8AC3E}">
        <p14:creationId xmlns:p14="http://schemas.microsoft.com/office/powerpoint/2010/main" val="4620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F24786-8485-EF43-9A1C-0C0D621546DF}"/>
              </a:ext>
            </a:extLst>
          </p:cNvPr>
          <p:cNvSpPr/>
          <p:nvPr/>
        </p:nvSpPr>
        <p:spPr>
          <a:xfrm flipV="1">
            <a:off x="0" y="0"/>
            <a:ext cx="12192000" cy="624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975C5-5132-D147-BB6D-38E99776D6B7}"/>
              </a:ext>
            </a:extLst>
          </p:cNvPr>
          <p:cNvSpPr/>
          <p:nvPr/>
        </p:nvSpPr>
        <p:spPr>
          <a:xfrm flipV="1">
            <a:off x="3169921" y="-4"/>
            <a:ext cx="9022080" cy="6244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05E8E3-118F-E540-BF8A-9E9B2AB325CD}"/>
              </a:ext>
            </a:extLst>
          </p:cNvPr>
          <p:cNvSpPr txBox="1">
            <a:spLocks/>
          </p:cNvSpPr>
          <p:nvPr/>
        </p:nvSpPr>
        <p:spPr>
          <a:xfrm>
            <a:off x="8058065" y="65285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8F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92F0D9-EC18-9545-99FA-D9AB9EB2301C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970DF-927E-CF40-9417-38D8B58BC3FC}"/>
              </a:ext>
            </a:extLst>
          </p:cNvPr>
          <p:cNvSpPr txBox="1"/>
          <p:nvPr/>
        </p:nvSpPr>
        <p:spPr>
          <a:xfrm>
            <a:off x="348786" y="1413734"/>
            <a:ext cx="2698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Job Loss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E24E9-E506-4342-9C73-8593A0DCB5A0}"/>
              </a:ext>
            </a:extLst>
          </p:cNvPr>
          <p:cNvCxnSpPr/>
          <p:nvPr/>
        </p:nvCxnSpPr>
        <p:spPr>
          <a:xfrm>
            <a:off x="317587" y="1211766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CE44F-906E-374F-8967-A69FD1E5489F}"/>
              </a:ext>
            </a:extLst>
          </p:cNvPr>
          <p:cNvCxnSpPr/>
          <p:nvPr/>
        </p:nvCxnSpPr>
        <p:spPr>
          <a:xfrm>
            <a:off x="317587" y="5127274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086EEC3-3F4A-4D3D-BECF-975EAFD7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15" y="1690547"/>
            <a:ext cx="8120599" cy="22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F24786-8485-EF43-9A1C-0C0D621546DF}"/>
              </a:ext>
            </a:extLst>
          </p:cNvPr>
          <p:cNvSpPr/>
          <p:nvPr/>
        </p:nvSpPr>
        <p:spPr>
          <a:xfrm flipV="1">
            <a:off x="0" y="0"/>
            <a:ext cx="12192000" cy="624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975C5-5132-D147-BB6D-38E99776D6B7}"/>
              </a:ext>
            </a:extLst>
          </p:cNvPr>
          <p:cNvSpPr/>
          <p:nvPr/>
        </p:nvSpPr>
        <p:spPr>
          <a:xfrm flipV="1">
            <a:off x="3169921" y="-4"/>
            <a:ext cx="9022080" cy="6244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05E8E3-118F-E540-BF8A-9E9B2AB325CD}"/>
              </a:ext>
            </a:extLst>
          </p:cNvPr>
          <p:cNvSpPr txBox="1">
            <a:spLocks/>
          </p:cNvSpPr>
          <p:nvPr/>
        </p:nvSpPr>
        <p:spPr>
          <a:xfrm>
            <a:off x="8058065" y="65285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78F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Johns Hopkins University. All rights reserved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8F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92F0D9-EC18-9545-99FA-D9AB9EB2301C}"/>
              </a:ext>
            </a:extLst>
          </p:cNvPr>
          <p:cNvSpPr txBox="1">
            <a:spLocks/>
          </p:cNvSpPr>
          <p:nvPr/>
        </p:nvSpPr>
        <p:spPr>
          <a:xfrm>
            <a:off x="11681137" y="6454239"/>
            <a:ext cx="44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D7BF-2C51-4F8B-86FE-21380CF55E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5397D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397D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970DF-927E-CF40-9417-38D8B58BC3FC}"/>
              </a:ext>
            </a:extLst>
          </p:cNvPr>
          <p:cNvSpPr txBox="1"/>
          <p:nvPr/>
        </p:nvSpPr>
        <p:spPr>
          <a:xfrm>
            <a:off x="348786" y="1413734"/>
            <a:ext cx="2698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lvl="0"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Behavior Change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E24E9-E506-4342-9C73-8593A0DCB5A0}"/>
              </a:ext>
            </a:extLst>
          </p:cNvPr>
          <p:cNvCxnSpPr/>
          <p:nvPr/>
        </p:nvCxnSpPr>
        <p:spPr>
          <a:xfrm>
            <a:off x="317587" y="1211766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CE44F-906E-374F-8967-A69FD1E5489F}"/>
              </a:ext>
            </a:extLst>
          </p:cNvPr>
          <p:cNvCxnSpPr/>
          <p:nvPr/>
        </p:nvCxnSpPr>
        <p:spPr>
          <a:xfrm>
            <a:off x="317587" y="5127274"/>
            <a:ext cx="2698595" cy="0"/>
          </a:xfrm>
          <a:prstGeom prst="line">
            <a:avLst/>
          </a:prstGeom>
          <a:ln w="38100">
            <a:solidFill>
              <a:srgbClr val="002D72">
                <a:alpha val="5058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04A9A7-A44B-4750-A963-CD37F6D6389C}"/>
              </a:ext>
            </a:extLst>
          </p:cNvPr>
          <p:cNvSpPr txBox="1"/>
          <p:nvPr/>
        </p:nvSpPr>
        <p:spPr>
          <a:xfrm>
            <a:off x="2436068" y="6364588"/>
            <a:ext cx="7319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HTTP://CORONAVIRUS.BALTIMORECITY.GOV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F57552-04C6-4F68-A322-EB19BAB3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930" y="1118777"/>
            <a:ext cx="8150935" cy="38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9409"/>
      </p:ext>
    </p:extLst>
  </p:cSld>
  <p:clrMapOvr>
    <a:masterClrMapping/>
  </p:clrMapOvr>
</p:sld>
</file>

<file path=ppt/theme/theme1.xml><?xml version="1.0" encoding="utf-8"?>
<a:theme xmlns:a="http://schemas.openxmlformats.org/drawingml/2006/main" name="JHSPH Blue Shield">
  <a:themeElements>
    <a:clrScheme name="Custom 20">
      <a:dk1>
        <a:srgbClr val="002D72"/>
      </a:dk1>
      <a:lt1>
        <a:sysClr val="window" lastClr="FFFFFF"/>
      </a:lt1>
      <a:dk2>
        <a:srgbClr val="FFFFFF"/>
      </a:dk2>
      <a:lt2>
        <a:srgbClr val="418FDE"/>
      </a:lt2>
      <a:accent1>
        <a:srgbClr val="002D72"/>
      </a:accent1>
      <a:accent2>
        <a:srgbClr val="888B8B"/>
      </a:accent2>
      <a:accent3>
        <a:srgbClr val="606060"/>
      </a:accent3>
      <a:accent4>
        <a:srgbClr val="000000"/>
      </a:accent4>
      <a:accent5>
        <a:srgbClr val="FFFFFF"/>
      </a:accent5>
      <a:accent6>
        <a:srgbClr val="FFFFFF"/>
      </a:accent6>
      <a:hlink>
        <a:srgbClr val="303030"/>
      </a:hlink>
      <a:folHlink>
        <a:srgbClr val="8B8B8D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0" ma:contentTypeDescription="Create a new document." ma:contentTypeScope="" ma:versionID="6f8ab3f129fa91ff4f348ecda44ed642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2ad8ef3116edcdaff1ec9400dafd2faa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ECD1D4-81BC-4A88-9C43-B07818AE766E}"/>
</file>

<file path=customXml/itemProps2.xml><?xml version="1.0" encoding="utf-8"?>
<ds:datastoreItem xmlns:ds="http://schemas.openxmlformats.org/officeDocument/2006/customXml" ds:itemID="{9A06D449-E9D0-470E-B55A-B482CF06C964}"/>
</file>

<file path=customXml/itemProps3.xml><?xml version="1.0" encoding="utf-8"?>
<ds:datastoreItem xmlns:ds="http://schemas.openxmlformats.org/officeDocument/2006/customXml" ds:itemID="{CAED71E3-C102-4C8F-8ADF-6028AACA45F2}"/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262</Words>
  <Application>Microsoft Office PowerPoint</Application>
  <PresentationFormat>Widescreen</PresentationFormat>
  <Paragraphs>61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Next LT Pro</vt:lpstr>
      <vt:lpstr>Calibri</vt:lpstr>
      <vt:lpstr>Century Gothic</vt:lpstr>
      <vt:lpstr>Georgia</vt:lpstr>
      <vt:lpstr>Tahoma</vt:lpstr>
      <vt:lpstr>Times New Roman</vt:lpstr>
      <vt:lpstr>JHSPH Blue Shield</vt:lpstr>
      <vt:lpstr>Custom Design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Josh Sharfstein</cp:lastModifiedBy>
  <cp:revision>636</cp:revision>
  <cp:lastPrinted>2019-11-11T20:38:54Z</cp:lastPrinted>
  <dcterms:created xsi:type="dcterms:W3CDTF">2018-01-23T19:47:07Z</dcterms:created>
  <dcterms:modified xsi:type="dcterms:W3CDTF">2020-07-18T15:23:44Z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