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5" r:id="rId4"/>
    <p:sldId id="267" r:id="rId5"/>
    <p:sldId id="262" r:id="rId6"/>
    <p:sldId id="268" r:id="rId7"/>
    <p:sldId id="264" r:id="rId8"/>
    <p:sldId id="259" r:id="rId9"/>
    <p:sldId id="271" r:id="rId10"/>
    <p:sldId id="260" r:id="rId11"/>
    <p:sldId id="272" r:id="rId12"/>
    <p:sldId id="269" r:id="rId13"/>
    <p:sldId id="26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Laure%20Atsu\Desktop\Data%20Works%20MD%20in%20North%20Americ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e%20Atsu\Desktop\Data%20Works%20MD%20in%20North%20Americ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Data Works MD Members in North America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0.19277056277056276"/>
          <c:w val="0.89019685039370078"/>
          <c:h val="0.5626918226130824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58-4934-82DC-4BB329ED0C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Sheet1!$B$4:$B$13</c:f>
              <c:strCache>
                <c:ptCount val="10"/>
                <c:pt idx="0">
                  <c:v>MD</c:v>
                </c:pt>
                <c:pt idx="1">
                  <c:v>Washington, DC</c:v>
                </c:pt>
                <c:pt idx="2">
                  <c:v>VA</c:v>
                </c:pt>
                <c:pt idx="3">
                  <c:v>NY</c:v>
                </c:pt>
                <c:pt idx="4">
                  <c:v>PA</c:v>
                </c:pt>
                <c:pt idx="5">
                  <c:v>MA</c:v>
                </c:pt>
                <c:pt idx="6">
                  <c:v>GA</c:v>
                </c:pt>
                <c:pt idx="7">
                  <c:v>FL</c:v>
                </c:pt>
                <c:pt idx="8">
                  <c:v>CA</c:v>
                </c:pt>
                <c:pt idx="9">
                  <c:v>ON</c:v>
                </c:pt>
              </c:strCache>
            </c:strRef>
          </c:cat>
          <c:val>
            <c:numRef>
              <c:f>Sheet1!$C$4:$C$13</c:f>
              <c:numCache>
                <c:formatCode>General</c:formatCode>
                <c:ptCount val="10"/>
                <c:pt idx="0">
                  <c:v>547</c:v>
                </c:pt>
                <c:pt idx="1">
                  <c:v>49</c:v>
                </c:pt>
                <c:pt idx="2">
                  <c:v>38</c:v>
                </c:pt>
                <c:pt idx="3">
                  <c:v>20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15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58-4934-82DC-4BB329ED0C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12496783"/>
        <c:axId val="1712493455"/>
      </c:barChart>
      <c:catAx>
        <c:axId val="1712496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2493455"/>
        <c:crosses val="autoZero"/>
        <c:auto val="1"/>
        <c:lblAlgn val="ctr"/>
        <c:lblOffset val="100"/>
        <c:noMultiLvlLbl val="0"/>
      </c:catAx>
      <c:valAx>
        <c:axId val="1712493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2496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>
                <a:solidFill>
                  <a:schemeClr val="tx2"/>
                </a:solidFill>
              </a:rPr>
              <a:t>Additional Members Throughout the years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Sheet2!$E$4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C3-420A-9FC8-9F743976F48A}"/>
            </c:ext>
          </c:extLst>
        </c:ser>
        <c:ser>
          <c:idx val="1"/>
          <c:order val="1"/>
          <c:tx>
            <c:strRef>
              <c:f>Sheet2!$D$5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Sheet2!$E$5</c:f>
              <c:numCache>
                <c:formatCode>General</c:formatCode>
                <c:ptCount val="1"/>
                <c:pt idx="0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C3-420A-9FC8-9F743976F48A}"/>
            </c:ext>
          </c:extLst>
        </c:ser>
        <c:ser>
          <c:idx val="2"/>
          <c:order val="2"/>
          <c:tx>
            <c:strRef>
              <c:f>Sheet2!$D$6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Sheet2!$E$6</c:f>
              <c:numCache>
                <c:formatCode>General</c:formatCode>
                <c:ptCount val="1"/>
                <c:pt idx="0">
                  <c:v>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C3-420A-9FC8-9F743976F48A}"/>
            </c:ext>
          </c:extLst>
        </c:ser>
        <c:ser>
          <c:idx val="3"/>
          <c:order val="3"/>
          <c:tx>
            <c:strRef>
              <c:f>Sheet2!$D$7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3C3-420A-9FC8-9F743976F4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Sheet2!$E$7</c:f>
              <c:numCache>
                <c:formatCode>General</c:formatCode>
                <c:ptCount val="1"/>
                <c:pt idx="0">
                  <c:v>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C3-420A-9FC8-9F743976F4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9481183"/>
        <c:axId val="1619481599"/>
      </c:barChart>
      <c:catAx>
        <c:axId val="16194811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19481599"/>
        <c:crosses val="autoZero"/>
        <c:auto val="1"/>
        <c:lblAlgn val="ctr"/>
        <c:lblOffset val="100"/>
        <c:noMultiLvlLbl val="0"/>
      </c:catAx>
      <c:valAx>
        <c:axId val="161948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48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29E27-5760-46FE-A591-21E6B7E06A4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E4C79-77FB-4232-B7EC-1CF5A21AB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8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4E4C79-77FB-4232-B7EC-1CF5A21AB5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4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66799-8E57-4A2B-A649-B6E6F2F63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969E9-EF30-4E73-9A57-0B1F2125D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80DD2-F9B4-49AC-9796-D6A7754C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1ABF6-9918-4264-AF2C-0DA6606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9205B-33E5-410C-8812-08260713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3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A3840-03A4-4D0B-85E5-F14B82582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24F5B-F731-40FC-A386-E14F3CB8A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BAC6E-0B46-466B-A4EE-1F9D2E890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30389-2845-416A-BD71-40F336DA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EFBDE-7C4A-4910-A651-0DA70E59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3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2F7AC8-444E-4D4C-8E5E-7E97608C5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94CA5-DCBF-4DCC-8997-2F0165788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560EE-EF3A-412E-9D09-391DFD9DC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6F892-089E-4384-8A71-15471AFF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A6B3E-3570-46BC-9F49-9D074D49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4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20FD5-F5FF-42DF-9756-37AAC6F51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97F99-44D1-46F3-8216-F2325327F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49EA0-DF07-48DE-893B-26DFAADD2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C6FC1-1BF8-4E3F-BE35-DBB238340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74CEB-03AA-4C3D-AC83-546DA3E2F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6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9324A-80D4-4E0A-A4C2-7EA6C681D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41E8F-F5CD-4ACA-A02B-C0BC0EF4F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2B4B1-09DF-4B22-84D5-1E83FC23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F3319-8A4D-4DCC-A6AF-4DB71CAF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F3382-8DD2-41EF-9AE3-38B12152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6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6CAC-3755-4F59-9695-7A62BF802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8A0ED-0471-4E4A-B595-1A82BA4A7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16591-C4B8-4634-9691-246874BE6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BE405-16F0-4FF6-BF02-14784AD2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4F5FE-8871-4378-9603-F6060AFE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0DBB8-CB3B-4B97-A707-7E6E4628B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2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4495-E5BB-4E66-8BCE-333037B28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D4369-F08F-4286-9844-493D3493F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0E252-C4B5-44B5-A9AA-FCDA4E536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EC18FE-FA91-439F-954A-B79F96A20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58794-DEDD-4FFE-B9E3-29D760BCB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E7139C-AC7D-4CF6-92B2-7E859C598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F088DC-0F88-4F20-89A9-88CAD2A5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E38237-F0E8-4507-8BFA-1FF84717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EC22-4DB5-4943-81F8-363088EA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1AA26-64A1-4098-9B19-91F462F1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CDF1AC-E711-486B-8ADF-F91DBE559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82F94-D6D5-45BA-8DD5-EF0DF59B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7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205581-D8B5-43D8-B397-38C0989E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E95A-E402-4682-906C-55A516BF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E501C-1C4E-40F8-91F6-C86F8250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99B5-1CF7-4E94-B1DD-B34111952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444A4-0E71-486F-A4CF-97B1F0A53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C929E-0C7C-4FE1-8348-4EC791C65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255C4-05C0-459F-AFBA-FF132BC5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9D5DA-E544-490C-BB42-E7C2658C7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FF902-1248-4101-8658-B574A1070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3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34D4-8444-4E73-95E6-A4716A99B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6B1946-0CE7-4B4F-BBA3-AA271F1E4E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66222-6BE9-4BEE-946F-8C748FBBB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9CE7F-926F-43BF-8D36-D97DF742F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115E7-63C3-4574-A46E-95FBBAFAD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A5D5B-5DB4-45D3-81B4-ABEF42DC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6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A64380-F121-44A2-BC51-51C9408AD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59143-C267-44AA-BCCD-393FA6E7B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BAEF-268F-449D-AEB5-00D71BD31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95D3D-000B-47E8-B274-EA85746B925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8737C-1844-44F7-B064-CB7ADE906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0D439-3DE4-471E-8A1C-5A23A6E07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06DD1-2BFD-4E2D-991F-979A6E44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7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0CCA-4205-41C8-8043-A0A5B878CF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Exploration For</a:t>
            </a:r>
            <a:br>
              <a:rPr lang="en-US" sz="8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WORKS MD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E4D06F-B641-45B3-99D6-DF0F572978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Amivi Atsu</a:t>
            </a:r>
          </a:p>
          <a:p>
            <a:r>
              <a:rPr lang="en-US" dirty="0"/>
              <a:t>University of Baltimore</a:t>
            </a:r>
          </a:p>
          <a:p>
            <a:r>
              <a:rPr lang="en-US" dirty="0"/>
              <a:t>BNIA-JFI Intern and Data Science Corps Student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FC995A-A98B-481A-AC1E-A12307D68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0" y="5349875"/>
            <a:ext cx="46101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081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9E83-52F1-4005-B30D-0F9B50F39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" y="365125"/>
            <a:ext cx="1183093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Exploration 2 – What Is The Joining Date Of The Members?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97F699-C5EF-4A45-B3D7-FF74A1B6FD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113" y="1934816"/>
            <a:ext cx="10840278" cy="4744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A group of people holding signs&#10;&#10;Description automatically generated">
            <a:extLst>
              <a:ext uri="{FF2B5EF4-FFF2-40B4-BE49-F238E27FC236}">
                <a16:creationId xmlns:a16="http://schemas.microsoft.com/office/drawing/2014/main" id="{EEE5C2B3-6F18-487B-9066-42E49C1DC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98" y="3713871"/>
            <a:ext cx="3012220" cy="214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6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0FC68-D865-41F9-B7F2-F5624E31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Members Throughout The Years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3F3D2E-6180-41A0-AEE5-6522D1C1F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7006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EF9423B-06B7-4251-BBD2-94FEEEB731E7}"/>
              </a:ext>
            </a:extLst>
          </p:cNvPr>
          <p:cNvSpPr txBox="1"/>
          <p:nvPr/>
        </p:nvSpPr>
        <p:spPr>
          <a:xfrm>
            <a:off x="838200" y="6384787"/>
            <a:ext cx="7156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*This graph is based on a list of 800 members.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517EEC-8FA9-418D-84E2-ABC15BCEF986}"/>
              </a:ext>
            </a:extLst>
          </p:cNvPr>
          <p:cNvSpPr txBox="1"/>
          <p:nvPr/>
        </p:nvSpPr>
        <p:spPr>
          <a:xfrm>
            <a:off x="838200" y="6584434"/>
            <a:ext cx="5605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DWMD meetup was created on 06/28/2018.</a:t>
            </a:r>
          </a:p>
        </p:txBody>
      </p:sp>
    </p:spTree>
    <p:extLst>
      <p:ext uri="{BB962C8B-B14F-4D97-AF65-F5344CB8AC3E}">
        <p14:creationId xmlns:p14="http://schemas.microsoft.com/office/powerpoint/2010/main" val="1599996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2534A-EAFB-460B-987F-DFE1530AC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 plan To Do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B312F-32E1-434C-96D1-BE5B5030E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Do more queries to collect as many data as possible that could be beneficial to DWMD and the data science community.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Correlation among various datasets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Deeper analysis of the data collected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Use tools such as GIS and </a:t>
            </a:r>
            <a:r>
              <a:rPr lang="en-US" dirty="0" err="1"/>
              <a:t>GIThub</a:t>
            </a:r>
            <a:r>
              <a:rPr lang="en-US" dirty="0"/>
              <a:t> for additional visualization and code sharing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4AF32-4374-448D-AE5C-C8E0645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756" y="5988784"/>
            <a:ext cx="1152244" cy="6462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E77C26-4D30-4C3A-9FB3-383F13E5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760" y="5988784"/>
            <a:ext cx="646232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29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BA191-8E99-4A51-A373-B2E9A8996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Data Science Benefit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B4380-A96F-45CE-B6FE-D381A3E8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An accounting major acquiring IT skills: Coding, programming!!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 entrepreneurship minor acquiring marketing skills: API’s, GIS!!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Fast and efficient technology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Innovation tools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Problem solving skills</a:t>
            </a:r>
          </a:p>
        </p:txBody>
      </p:sp>
    </p:spTree>
    <p:extLst>
      <p:ext uri="{BB962C8B-B14F-4D97-AF65-F5344CB8AC3E}">
        <p14:creationId xmlns:p14="http://schemas.microsoft.com/office/powerpoint/2010/main" val="2007404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710CCF-F022-4B3F-AACE-96BAD5D5E167}"/>
              </a:ext>
            </a:extLst>
          </p:cNvPr>
          <p:cNvSpPr txBox="1"/>
          <p:nvPr/>
        </p:nvSpPr>
        <p:spPr>
          <a:xfrm>
            <a:off x="3319669" y="2875002"/>
            <a:ext cx="55526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41221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2FBB-B4DC-4E36-AD73-2E99478A4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140678"/>
            <a:ext cx="11544300" cy="13082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Data Works MD &amp; What Is My Role?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1E0C5-F75E-4903-8B4E-E14A50248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350498"/>
            <a:ext cx="11696700" cy="5366825"/>
          </a:xfrm>
        </p:spPr>
        <p:txBody>
          <a:bodyPr>
            <a:normAutofit/>
          </a:bodyPr>
          <a:lstStyle/>
          <a:p>
            <a:r>
              <a:rPr lang="en-US" b="1" dirty="0"/>
              <a:t>Data Works MD </a:t>
            </a:r>
            <a:r>
              <a:rPr lang="en-US" dirty="0"/>
              <a:t>is an organization of professionals, students, and enthusiasts living and working in the Maryland area who are interested in topics related to data science.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DWMD organize monthly events, publish a newsletter, and work with local organizations </a:t>
            </a:r>
            <a:r>
              <a:rPr lang="en-US" dirty="0">
                <a:highlight>
                  <a:srgbClr val="FFFF00"/>
                </a:highlight>
              </a:rPr>
              <a:t>to engage the data science community.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My role in this project is to </a:t>
            </a:r>
            <a:r>
              <a:rPr lang="en-US" i="1" dirty="0">
                <a:solidFill>
                  <a:srgbClr val="FF0066"/>
                </a:solidFill>
              </a:rPr>
              <a:t>collect various data</a:t>
            </a:r>
            <a:r>
              <a:rPr lang="en-US" dirty="0"/>
              <a:t>, </a:t>
            </a:r>
            <a:r>
              <a:rPr lang="en-US" i="1" dirty="0">
                <a:solidFill>
                  <a:srgbClr val="FF0066"/>
                </a:solidFill>
              </a:rPr>
              <a:t>create a documentation </a:t>
            </a:r>
            <a:r>
              <a:rPr lang="en-US" dirty="0"/>
              <a:t>about the process I followed to collect that data, </a:t>
            </a:r>
            <a:r>
              <a:rPr lang="en-US" i="1" dirty="0">
                <a:solidFill>
                  <a:srgbClr val="FF0066"/>
                </a:solidFill>
              </a:rPr>
              <a:t>analyze, and organize the data</a:t>
            </a:r>
            <a:r>
              <a:rPr lang="en-US" dirty="0"/>
              <a:t> </a:t>
            </a:r>
            <a:r>
              <a:rPr lang="en-US" b="1" dirty="0"/>
              <a:t>in a way that will be helpful in increasing the value that DWMD brings to the community.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6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5FAED-ABD9-45EA-A3C2-19D80FA84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889" y="225287"/>
            <a:ext cx="9210261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Questions that This Project Needs to</a:t>
            </a:r>
            <a:b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C6C34-7282-4BBB-8E51-BE10639F0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415" y="2141537"/>
            <a:ext cx="11465169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Which cities are the members from?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When did the members join?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Did the membership signups increase during the COVID-19 lockdown?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other Meetup groups are the members part of?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often has a member attended an event?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topics or activities are the members interested in?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is the correlation between all those data?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needs and wants of the members transpire from those data?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is the demographic, careers, and ambitions of the members?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EEE6DB-3B2B-444C-A137-EB2EA0C3C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150" y="365125"/>
            <a:ext cx="2353260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7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9A528-D20E-4156-ADFA-2EB21B5F4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Science Tools That I Will Use For This Project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26080A5-B834-4F66-9C6F-31106FC30F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873" y="2164259"/>
            <a:ext cx="3770142" cy="15014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04C2A0-49AE-4E15-A106-500C5B933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8987" y="2340101"/>
            <a:ext cx="3943350" cy="13255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2AAAF4-7409-45A0-B829-E92D413A2123}"/>
              </a:ext>
            </a:extLst>
          </p:cNvPr>
          <p:cNvSpPr txBox="1"/>
          <p:nvPr/>
        </p:nvSpPr>
        <p:spPr>
          <a:xfrm>
            <a:off x="478302" y="3559126"/>
            <a:ext cx="4304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Allows for users to extract important data from the meetup </a:t>
            </a:r>
            <a:r>
              <a:rPr lang="en-US" dirty="0" err="1"/>
              <a:t>groug</a:t>
            </a:r>
            <a:r>
              <a:rPr lang="en-US" dirty="0"/>
              <a:t>(s).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20318-4E26-45AB-B0DD-8CE7B5140DB9}"/>
              </a:ext>
            </a:extLst>
          </p:cNvPr>
          <p:cNvSpPr txBox="1"/>
          <p:nvPr/>
        </p:nvSpPr>
        <p:spPr>
          <a:xfrm>
            <a:off x="7216726" y="3665663"/>
            <a:ext cx="4135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Coding language and documentation software. – Will be used to access the API.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EA6A31-5538-436E-AC58-7B7AFEAB1B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5787" y="4616826"/>
            <a:ext cx="3400425" cy="13430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98366BE-F722-4074-909E-2E75758B76AC}"/>
              </a:ext>
            </a:extLst>
          </p:cNvPr>
          <p:cNvSpPr txBox="1"/>
          <p:nvPr/>
        </p:nvSpPr>
        <p:spPr>
          <a:xfrm>
            <a:off x="3434862" y="5934670"/>
            <a:ext cx="5322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tt-commons-webfont"/>
              </a:rPr>
              <a:t>A text format that gives us a human-readable collection of data that we can access in a really logical manner.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2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4FD4-9700-44A7-99C9-C11AC461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0492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Meetup API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84F16-BDBB-41EB-A9DC-9E18AD30D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00" y="1304926"/>
            <a:ext cx="5753100" cy="51879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Accessing the Meetup API </a:t>
            </a:r>
            <a:r>
              <a:rPr lang="en-US" dirty="0"/>
              <a:t>of an organization is a protocol that requires the following handles: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Public facing client id that can get you to authorization API page.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Registered redirect URI will be used to validate future oauth2 requests.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Hidden client secret (AKA consumer secret).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0BEBF-C354-4A1E-B3E3-4E0C6D895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04924"/>
            <a:ext cx="5753100" cy="51879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Once we have the handles and passcodes,</a:t>
            </a:r>
            <a:r>
              <a:rPr lang="en-US" dirty="0"/>
              <a:t> The following steps must be followed to retrieve data from the meetup API: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Granting Authorization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Getting the Access Code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Making and Saving Queries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9B907F-DA31-4838-BDD2-7D46F590C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093" y="164306"/>
            <a:ext cx="1354199" cy="97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8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381AF-7B69-4679-9C1F-5F7D4AC62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01"/>
            <a:ext cx="10515600" cy="12406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Meetup API</a:t>
            </a:r>
            <a:b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Requesting Authorization &amp; Access Token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8B53AD-F0EB-41D3-9DC0-6264E2C76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402" b="16663"/>
          <a:stretch/>
        </p:blipFill>
        <p:spPr>
          <a:xfrm>
            <a:off x="654933" y="3334226"/>
            <a:ext cx="4017571" cy="21099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5EA37E-42E0-459C-A4E3-E3EC7FD8F1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" r="46626" b="-7708"/>
          <a:stretch/>
        </p:blipFill>
        <p:spPr>
          <a:xfrm>
            <a:off x="654933" y="5907993"/>
            <a:ext cx="4250003" cy="3693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52D457F-3A08-45A2-8899-E05696FDCB87}"/>
              </a:ext>
            </a:extLst>
          </p:cNvPr>
          <p:cNvSpPr txBox="1"/>
          <p:nvPr/>
        </p:nvSpPr>
        <p:spPr>
          <a:xfrm>
            <a:off x="654933" y="2207647"/>
            <a:ext cx="528163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https://secure.meetup.com/oauth2/authorize?client_dataworksmd.org/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C0C478-93FC-4D2B-9F15-4BB6C087C5F7}"/>
              </a:ext>
            </a:extLst>
          </p:cNvPr>
          <p:cNvSpPr txBox="1"/>
          <p:nvPr/>
        </p:nvSpPr>
        <p:spPr>
          <a:xfrm>
            <a:off x="367329" y="2399297"/>
            <a:ext cx="436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4ACB65-C7A1-41DB-A99C-14A15364811D}"/>
              </a:ext>
            </a:extLst>
          </p:cNvPr>
          <p:cNvSpPr txBox="1"/>
          <p:nvPr/>
        </p:nvSpPr>
        <p:spPr>
          <a:xfrm>
            <a:off x="367329" y="3707819"/>
            <a:ext cx="43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85C20A-93AB-49CB-8A52-CE8BE2E3E93F}"/>
              </a:ext>
            </a:extLst>
          </p:cNvPr>
          <p:cNvSpPr txBox="1"/>
          <p:nvPr/>
        </p:nvSpPr>
        <p:spPr>
          <a:xfrm>
            <a:off x="170381" y="5928074"/>
            <a:ext cx="654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89E92-5B87-4E34-B742-3406BD41950F}"/>
              </a:ext>
            </a:extLst>
          </p:cNvPr>
          <p:cNvSpPr txBox="1"/>
          <p:nvPr/>
        </p:nvSpPr>
        <p:spPr>
          <a:xfrm>
            <a:off x="6597748" y="2399297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0DF6AE-0366-4C9D-9E0C-273181219D93}"/>
              </a:ext>
            </a:extLst>
          </p:cNvPr>
          <p:cNvSpPr txBox="1"/>
          <p:nvPr/>
        </p:nvSpPr>
        <p:spPr>
          <a:xfrm>
            <a:off x="7146388" y="2207647"/>
            <a:ext cx="4811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Perform POST Request</a:t>
            </a:r>
          </a:p>
          <a:p>
            <a:r>
              <a:rPr lang="en-US" dirty="0">
                <a:solidFill>
                  <a:srgbClr val="FF0000"/>
                </a:solidFill>
              </a:rPr>
              <a:t>‘code’: </a:t>
            </a:r>
            <a:r>
              <a:rPr lang="en-US" dirty="0"/>
              <a:t>[ Enter code from step 3]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F76372-98C5-47E9-8977-2BB10CFF1CBC}"/>
              </a:ext>
            </a:extLst>
          </p:cNvPr>
          <p:cNvSpPr txBox="1"/>
          <p:nvPr/>
        </p:nvSpPr>
        <p:spPr>
          <a:xfrm>
            <a:off x="6696222" y="3868615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91E923-5A65-4666-90A2-F3937B7C5953}"/>
              </a:ext>
            </a:extLst>
          </p:cNvPr>
          <p:cNvSpPr txBox="1"/>
          <p:nvPr/>
        </p:nvSpPr>
        <p:spPr>
          <a:xfrm>
            <a:off x="7146387" y="3707819"/>
            <a:ext cx="467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 the Json cell – Which will generate the final secret code.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58E26E-8918-4EBA-BE04-0A8285A2F2BB}"/>
              </a:ext>
            </a:extLst>
          </p:cNvPr>
          <p:cNvSpPr txBox="1"/>
          <p:nvPr/>
        </p:nvSpPr>
        <p:spPr>
          <a:xfrm>
            <a:off x="6597749" y="5259531"/>
            <a:ext cx="450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0C77A1-0132-415B-AA6B-6150ED3CF6EB}"/>
              </a:ext>
            </a:extLst>
          </p:cNvPr>
          <p:cNvSpPr txBox="1"/>
          <p:nvPr/>
        </p:nvSpPr>
        <p:spPr>
          <a:xfrm>
            <a:off x="7047914" y="5261662"/>
            <a:ext cx="4537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that final secret code, we could make any queries.</a:t>
            </a:r>
          </a:p>
        </p:txBody>
      </p:sp>
    </p:spTree>
    <p:extLst>
      <p:ext uri="{BB962C8B-B14F-4D97-AF65-F5344CB8AC3E}">
        <p14:creationId xmlns:p14="http://schemas.microsoft.com/office/powerpoint/2010/main" val="1454780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70DA-556D-46F3-A9A5-9D4E464F3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56" y="914745"/>
            <a:ext cx="4837043" cy="502851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Meetup API</a:t>
            </a:r>
            <a:br>
              <a:rPr lang="en-US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and Saving Queries in API</a:t>
            </a:r>
            <a:endParaRPr lang="en-US" sz="6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4B8F70-E252-4DBC-B3CC-912266B50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679" y="315084"/>
            <a:ext cx="5985666" cy="622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8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CF43-7F12-49D1-8C05-B03F51D2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3351"/>
            <a:ext cx="11201400" cy="9905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Exploration 1 - Where Are The DWMD Members From?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64A85F-9C53-43A3-BD87-661B03E0A1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626" y="1285461"/>
            <a:ext cx="5389321" cy="5022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024DFA-E2A5-46CD-A8C9-20C92A235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686" y="1934817"/>
            <a:ext cx="5789688" cy="4053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CE7841-BE22-49A5-9A5C-BFBA90847C66}"/>
              </a:ext>
            </a:extLst>
          </p:cNvPr>
          <p:cNvSpPr txBox="1"/>
          <p:nvPr/>
        </p:nvSpPr>
        <p:spPr>
          <a:xfrm>
            <a:off x="6202017" y="6440557"/>
            <a:ext cx="5459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DWMD has a total of 2313 members as of 7/21/21</a:t>
            </a:r>
          </a:p>
        </p:txBody>
      </p:sp>
    </p:spTree>
    <p:extLst>
      <p:ext uri="{BB962C8B-B14F-4D97-AF65-F5344CB8AC3E}">
        <p14:creationId xmlns:p14="http://schemas.microsoft.com/office/powerpoint/2010/main" val="1647229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9ACF-53C9-4751-A367-C976BDD10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WORKS MD – MEMBERS IN NORTH AMERICA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4D981CD3-64F7-4C42-9C54-0C63F065C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664516"/>
              </p:ext>
            </p:extLst>
          </p:nvPr>
        </p:nvGraphicFramePr>
        <p:xfrm>
          <a:off x="450573" y="1825625"/>
          <a:ext cx="11224591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628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2A93F7F4A384089DB7EC8B0A62CB3" ma:contentTypeVersion="11" ma:contentTypeDescription="Create a new document." ma:contentTypeScope="" ma:versionID="5405c3191a57da3ab755a5f42c25fb25">
  <xsd:schema xmlns:xsd="http://www.w3.org/2001/XMLSchema" xmlns:xs="http://www.w3.org/2001/XMLSchema" xmlns:p="http://schemas.microsoft.com/office/2006/metadata/properties" xmlns:ns2="67c5ffe5-4b88-49d8-9a44-553db6d06049" targetNamespace="http://schemas.microsoft.com/office/2006/metadata/properties" ma:root="true" ma:fieldsID="e20c3a1c1824f4c04b5178282a8031d7" ns2:_="">
    <xsd:import namespace="67c5ffe5-4b88-49d8-9a44-553db6d060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5ffe5-4b88-49d8-9a44-553db6d060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543213-B034-425D-8E5A-DB0CC45DC975}"/>
</file>

<file path=customXml/itemProps2.xml><?xml version="1.0" encoding="utf-8"?>
<ds:datastoreItem xmlns:ds="http://schemas.openxmlformats.org/officeDocument/2006/customXml" ds:itemID="{B9194418-17FF-4C96-A19C-5D33BDDF9C33}"/>
</file>

<file path=customXml/itemProps3.xml><?xml version="1.0" encoding="utf-8"?>
<ds:datastoreItem xmlns:ds="http://schemas.openxmlformats.org/officeDocument/2006/customXml" ds:itemID="{51D6B365-62BF-4841-A42D-DC71D3D95AEB}"/>
</file>

<file path=docProps/app.xml><?xml version="1.0" encoding="utf-8"?>
<Properties xmlns="http://schemas.openxmlformats.org/officeDocument/2006/extended-properties" xmlns:vt="http://schemas.openxmlformats.org/officeDocument/2006/docPropsVTypes">
  <TotalTime>4132</TotalTime>
  <Words>629</Words>
  <Application>Microsoft Office PowerPoint</Application>
  <PresentationFormat>Widescreen</PresentationFormat>
  <Paragraphs>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tt-commons-webfont</vt:lpstr>
      <vt:lpstr>Wingdings</vt:lpstr>
      <vt:lpstr>Office Theme</vt:lpstr>
      <vt:lpstr>Data Exploration For DATA WORKS MD </vt:lpstr>
      <vt:lpstr>What is Data Works MD &amp; What Is My Role?</vt:lpstr>
      <vt:lpstr>The Questions that This Project Needs to  Address</vt:lpstr>
      <vt:lpstr>Data Science Tools That I Will Use For This Project</vt:lpstr>
      <vt:lpstr>Meetup API</vt:lpstr>
      <vt:lpstr>Meetup API Requesting Authorization &amp; Access Token</vt:lpstr>
      <vt:lpstr>Meetup API Making and Saving Queries in API</vt:lpstr>
      <vt:lpstr>Data Exploration 1 - Where Are The DWMD Members From?</vt:lpstr>
      <vt:lpstr>DATA WORKS MD – MEMBERS IN NORTH AMERICA</vt:lpstr>
      <vt:lpstr>Data Exploration 2 – What Is The Joining Date Of The Members?</vt:lpstr>
      <vt:lpstr>Additional Members Throughout The Years</vt:lpstr>
      <vt:lpstr>What I plan To Do Next?</vt:lpstr>
      <vt:lpstr>How Does Data Science Benefit Me?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Amivi Atsu</dc:creator>
  <cp:lastModifiedBy>Amivi Atsu</cp:lastModifiedBy>
  <cp:revision>71</cp:revision>
  <dcterms:created xsi:type="dcterms:W3CDTF">2021-07-12T17:54:34Z</dcterms:created>
  <dcterms:modified xsi:type="dcterms:W3CDTF">2021-07-22T20:52:44Z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0x0101009762A93F7F4A384089DB7EC8B0A62CB3</vt:lpwstr>
  </property>
</Properties>
</file>