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689" r:id="rId2"/>
    <p:sldMasterId id="2147483674" r:id="rId3"/>
    <p:sldMasterId id="2147483957" r:id="rId4"/>
  </p:sldMasterIdLst>
  <p:notesMasterIdLst>
    <p:notesMasterId r:id="rId46"/>
  </p:notesMasterIdLst>
  <p:handoutMasterIdLst>
    <p:handoutMasterId r:id="rId47"/>
  </p:handoutMasterIdLst>
  <p:sldIdLst>
    <p:sldId id="279" r:id="rId5"/>
    <p:sldId id="295" r:id="rId6"/>
    <p:sldId id="319" r:id="rId7"/>
    <p:sldId id="281" r:id="rId8"/>
    <p:sldId id="302" r:id="rId9"/>
    <p:sldId id="303" r:id="rId10"/>
    <p:sldId id="296" r:id="rId11"/>
    <p:sldId id="320" r:id="rId12"/>
    <p:sldId id="322" r:id="rId13"/>
    <p:sldId id="299" r:id="rId14"/>
    <p:sldId id="300" r:id="rId15"/>
    <p:sldId id="304" r:id="rId16"/>
    <p:sldId id="305" r:id="rId17"/>
    <p:sldId id="323" r:id="rId18"/>
    <p:sldId id="310" r:id="rId19"/>
    <p:sldId id="307" r:id="rId20"/>
    <p:sldId id="308" r:id="rId21"/>
    <p:sldId id="309" r:id="rId22"/>
    <p:sldId id="312" r:id="rId23"/>
    <p:sldId id="325" r:id="rId24"/>
    <p:sldId id="311" r:id="rId25"/>
    <p:sldId id="313" r:id="rId26"/>
    <p:sldId id="314" r:id="rId27"/>
    <p:sldId id="326" r:id="rId28"/>
    <p:sldId id="328" r:id="rId29"/>
    <p:sldId id="343" r:id="rId30"/>
    <p:sldId id="330" r:id="rId31"/>
    <p:sldId id="344" r:id="rId32"/>
    <p:sldId id="345" r:id="rId33"/>
    <p:sldId id="346" r:id="rId34"/>
    <p:sldId id="334" r:id="rId35"/>
    <p:sldId id="335" r:id="rId36"/>
    <p:sldId id="336" r:id="rId37"/>
    <p:sldId id="337" r:id="rId38"/>
    <p:sldId id="338" r:id="rId39"/>
    <p:sldId id="339" r:id="rId40"/>
    <p:sldId id="340" r:id="rId41"/>
    <p:sldId id="347" r:id="rId42"/>
    <p:sldId id="318" r:id="rId43"/>
    <p:sldId id="317" r:id="rId44"/>
    <p:sldId id="32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E7F21A-C344-9860-7DC6-F8903103FB9E}" name="Khaliff Davis" initials="KD" userId="S::davisk@reinvestment.com::451d5463-5ec3-4703-b9ba-6a6a30221bb9" providerId="AD"/>
  <p188:author id="{A0DBE45E-84BE-7BDB-8C52-C125CAAB1E69}" name="Kevin Reeves" initials="KR" userId="S::reevesk@reinvestment.com::4f285c49-5706-4e0a-8fae-4dc74e939e66" providerId="AD"/>
  <p188:author id="{B9402ABA-A3BC-B4D0-682E-BA31A771C639}" name="Bridget Wiedeman" initials="BW" userId="S::wiedemanb@reinvestment.com::eff02ceb-e3c2-42c9-ac41-420f3de2e26f" providerId="AD"/>
  <p188:author id="{8F714FC3-9331-B4DB-B5B4-ADD1C7F439DC}" name="Meghan Maguire" initials="MM" userId="S::maguirem@reinvestment.com::75b1b0aa-4592-4f9c-826f-90d935adde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E00"/>
    <a:srgbClr val="EF3E2D"/>
    <a:srgbClr val="F67615"/>
    <a:srgbClr val="FF6633"/>
    <a:srgbClr val="363636"/>
    <a:srgbClr val="FF1500"/>
    <a:srgbClr val="F67E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15"/>
    <p:restoredTop sz="75253" autoAdjust="0"/>
  </p:normalViewPr>
  <p:slideViewPr>
    <p:cSldViewPr snapToGrid="0">
      <p:cViewPr varScale="1">
        <p:scale>
          <a:sx n="50" d="100"/>
          <a:sy n="50" d="100"/>
        </p:scale>
        <p:origin x="450"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3BF2C6-3ED3-1747-8FFD-968D790CB20F}" type="doc">
      <dgm:prSet loTypeId="urn:microsoft.com/office/officeart/2005/8/layout/hList1" loCatId="" qsTypeId="urn:microsoft.com/office/officeart/2005/8/quickstyle/simple1" qsCatId="simple" csTypeId="urn:microsoft.com/office/officeart/2005/8/colors/accent1_4" csCatId="accent1" phldr="1"/>
      <dgm:spPr/>
      <dgm:t>
        <a:bodyPr/>
        <a:lstStyle/>
        <a:p>
          <a:endParaRPr lang="en-US"/>
        </a:p>
      </dgm:t>
    </dgm:pt>
    <dgm:pt modelId="{8AFC4060-A88F-694E-A8CD-0D12453A3AE3}">
      <dgm:prSet phldrT="[Text]"/>
      <dgm:spPr/>
      <dgm:t>
        <a:bodyPr/>
        <a:lstStyle/>
        <a:p>
          <a:pPr>
            <a:buFont typeface="Arial" panose="020B0604020202020204" pitchFamily="34" charset="0"/>
            <a:buChar char="•"/>
          </a:pPr>
          <a:r>
            <a:rPr lang="en-US" b="1" dirty="0"/>
            <a:t>Structured Interviews</a:t>
          </a:r>
          <a:endParaRPr lang="en-US" dirty="0"/>
        </a:p>
      </dgm:t>
    </dgm:pt>
    <dgm:pt modelId="{7DB62795-60D1-124C-8E2B-B337E42608F6}" type="parTrans" cxnId="{816BF905-63CD-A141-8669-D04186057F1A}">
      <dgm:prSet/>
      <dgm:spPr/>
      <dgm:t>
        <a:bodyPr/>
        <a:lstStyle/>
        <a:p>
          <a:endParaRPr lang="en-US"/>
        </a:p>
      </dgm:t>
    </dgm:pt>
    <dgm:pt modelId="{A775BE0C-B9D2-0343-AACA-96E0044192B8}" type="sibTrans" cxnId="{816BF905-63CD-A141-8669-D04186057F1A}">
      <dgm:prSet/>
      <dgm:spPr/>
      <dgm:t>
        <a:bodyPr/>
        <a:lstStyle/>
        <a:p>
          <a:endParaRPr lang="en-US"/>
        </a:p>
      </dgm:t>
    </dgm:pt>
    <dgm:pt modelId="{C92CACF5-9231-AD48-9CC9-9936A21D9662}">
      <dgm:prSet/>
      <dgm:spPr/>
      <dgm:t>
        <a:bodyPr/>
        <a:lstStyle/>
        <a:p>
          <a:r>
            <a:rPr lang="en-US" b="1" dirty="0"/>
            <a:t>Semi-Structured Interviews</a:t>
          </a:r>
          <a:endParaRPr lang="en-US" i="1" dirty="0"/>
        </a:p>
      </dgm:t>
    </dgm:pt>
    <dgm:pt modelId="{0E07FA69-57CF-C642-9590-B738897A61F7}" type="parTrans" cxnId="{40BAB5CE-0971-9240-A2DB-5CA689538AD1}">
      <dgm:prSet/>
      <dgm:spPr/>
      <dgm:t>
        <a:bodyPr/>
        <a:lstStyle/>
        <a:p>
          <a:endParaRPr lang="en-US"/>
        </a:p>
      </dgm:t>
    </dgm:pt>
    <dgm:pt modelId="{7CD12CBD-3836-4B45-A4BC-84AC47001079}" type="sibTrans" cxnId="{40BAB5CE-0971-9240-A2DB-5CA689538AD1}">
      <dgm:prSet/>
      <dgm:spPr/>
      <dgm:t>
        <a:bodyPr/>
        <a:lstStyle/>
        <a:p>
          <a:endParaRPr lang="en-US"/>
        </a:p>
      </dgm:t>
    </dgm:pt>
    <dgm:pt modelId="{DAC481B0-A43A-1C43-A0A9-9A6C8E27DB46}">
      <dgm:prSet/>
      <dgm:spPr/>
      <dgm:t>
        <a:bodyPr/>
        <a:lstStyle/>
        <a:p>
          <a:r>
            <a:rPr lang="en-US" b="1" dirty="0"/>
            <a:t>Unstructured Interviews</a:t>
          </a:r>
          <a:endParaRPr lang="en-US" i="1" dirty="0"/>
        </a:p>
      </dgm:t>
    </dgm:pt>
    <dgm:pt modelId="{C7DE40D8-D5AB-2E44-AF76-1499DE1D2209}" type="parTrans" cxnId="{0E55BDB7-A4D1-9743-B42E-AFA64D20BCCD}">
      <dgm:prSet/>
      <dgm:spPr/>
      <dgm:t>
        <a:bodyPr/>
        <a:lstStyle/>
        <a:p>
          <a:endParaRPr lang="en-US"/>
        </a:p>
      </dgm:t>
    </dgm:pt>
    <dgm:pt modelId="{C7D45D6F-434A-DE41-8F40-11CEDD67E5B3}" type="sibTrans" cxnId="{0E55BDB7-A4D1-9743-B42E-AFA64D20BCCD}">
      <dgm:prSet/>
      <dgm:spPr/>
      <dgm:t>
        <a:bodyPr/>
        <a:lstStyle/>
        <a:p>
          <a:endParaRPr lang="en-US"/>
        </a:p>
      </dgm:t>
    </dgm:pt>
    <dgm:pt modelId="{DD8AA98E-6946-FB4A-8C00-9FD1E772066E}">
      <dgm:prSet phldrT="[Text]" custT="1"/>
      <dgm:spPr/>
      <dgm:t>
        <a:bodyPr/>
        <a:lstStyle/>
        <a:p>
          <a:pPr>
            <a:buFont typeface="Arial" panose="020B0604020202020204" pitchFamily="34" charset="0"/>
            <a:buChar char="•"/>
          </a:pPr>
          <a:r>
            <a:rPr lang="en-US" sz="1800" i="1" dirty="0"/>
            <a:t>Follow a set script for consistency and comparability across interviews.</a:t>
          </a:r>
          <a:endParaRPr lang="en-US" sz="1800" dirty="0"/>
        </a:p>
      </dgm:t>
    </dgm:pt>
    <dgm:pt modelId="{0AFA2457-7106-8F43-8488-9CCBC0334B3F}" type="parTrans" cxnId="{9A324CB9-9227-B54E-B411-1A2354630E13}">
      <dgm:prSet/>
      <dgm:spPr/>
      <dgm:t>
        <a:bodyPr/>
        <a:lstStyle/>
        <a:p>
          <a:endParaRPr lang="en-US"/>
        </a:p>
      </dgm:t>
    </dgm:pt>
    <dgm:pt modelId="{11D1A527-569E-DC48-8242-BD2E3FB7E7CF}" type="sibTrans" cxnId="{9A324CB9-9227-B54E-B411-1A2354630E13}">
      <dgm:prSet/>
      <dgm:spPr/>
      <dgm:t>
        <a:bodyPr/>
        <a:lstStyle/>
        <a:p>
          <a:endParaRPr lang="en-US"/>
        </a:p>
      </dgm:t>
    </dgm:pt>
    <dgm:pt modelId="{8797C88C-394E-9D49-8DD9-CBB2D87680A5}">
      <dgm:prSet custT="1"/>
      <dgm:spPr/>
      <dgm:t>
        <a:bodyPr/>
        <a:lstStyle/>
        <a:p>
          <a:r>
            <a:rPr lang="en-US" sz="1800" i="1" dirty="0"/>
            <a:t>More flexible; a set of core questions supplemented by spontaneous probes.</a:t>
          </a:r>
        </a:p>
      </dgm:t>
    </dgm:pt>
    <dgm:pt modelId="{55B2D73F-A56E-9C41-9496-78A456A2CDEA}" type="parTrans" cxnId="{A24C3829-31CE-BF47-A1F1-1D259AD9F755}">
      <dgm:prSet/>
      <dgm:spPr/>
      <dgm:t>
        <a:bodyPr/>
        <a:lstStyle/>
        <a:p>
          <a:endParaRPr lang="en-US"/>
        </a:p>
      </dgm:t>
    </dgm:pt>
    <dgm:pt modelId="{3666DBBD-8D9F-3144-AA12-BD33E96816A3}" type="sibTrans" cxnId="{A24C3829-31CE-BF47-A1F1-1D259AD9F755}">
      <dgm:prSet/>
      <dgm:spPr/>
      <dgm:t>
        <a:bodyPr/>
        <a:lstStyle/>
        <a:p>
          <a:endParaRPr lang="en-US"/>
        </a:p>
      </dgm:t>
    </dgm:pt>
    <dgm:pt modelId="{23BCE67A-8A51-4345-AE25-6A602E91E8CF}">
      <dgm:prSet custT="1"/>
      <dgm:spPr/>
      <dgm:t>
        <a:bodyPr/>
        <a:lstStyle/>
        <a:p>
          <a:r>
            <a:rPr lang="en-US" sz="1800" i="1" dirty="0"/>
            <a:t>Conversational, no set question list. </a:t>
          </a:r>
        </a:p>
      </dgm:t>
    </dgm:pt>
    <dgm:pt modelId="{3E834C80-FF88-FA48-AAB7-52510C198E0B}" type="parTrans" cxnId="{AD5F15B8-C436-3E46-93AC-06A8D088D072}">
      <dgm:prSet/>
      <dgm:spPr/>
      <dgm:t>
        <a:bodyPr/>
        <a:lstStyle/>
        <a:p>
          <a:endParaRPr lang="en-US"/>
        </a:p>
      </dgm:t>
    </dgm:pt>
    <dgm:pt modelId="{139F913E-5C07-8340-8BDA-2138D6DC062F}" type="sibTrans" cxnId="{AD5F15B8-C436-3E46-93AC-06A8D088D072}">
      <dgm:prSet/>
      <dgm:spPr/>
      <dgm:t>
        <a:bodyPr/>
        <a:lstStyle/>
        <a:p>
          <a:endParaRPr lang="en-US"/>
        </a:p>
      </dgm:t>
    </dgm:pt>
    <dgm:pt modelId="{4C15DA1B-6DFD-084F-A3A6-9F185AB7A42E}">
      <dgm:prSet custT="1"/>
      <dgm:spPr/>
      <dgm:t>
        <a:bodyPr/>
        <a:lstStyle/>
        <a:p>
          <a:r>
            <a:rPr lang="en-US" sz="1800" i="1" dirty="0"/>
            <a:t>Useful in exploratory research, where specific lines of inquiry are still in development. </a:t>
          </a:r>
        </a:p>
      </dgm:t>
    </dgm:pt>
    <dgm:pt modelId="{E5760807-235F-7845-A449-53D88367AB34}" type="parTrans" cxnId="{6ECAB1BE-B2AD-9941-A519-7CD61E330B8B}">
      <dgm:prSet/>
      <dgm:spPr/>
      <dgm:t>
        <a:bodyPr/>
        <a:lstStyle/>
        <a:p>
          <a:endParaRPr lang="en-US"/>
        </a:p>
      </dgm:t>
    </dgm:pt>
    <dgm:pt modelId="{9E742E16-2159-6145-AF8E-1BA8FB13E5F7}" type="sibTrans" cxnId="{6ECAB1BE-B2AD-9941-A519-7CD61E330B8B}">
      <dgm:prSet/>
      <dgm:spPr/>
      <dgm:t>
        <a:bodyPr/>
        <a:lstStyle/>
        <a:p>
          <a:endParaRPr lang="en-US"/>
        </a:p>
      </dgm:t>
    </dgm:pt>
    <dgm:pt modelId="{DD863419-A059-EB4B-AD23-DDEF74F4EC13}" type="pres">
      <dgm:prSet presAssocID="{CE3BF2C6-3ED3-1747-8FFD-968D790CB20F}" presName="Name0" presStyleCnt="0">
        <dgm:presLayoutVars>
          <dgm:dir/>
          <dgm:animLvl val="lvl"/>
          <dgm:resizeHandles val="exact"/>
        </dgm:presLayoutVars>
      </dgm:prSet>
      <dgm:spPr/>
    </dgm:pt>
    <dgm:pt modelId="{6B09B467-0F48-2345-8FBA-6429B70B8861}" type="pres">
      <dgm:prSet presAssocID="{8AFC4060-A88F-694E-A8CD-0D12453A3AE3}" presName="composite" presStyleCnt="0"/>
      <dgm:spPr/>
    </dgm:pt>
    <dgm:pt modelId="{B61B63BF-9BFA-C94B-B376-83C2CA94E810}" type="pres">
      <dgm:prSet presAssocID="{8AFC4060-A88F-694E-A8CD-0D12453A3AE3}" presName="parTx" presStyleLbl="alignNode1" presStyleIdx="0" presStyleCnt="3">
        <dgm:presLayoutVars>
          <dgm:chMax val="0"/>
          <dgm:chPref val="0"/>
          <dgm:bulletEnabled val="1"/>
        </dgm:presLayoutVars>
      </dgm:prSet>
      <dgm:spPr/>
    </dgm:pt>
    <dgm:pt modelId="{26F8AB26-828A-6F4A-B456-CCF4C59562A7}" type="pres">
      <dgm:prSet presAssocID="{8AFC4060-A88F-694E-A8CD-0D12453A3AE3}" presName="desTx" presStyleLbl="alignAccFollowNode1" presStyleIdx="0" presStyleCnt="3" custLinFactNeighborX="-503" custLinFactNeighborY="8205">
        <dgm:presLayoutVars>
          <dgm:bulletEnabled val="1"/>
        </dgm:presLayoutVars>
      </dgm:prSet>
      <dgm:spPr/>
    </dgm:pt>
    <dgm:pt modelId="{FAD725B3-FC57-3747-BD53-223F22236D1D}" type="pres">
      <dgm:prSet presAssocID="{A775BE0C-B9D2-0343-AACA-96E0044192B8}" presName="space" presStyleCnt="0"/>
      <dgm:spPr/>
    </dgm:pt>
    <dgm:pt modelId="{583D65DF-1817-E84E-8F7E-24703A80EEFF}" type="pres">
      <dgm:prSet presAssocID="{C92CACF5-9231-AD48-9CC9-9936A21D9662}" presName="composite" presStyleCnt="0"/>
      <dgm:spPr/>
    </dgm:pt>
    <dgm:pt modelId="{CECEA39F-4CF6-B54A-9922-498535E3183E}" type="pres">
      <dgm:prSet presAssocID="{C92CACF5-9231-AD48-9CC9-9936A21D9662}" presName="parTx" presStyleLbl="alignNode1" presStyleIdx="1" presStyleCnt="3">
        <dgm:presLayoutVars>
          <dgm:chMax val="0"/>
          <dgm:chPref val="0"/>
          <dgm:bulletEnabled val="1"/>
        </dgm:presLayoutVars>
      </dgm:prSet>
      <dgm:spPr/>
    </dgm:pt>
    <dgm:pt modelId="{E9021AD0-18A9-194F-A142-281EA810D391}" type="pres">
      <dgm:prSet presAssocID="{C92CACF5-9231-AD48-9CC9-9936A21D9662}" presName="desTx" presStyleLbl="alignAccFollowNode1" presStyleIdx="1" presStyleCnt="3" custLinFactNeighborX="-401" custLinFactNeighborY="8206">
        <dgm:presLayoutVars>
          <dgm:bulletEnabled val="1"/>
        </dgm:presLayoutVars>
      </dgm:prSet>
      <dgm:spPr/>
    </dgm:pt>
    <dgm:pt modelId="{4B648C74-4021-244C-9B74-B85E1FB9C5B8}" type="pres">
      <dgm:prSet presAssocID="{7CD12CBD-3836-4B45-A4BC-84AC47001079}" presName="space" presStyleCnt="0"/>
      <dgm:spPr/>
    </dgm:pt>
    <dgm:pt modelId="{B492D732-A3F1-2A4D-8B54-0581F8C460DC}" type="pres">
      <dgm:prSet presAssocID="{DAC481B0-A43A-1C43-A0A9-9A6C8E27DB46}" presName="composite" presStyleCnt="0"/>
      <dgm:spPr/>
    </dgm:pt>
    <dgm:pt modelId="{B938DBC2-69A1-EC47-B831-17A5220038D5}" type="pres">
      <dgm:prSet presAssocID="{DAC481B0-A43A-1C43-A0A9-9A6C8E27DB46}" presName="parTx" presStyleLbl="alignNode1" presStyleIdx="2" presStyleCnt="3">
        <dgm:presLayoutVars>
          <dgm:chMax val="0"/>
          <dgm:chPref val="0"/>
          <dgm:bulletEnabled val="1"/>
        </dgm:presLayoutVars>
      </dgm:prSet>
      <dgm:spPr/>
    </dgm:pt>
    <dgm:pt modelId="{3108AF2C-33E4-B343-B296-36D860E6A8D6}" type="pres">
      <dgm:prSet presAssocID="{DAC481B0-A43A-1C43-A0A9-9A6C8E27DB46}" presName="desTx" presStyleLbl="alignAccFollowNode1" presStyleIdx="2" presStyleCnt="3" custLinFactNeighborX="435" custLinFactNeighborY="8952">
        <dgm:presLayoutVars>
          <dgm:bulletEnabled val="1"/>
        </dgm:presLayoutVars>
      </dgm:prSet>
      <dgm:spPr/>
    </dgm:pt>
  </dgm:ptLst>
  <dgm:cxnLst>
    <dgm:cxn modelId="{816BF905-63CD-A141-8669-D04186057F1A}" srcId="{CE3BF2C6-3ED3-1747-8FFD-968D790CB20F}" destId="{8AFC4060-A88F-694E-A8CD-0D12453A3AE3}" srcOrd="0" destOrd="0" parTransId="{7DB62795-60D1-124C-8E2B-B337E42608F6}" sibTransId="{A775BE0C-B9D2-0343-AACA-96E0044192B8}"/>
    <dgm:cxn modelId="{7D158709-6D5D-C64E-B868-AB0DF781C82E}" type="presOf" srcId="{8AFC4060-A88F-694E-A8CD-0D12453A3AE3}" destId="{B61B63BF-9BFA-C94B-B376-83C2CA94E810}" srcOrd="0" destOrd="0" presId="urn:microsoft.com/office/officeart/2005/8/layout/hList1"/>
    <dgm:cxn modelId="{B274D41A-0801-7B49-9267-46F488DA14F8}" type="presOf" srcId="{8797C88C-394E-9D49-8DD9-CBB2D87680A5}" destId="{E9021AD0-18A9-194F-A142-281EA810D391}" srcOrd="0" destOrd="0" presId="urn:microsoft.com/office/officeart/2005/8/layout/hList1"/>
    <dgm:cxn modelId="{A24C3829-31CE-BF47-A1F1-1D259AD9F755}" srcId="{C92CACF5-9231-AD48-9CC9-9936A21D9662}" destId="{8797C88C-394E-9D49-8DD9-CBB2D87680A5}" srcOrd="0" destOrd="0" parTransId="{55B2D73F-A56E-9C41-9496-78A456A2CDEA}" sibTransId="{3666DBBD-8D9F-3144-AA12-BD33E96816A3}"/>
    <dgm:cxn modelId="{9DCEC039-DD4B-8B41-9A64-9C2880C9DCFD}" type="presOf" srcId="{DAC481B0-A43A-1C43-A0A9-9A6C8E27DB46}" destId="{B938DBC2-69A1-EC47-B831-17A5220038D5}" srcOrd="0" destOrd="0" presId="urn:microsoft.com/office/officeart/2005/8/layout/hList1"/>
    <dgm:cxn modelId="{36751863-5E08-B245-8A11-82CA9C1A3829}" type="presOf" srcId="{CE3BF2C6-3ED3-1747-8FFD-968D790CB20F}" destId="{DD863419-A059-EB4B-AD23-DDEF74F4EC13}" srcOrd="0" destOrd="0" presId="urn:microsoft.com/office/officeart/2005/8/layout/hList1"/>
    <dgm:cxn modelId="{D6920B4C-642A-4D43-A58D-C5C02BEDD597}" type="presOf" srcId="{C92CACF5-9231-AD48-9CC9-9936A21D9662}" destId="{CECEA39F-4CF6-B54A-9922-498535E3183E}" srcOrd="0" destOrd="0" presId="urn:microsoft.com/office/officeart/2005/8/layout/hList1"/>
    <dgm:cxn modelId="{F5AFAE99-5370-2D4F-AA3A-5CD91771093B}" type="presOf" srcId="{4C15DA1B-6DFD-084F-A3A6-9F185AB7A42E}" destId="{3108AF2C-33E4-B343-B296-36D860E6A8D6}" srcOrd="0" destOrd="1" presId="urn:microsoft.com/office/officeart/2005/8/layout/hList1"/>
    <dgm:cxn modelId="{0E55BDB7-A4D1-9743-B42E-AFA64D20BCCD}" srcId="{CE3BF2C6-3ED3-1747-8FFD-968D790CB20F}" destId="{DAC481B0-A43A-1C43-A0A9-9A6C8E27DB46}" srcOrd="2" destOrd="0" parTransId="{C7DE40D8-D5AB-2E44-AF76-1499DE1D2209}" sibTransId="{C7D45D6F-434A-DE41-8F40-11CEDD67E5B3}"/>
    <dgm:cxn modelId="{AD5F15B8-C436-3E46-93AC-06A8D088D072}" srcId="{DAC481B0-A43A-1C43-A0A9-9A6C8E27DB46}" destId="{23BCE67A-8A51-4345-AE25-6A602E91E8CF}" srcOrd="0" destOrd="0" parTransId="{3E834C80-FF88-FA48-AAB7-52510C198E0B}" sibTransId="{139F913E-5C07-8340-8BDA-2138D6DC062F}"/>
    <dgm:cxn modelId="{9A324CB9-9227-B54E-B411-1A2354630E13}" srcId="{8AFC4060-A88F-694E-A8CD-0D12453A3AE3}" destId="{DD8AA98E-6946-FB4A-8C00-9FD1E772066E}" srcOrd="0" destOrd="0" parTransId="{0AFA2457-7106-8F43-8488-9CCBC0334B3F}" sibTransId="{11D1A527-569E-DC48-8242-BD2E3FB7E7CF}"/>
    <dgm:cxn modelId="{6ECAB1BE-B2AD-9941-A519-7CD61E330B8B}" srcId="{DAC481B0-A43A-1C43-A0A9-9A6C8E27DB46}" destId="{4C15DA1B-6DFD-084F-A3A6-9F185AB7A42E}" srcOrd="1" destOrd="0" parTransId="{E5760807-235F-7845-A449-53D88367AB34}" sibTransId="{9E742E16-2159-6145-AF8E-1BA8FB13E5F7}"/>
    <dgm:cxn modelId="{40BAB5CE-0971-9240-A2DB-5CA689538AD1}" srcId="{CE3BF2C6-3ED3-1747-8FFD-968D790CB20F}" destId="{C92CACF5-9231-AD48-9CC9-9936A21D9662}" srcOrd="1" destOrd="0" parTransId="{0E07FA69-57CF-C642-9590-B738897A61F7}" sibTransId="{7CD12CBD-3836-4B45-A4BC-84AC47001079}"/>
    <dgm:cxn modelId="{40B2B9E2-ED3A-3940-9FEA-BFBF591698F7}" type="presOf" srcId="{DD8AA98E-6946-FB4A-8C00-9FD1E772066E}" destId="{26F8AB26-828A-6F4A-B456-CCF4C59562A7}" srcOrd="0" destOrd="0" presId="urn:microsoft.com/office/officeart/2005/8/layout/hList1"/>
    <dgm:cxn modelId="{D77D0EED-457F-AF48-9696-AC1B6A86A668}" type="presOf" srcId="{23BCE67A-8A51-4345-AE25-6A602E91E8CF}" destId="{3108AF2C-33E4-B343-B296-36D860E6A8D6}" srcOrd="0" destOrd="0" presId="urn:microsoft.com/office/officeart/2005/8/layout/hList1"/>
    <dgm:cxn modelId="{D57BE544-9E9C-BB4F-9D4B-EB471D9FF1AB}" type="presParOf" srcId="{DD863419-A059-EB4B-AD23-DDEF74F4EC13}" destId="{6B09B467-0F48-2345-8FBA-6429B70B8861}" srcOrd="0" destOrd="0" presId="urn:microsoft.com/office/officeart/2005/8/layout/hList1"/>
    <dgm:cxn modelId="{6673F960-81CC-584B-9697-F0B4CA4C4C41}" type="presParOf" srcId="{6B09B467-0F48-2345-8FBA-6429B70B8861}" destId="{B61B63BF-9BFA-C94B-B376-83C2CA94E810}" srcOrd="0" destOrd="0" presId="urn:microsoft.com/office/officeart/2005/8/layout/hList1"/>
    <dgm:cxn modelId="{65715B89-6189-AA41-B202-CCD5CCDEAD90}" type="presParOf" srcId="{6B09B467-0F48-2345-8FBA-6429B70B8861}" destId="{26F8AB26-828A-6F4A-B456-CCF4C59562A7}" srcOrd="1" destOrd="0" presId="urn:microsoft.com/office/officeart/2005/8/layout/hList1"/>
    <dgm:cxn modelId="{F3BE6A47-23BA-E940-AB67-14D6E98FE137}" type="presParOf" srcId="{DD863419-A059-EB4B-AD23-DDEF74F4EC13}" destId="{FAD725B3-FC57-3747-BD53-223F22236D1D}" srcOrd="1" destOrd="0" presId="urn:microsoft.com/office/officeart/2005/8/layout/hList1"/>
    <dgm:cxn modelId="{1C26CE1F-4587-8741-92B8-BDF02E92DF27}" type="presParOf" srcId="{DD863419-A059-EB4B-AD23-DDEF74F4EC13}" destId="{583D65DF-1817-E84E-8F7E-24703A80EEFF}" srcOrd="2" destOrd="0" presId="urn:microsoft.com/office/officeart/2005/8/layout/hList1"/>
    <dgm:cxn modelId="{030BC91B-A6D3-9E48-93F7-AC1F400C69C2}" type="presParOf" srcId="{583D65DF-1817-E84E-8F7E-24703A80EEFF}" destId="{CECEA39F-4CF6-B54A-9922-498535E3183E}" srcOrd="0" destOrd="0" presId="urn:microsoft.com/office/officeart/2005/8/layout/hList1"/>
    <dgm:cxn modelId="{B89CFD14-EA5C-6343-96D3-B76853F4A474}" type="presParOf" srcId="{583D65DF-1817-E84E-8F7E-24703A80EEFF}" destId="{E9021AD0-18A9-194F-A142-281EA810D391}" srcOrd="1" destOrd="0" presId="urn:microsoft.com/office/officeart/2005/8/layout/hList1"/>
    <dgm:cxn modelId="{94163C4F-4D04-6543-ABF6-B9C524EBD032}" type="presParOf" srcId="{DD863419-A059-EB4B-AD23-DDEF74F4EC13}" destId="{4B648C74-4021-244C-9B74-B85E1FB9C5B8}" srcOrd="3" destOrd="0" presId="urn:microsoft.com/office/officeart/2005/8/layout/hList1"/>
    <dgm:cxn modelId="{121F2D0E-DC50-D047-8107-B309A0990502}" type="presParOf" srcId="{DD863419-A059-EB4B-AD23-DDEF74F4EC13}" destId="{B492D732-A3F1-2A4D-8B54-0581F8C460DC}" srcOrd="4" destOrd="0" presId="urn:microsoft.com/office/officeart/2005/8/layout/hList1"/>
    <dgm:cxn modelId="{7B00B2BB-B921-144B-81FC-139F9C6E4FED}" type="presParOf" srcId="{B492D732-A3F1-2A4D-8B54-0581F8C460DC}" destId="{B938DBC2-69A1-EC47-B831-17A5220038D5}" srcOrd="0" destOrd="0" presId="urn:microsoft.com/office/officeart/2005/8/layout/hList1"/>
    <dgm:cxn modelId="{79FA0909-877E-DD41-82A9-8D9A367C21A8}" type="presParOf" srcId="{B492D732-A3F1-2A4D-8B54-0581F8C460DC}" destId="{3108AF2C-33E4-B343-B296-36D860E6A8D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315DCC-9F1C-9C4B-9A30-0EBD76DBA38C}" type="doc">
      <dgm:prSet loTypeId="urn:microsoft.com/office/officeart/2005/8/layout/process1" loCatId="" qsTypeId="urn:microsoft.com/office/officeart/2005/8/quickstyle/simple1" qsCatId="simple" csTypeId="urn:microsoft.com/office/officeart/2005/8/colors/accent1_4" csCatId="accent1" phldr="1"/>
      <dgm:spPr/>
      <dgm:t>
        <a:bodyPr/>
        <a:lstStyle/>
        <a:p>
          <a:endParaRPr lang="en-US"/>
        </a:p>
      </dgm:t>
    </dgm:pt>
    <dgm:pt modelId="{91E74AA9-CDDD-7D48-A2C3-E14CB275EFFA}">
      <dgm:prSet phldrT="[Text]"/>
      <dgm:spPr/>
      <dgm:t>
        <a:bodyPr/>
        <a:lstStyle/>
        <a:p>
          <a:pPr>
            <a:buAutoNum type="arabicParenR"/>
          </a:pPr>
          <a:r>
            <a:rPr lang="en-US" dirty="0"/>
            <a:t>Learn the characteristics of households who applied for ERA </a:t>
          </a:r>
        </a:p>
      </dgm:t>
    </dgm:pt>
    <dgm:pt modelId="{951D1F46-FCB9-3445-BB0D-B53001ABCFBD}" type="parTrans" cxnId="{F81F5797-449E-4A4F-AE2B-3CBF9DA16A66}">
      <dgm:prSet/>
      <dgm:spPr/>
      <dgm:t>
        <a:bodyPr/>
        <a:lstStyle/>
        <a:p>
          <a:endParaRPr lang="en-US"/>
        </a:p>
      </dgm:t>
    </dgm:pt>
    <dgm:pt modelId="{3D650F24-28DC-AB43-86C3-DDF1B220AA89}" type="sibTrans" cxnId="{F81F5797-449E-4A4F-AE2B-3CBF9DA16A66}">
      <dgm:prSet/>
      <dgm:spPr/>
      <dgm:t>
        <a:bodyPr/>
        <a:lstStyle/>
        <a:p>
          <a:endParaRPr lang="en-US"/>
        </a:p>
      </dgm:t>
    </dgm:pt>
    <dgm:pt modelId="{B2577E52-4816-664E-9EBB-94078DBEAA6D}">
      <dgm:prSet/>
      <dgm:spPr/>
      <dgm:t>
        <a:bodyPr/>
        <a:lstStyle/>
        <a:p>
          <a:r>
            <a:rPr lang="en-US"/>
            <a:t>Shed light on the experiences of tenants who applied for ERA, and their likelihood of receiving money</a:t>
          </a:r>
          <a:endParaRPr lang="en-US" dirty="0"/>
        </a:p>
      </dgm:t>
    </dgm:pt>
    <dgm:pt modelId="{E433A9F3-0E06-F044-B938-66F58E504766}" type="parTrans" cxnId="{45F8BEDD-E305-C34A-9E1F-50797B311FD4}">
      <dgm:prSet/>
      <dgm:spPr/>
      <dgm:t>
        <a:bodyPr/>
        <a:lstStyle/>
        <a:p>
          <a:endParaRPr lang="en-US"/>
        </a:p>
      </dgm:t>
    </dgm:pt>
    <dgm:pt modelId="{921ABF4F-9905-2D4E-B4F3-6ABC57A44404}" type="sibTrans" cxnId="{45F8BEDD-E305-C34A-9E1F-50797B311FD4}">
      <dgm:prSet/>
      <dgm:spPr/>
      <dgm:t>
        <a:bodyPr/>
        <a:lstStyle/>
        <a:p>
          <a:endParaRPr lang="en-US"/>
        </a:p>
      </dgm:t>
    </dgm:pt>
    <dgm:pt modelId="{33FD5598-527E-E74D-AB88-D6FDC1CBBDBE}">
      <dgm:prSet/>
      <dgm:spPr/>
      <dgm:t>
        <a:bodyPr/>
        <a:lstStyle/>
        <a:p>
          <a:r>
            <a:rPr lang="en-US" dirty="0"/>
            <a:t>Measure the impact of ERA on short-term tenant outcomes (housing stability, financial wellbeing, physical and mental health, child-related outcomes.)</a:t>
          </a:r>
        </a:p>
      </dgm:t>
    </dgm:pt>
    <dgm:pt modelId="{330C3708-3CC0-9440-B390-F43423643F26}" type="parTrans" cxnId="{5989661A-524D-514A-9F48-12A6073F9505}">
      <dgm:prSet/>
      <dgm:spPr/>
      <dgm:t>
        <a:bodyPr/>
        <a:lstStyle/>
        <a:p>
          <a:endParaRPr lang="en-US"/>
        </a:p>
      </dgm:t>
    </dgm:pt>
    <dgm:pt modelId="{92CD1B5A-4670-B241-BF69-5180174080CD}" type="sibTrans" cxnId="{5989661A-524D-514A-9F48-12A6073F9505}">
      <dgm:prSet/>
      <dgm:spPr/>
      <dgm:t>
        <a:bodyPr/>
        <a:lstStyle/>
        <a:p>
          <a:endParaRPr lang="en-US"/>
        </a:p>
      </dgm:t>
    </dgm:pt>
    <dgm:pt modelId="{E8B2610C-9BF9-F748-8AB3-5F7211F0A7B1}" type="pres">
      <dgm:prSet presAssocID="{45315DCC-9F1C-9C4B-9A30-0EBD76DBA38C}" presName="Name0" presStyleCnt="0">
        <dgm:presLayoutVars>
          <dgm:dir/>
          <dgm:resizeHandles val="exact"/>
        </dgm:presLayoutVars>
      </dgm:prSet>
      <dgm:spPr/>
    </dgm:pt>
    <dgm:pt modelId="{C48F6034-C167-9044-BDE6-F4406E10D14F}" type="pres">
      <dgm:prSet presAssocID="{91E74AA9-CDDD-7D48-A2C3-E14CB275EFFA}" presName="node" presStyleLbl="node1" presStyleIdx="0" presStyleCnt="3">
        <dgm:presLayoutVars>
          <dgm:bulletEnabled val="1"/>
        </dgm:presLayoutVars>
      </dgm:prSet>
      <dgm:spPr/>
    </dgm:pt>
    <dgm:pt modelId="{AE46EE43-669A-BF47-84A0-B2407A4FB2FC}" type="pres">
      <dgm:prSet presAssocID="{3D650F24-28DC-AB43-86C3-DDF1B220AA89}" presName="sibTrans" presStyleLbl="sibTrans2D1" presStyleIdx="0" presStyleCnt="2"/>
      <dgm:spPr/>
    </dgm:pt>
    <dgm:pt modelId="{490C36AD-D81B-4E41-A7B0-4AB4BE870095}" type="pres">
      <dgm:prSet presAssocID="{3D650F24-28DC-AB43-86C3-DDF1B220AA89}" presName="connectorText" presStyleLbl="sibTrans2D1" presStyleIdx="0" presStyleCnt="2"/>
      <dgm:spPr/>
    </dgm:pt>
    <dgm:pt modelId="{96C1B2D2-5396-A74F-A5A3-AA2CF11D573B}" type="pres">
      <dgm:prSet presAssocID="{B2577E52-4816-664E-9EBB-94078DBEAA6D}" presName="node" presStyleLbl="node1" presStyleIdx="1" presStyleCnt="3">
        <dgm:presLayoutVars>
          <dgm:bulletEnabled val="1"/>
        </dgm:presLayoutVars>
      </dgm:prSet>
      <dgm:spPr/>
    </dgm:pt>
    <dgm:pt modelId="{F003045D-91F7-2B43-ACBF-DCEB3A1D7DBE}" type="pres">
      <dgm:prSet presAssocID="{921ABF4F-9905-2D4E-B4F3-6ABC57A44404}" presName="sibTrans" presStyleLbl="sibTrans2D1" presStyleIdx="1" presStyleCnt="2"/>
      <dgm:spPr/>
    </dgm:pt>
    <dgm:pt modelId="{6888E2B6-1EDE-9B47-BFFD-39294D87A47A}" type="pres">
      <dgm:prSet presAssocID="{921ABF4F-9905-2D4E-B4F3-6ABC57A44404}" presName="connectorText" presStyleLbl="sibTrans2D1" presStyleIdx="1" presStyleCnt="2"/>
      <dgm:spPr/>
    </dgm:pt>
    <dgm:pt modelId="{C549E23E-AC8C-BA4F-83BC-5068516EB13A}" type="pres">
      <dgm:prSet presAssocID="{33FD5598-527E-E74D-AB88-D6FDC1CBBDBE}" presName="node" presStyleLbl="node1" presStyleIdx="2" presStyleCnt="3">
        <dgm:presLayoutVars>
          <dgm:bulletEnabled val="1"/>
        </dgm:presLayoutVars>
      </dgm:prSet>
      <dgm:spPr/>
    </dgm:pt>
  </dgm:ptLst>
  <dgm:cxnLst>
    <dgm:cxn modelId="{F0E56D0D-868D-BC46-8A68-1593CD2E25D9}" type="presOf" srcId="{3D650F24-28DC-AB43-86C3-DDF1B220AA89}" destId="{490C36AD-D81B-4E41-A7B0-4AB4BE870095}" srcOrd="1" destOrd="0" presId="urn:microsoft.com/office/officeart/2005/8/layout/process1"/>
    <dgm:cxn modelId="{5989661A-524D-514A-9F48-12A6073F9505}" srcId="{45315DCC-9F1C-9C4B-9A30-0EBD76DBA38C}" destId="{33FD5598-527E-E74D-AB88-D6FDC1CBBDBE}" srcOrd="2" destOrd="0" parTransId="{330C3708-3CC0-9440-B390-F43423643F26}" sibTransId="{92CD1B5A-4670-B241-BF69-5180174080CD}"/>
    <dgm:cxn modelId="{C2EA472C-5A9A-6246-885A-AAEB7BA1A302}" type="presOf" srcId="{33FD5598-527E-E74D-AB88-D6FDC1CBBDBE}" destId="{C549E23E-AC8C-BA4F-83BC-5068516EB13A}" srcOrd="0" destOrd="0" presId="urn:microsoft.com/office/officeart/2005/8/layout/process1"/>
    <dgm:cxn modelId="{56B37F4A-7040-AD47-B9D7-FE87713A6B55}" type="presOf" srcId="{45315DCC-9F1C-9C4B-9A30-0EBD76DBA38C}" destId="{E8B2610C-9BF9-F748-8AB3-5F7211F0A7B1}" srcOrd="0" destOrd="0" presId="urn:microsoft.com/office/officeart/2005/8/layout/process1"/>
    <dgm:cxn modelId="{530D114F-FA7D-F340-811F-58E70A2C9AB8}" type="presOf" srcId="{921ABF4F-9905-2D4E-B4F3-6ABC57A44404}" destId="{F003045D-91F7-2B43-ACBF-DCEB3A1D7DBE}" srcOrd="0" destOrd="0" presId="urn:microsoft.com/office/officeart/2005/8/layout/process1"/>
    <dgm:cxn modelId="{50E19E59-DDEC-1249-8E93-7642F5AEA5FE}" type="presOf" srcId="{91E74AA9-CDDD-7D48-A2C3-E14CB275EFFA}" destId="{C48F6034-C167-9044-BDE6-F4406E10D14F}" srcOrd="0" destOrd="0" presId="urn:microsoft.com/office/officeart/2005/8/layout/process1"/>
    <dgm:cxn modelId="{DAE58D82-8133-A24C-905A-0EF3A772128A}" type="presOf" srcId="{3D650F24-28DC-AB43-86C3-DDF1B220AA89}" destId="{AE46EE43-669A-BF47-84A0-B2407A4FB2FC}" srcOrd="0" destOrd="0" presId="urn:microsoft.com/office/officeart/2005/8/layout/process1"/>
    <dgm:cxn modelId="{F81F5797-449E-4A4F-AE2B-3CBF9DA16A66}" srcId="{45315DCC-9F1C-9C4B-9A30-0EBD76DBA38C}" destId="{91E74AA9-CDDD-7D48-A2C3-E14CB275EFFA}" srcOrd="0" destOrd="0" parTransId="{951D1F46-FCB9-3445-BB0D-B53001ABCFBD}" sibTransId="{3D650F24-28DC-AB43-86C3-DDF1B220AA89}"/>
    <dgm:cxn modelId="{F223A9B4-D819-F04F-BF31-FB6B0F7DFE9E}" type="presOf" srcId="{921ABF4F-9905-2D4E-B4F3-6ABC57A44404}" destId="{6888E2B6-1EDE-9B47-BFFD-39294D87A47A}" srcOrd="1" destOrd="0" presId="urn:microsoft.com/office/officeart/2005/8/layout/process1"/>
    <dgm:cxn modelId="{45F8BEDD-E305-C34A-9E1F-50797B311FD4}" srcId="{45315DCC-9F1C-9C4B-9A30-0EBD76DBA38C}" destId="{B2577E52-4816-664E-9EBB-94078DBEAA6D}" srcOrd="1" destOrd="0" parTransId="{E433A9F3-0E06-F044-B938-66F58E504766}" sibTransId="{921ABF4F-9905-2D4E-B4F3-6ABC57A44404}"/>
    <dgm:cxn modelId="{43F34FF0-F594-E54D-A262-FC1EBEBD0D37}" type="presOf" srcId="{B2577E52-4816-664E-9EBB-94078DBEAA6D}" destId="{96C1B2D2-5396-A74F-A5A3-AA2CF11D573B}" srcOrd="0" destOrd="0" presId="urn:microsoft.com/office/officeart/2005/8/layout/process1"/>
    <dgm:cxn modelId="{DB3AF033-C59B-7145-8CA5-A0F45B0B8BC1}" type="presParOf" srcId="{E8B2610C-9BF9-F748-8AB3-5F7211F0A7B1}" destId="{C48F6034-C167-9044-BDE6-F4406E10D14F}" srcOrd="0" destOrd="0" presId="urn:microsoft.com/office/officeart/2005/8/layout/process1"/>
    <dgm:cxn modelId="{F89EECE7-1B02-0A40-BDBD-5F0684BB6297}" type="presParOf" srcId="{E8B2610C-9BF9-F748-8AB3-5F7211F0A7B1}" destId="{AE46EE43-669A-BF47-84A0-B2407A4FB2FC}" srcOrd="1" destOrd="0" presId="urn:microsoft.com/office/officeart/2005/8/layout/process1"/>
    <dgm:cxn modelId="{2DBA36E5-F0BC-9B48-997F-56EDEF25C7E4}" type="presParOf" srcId="{AE46EE43-669A-BF47-84A0-B2407A4FB2FC}" destId="{490C36AD-D81B-4E41-A7B0-4AB4BE870095}" srcOrd="0" destOrd="0" presId="urn:microsoft.com/office/officeart/2005/8/layout/process1"/>
    <dgm:cxn modelId="{44DBC654-CE64-5C40-96BD-2BF7FD52567A}" type="presParOf" srcId="{E8B2610C-9BF9-F748-8AB3-5F7211F0A7B1}" destId="{96C1B2D2-5396-A74F-A5A3-AA2CF11D573B}" srcOrd="2" destOrd="0" presId="urn:microsoft.com/office/officeart/2005/8/layout/process1"/>
    <dgm:cxn modelId="{C4EA1B95-E3BE-134E-9646-75AC3C904CC9}" type="presParOf" srcId="{E8B2610C-9BF9-F748-8AB3-5F7211F0A7B1}" destId="{F003045D-91F7-2B43-ACBF-DCEB3A1D7DBE}" srcOrd="3" destOrd="0" presId="urn:microsoft.com/office/officeart/2005/8/layout/process1"/>
    <dgm:cxn modelId="{F346D38C-052C-EE4C-ACAD-1E6ABE3EB61F}" type="presParOf" srcId="{F003045D-91F7-2B43-ACBF-DCEB3A1D7DBE}" destId="{6888E2B6-1EDE-9B47-BFFD-39294D87A47A}" srcOrd="0" destOrd="0" presId="urn:microsoft.com/office/officeart/2005/8/layout/process1"/>
    <dgm:cxn modelId="{BD9E7C97-CE7E-6049-AC10-D83D7BF5FFC2}" type="presParOf" srcId="{E8B2610C-9BF9-F748-8AB3-5F7211F0A7B1}" destId="{C549E23E-AC8C-BA4F-83BC-5068516EB13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3B49F1-C44F-5B48-8C88-84FA950FD569}"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5AA0D033-FD43-8043-9C2F-80CB0D2F3C52}">
      <dgm:prSet phldrT="[Text]" custT="1"/>
      <dgm:spPr/>
      <dgm:t>
        <a:bodyPr/>
        <a:lstStyle/>
        <a:p>
          <a:pPr>
            <a:buFont typeface="Arial" panose="020B0604020202020204" pitchFamily="34" charset="0"/>
            <a:buChar char="•"/>
          </a:pPr>
          <a:r>
            <a:rPr lang="en-US" sz="1600" dirty="0"/>
            <a:t>Invest in program infrastructure (staffing, training,  technology) for effective and timely communication with tenants and landlords throughout the application process and reduce time between application and receipt of funds.</a:t>
          </a:r>
        </a:p>
      </dgm:t>
    </dgm:pt>
    <dgm:pt modelId="{CC8556D6-F336-1040-ACB8-EEBBBF3CAF5A}" type="parTrans" cxnId="{0E64B236-B219-4D46-923B-1BBEAE0B53D2}">
      <dgm:prSet/>
      <dgm:spPr/>
      <dgm:t>
        <a:bodyPr/>
        <a:lstStyle/>
        <a:p>
          <a:endParaRPr lang="en-US" sz="1600"/>
        </a:p>
      </dgm:t>
    </dgm:pt>
    <dgm:pt modelId="{02C9E8AF-E8DD-324D-A400-A4ABCFA01B4E}" type="sibTrans" cxnId="{0E64B236-B219-4D46-923B-1BBEAE0B53D2}">
      <dgm:prSet/>
      <dgm:spPr/>
      <dgm:t>
        <a:bodyPr/>
        <a:lstStyle/>
        <a:p>
          <a:endParaRPr lang="en-US" sz="1600"/>
        </a:p>
      </dgm:t>
    </dgm:pt>
    <dgm:pt modelId="{5EA29DCE-3355-344B-B85F-15EA6C31E74C}">
      <dgm:prSet phldrT="[Text]" custT="1"/>
      <dgm:spPr/>
      <dgm:t>
        <a:bodyPr/>
        <a:lstStyle/>
        <a:p>
          <a:pPr>
            <a:buFont typeface="Arial" panose="020B0604020202020204" pitchFamily="34" charset="0"/>
            <a:buChar char="•"/>
          </a:pPr>
          <a:r>
            <a:rPr lang="en-US" sz="1600" dirty="0"/>
            <a:t>Create mechanisms to link and match data across government systems and databases to support ERA outreach, reduce application length by pre-populating fields, and allow for categorical eligibility for participants in a different income-limited-program</a:t>
          </a:r>
        </a:p>
      </dgm:t>
    </dgm:pt>
    <dgm:pt modelId="{5F766669-4C9B-2244-9DA4-D19133047A68}" type="parTrans" cxnId="{BDEC9A82-A97B-E94C-A7DE-6E76E91E3FE1}">
      <dgm:prSet/>
      <dgm:spPr/>
      <dgm:t>
        <a:bodyPr/>
        <a:lstStyle/>
        <a:p>
          <a:endParaRPr lang="en-US" sz="1600"/>
        </a:p>
      </dgm:t>
    </dgm:pt>
    <dgm:pt modelId="{7635408A-BC2A-6C49-92EB-894F905C8453}" type="sibTrans" cxnId="{BDEC9A82-A97B-E94C-A7DE-6E76E91E3FE1}">
      <dgm:prSet/>
      <dgm:spPr/>
      <dgm:t>
        <a:bodyPr/>
        <a:lstStyle/>
        <a:p>
          <a:endParaRPr lang="en-US" sz="1600"/>
        </a:p>
      </dgm:t>
    </dgm:pt>
    <dgm:pt modelId="{6294B43E-51D4-B341-B2A3-4AE1A5B3D605}">
      <dgm:prSet custT="1"/>
      <dgm:spPr/>
      <dgm:t>
        <a:bodyPr/>
        <a:lstStyle/>
        <a:p>
          <a:r>
            <a:rPr lang="en-US" sz="1600" dirty="0"/>
            <a:t>Reduce burdensome documentation requirements, provide clear instructions to applicants about the application requirements and process, and create alternatives to online applications</a:t>
          </a:r>
        </a:p>
      </dgm:t>
    </dgm:pt>
    <dgm:pt modelId="{76201268-0C72-B648-BE77-0FA88B37E076}" type="parTrans" cxnId="{6455F407-946F-B04F-B999-699B2BC13334}">
      <dgm:prSet/>
      <dgm:spPr/>
      <dgm:t>
        <a:bodyPr/>
        <a:lstStyle/>
        <a:p>
          <a:endParaRPr lang="en-US" sz="1600"/>
        </a:p>
      </dgm:t>
    </dgm:pt>
    <dgm:pt modelId="{388F276C-C5B3-3248-9520-3788D8583F64}" type="sibTrans" cxnId="{6455F407-946F-B04F-B999-699B2BC13334}">
      <dgm:prSet/>
      <dgm:spPr/>
      <dgm:t>
        <a:bodyPr/>
        <a:lstStyle/>
        <a:p>
          <a:endParaRPr lang="en-US" sz="1600"/>
        </a:p>
      </dgm:t>
    </dgm:pt>
    <dgm:pt modelId="{A93598A2-F955-1B44-AAE7-7A7509867008}">
      <dgm:prSet custT="1"/>
      <dgm:spPr/>
      <dgm:t>
        <a:bodyPr/>
        <a:lstStyle/>
        <a:p>
          <a:r>
            <a:rPr lang="en-US" sz="1600"/>
            <a:t>Allocate resources to application support and housing navigation throughout the process</a:t>
          </a:r>
          <a:endParaRPr lang="en-US" sz="1600" dirty="0"/>
        </a:p>
      </dgm:t>
    </dgm:pt>
    <dgm:pt modelId="{EC5B6FDE-D9DF-6243-A914-9616B30C8E02}" type="parTrans" cxnId="{370FC4FF-7481-3341-BE00-6743BDB0696D}">
      <dgm:prSet/>
      <dgm:spPr/>
      <dgm:t>
        <a:bodyPr/>
        <a:lstStyle/>
        <a:p>
          <a:endParaRPr lang="en-US" sz="1600"/>
        </a:p>
      </dgm:t>
    </dgm:pt>
    <dgm:pt modelId="{EC71AE0B-C102-7C42-A724-BEB91B50B94E}" type="sibTrans" cxnId="{370FC4FF-7481-3341-BE00-6743BDB0696D}">
      <dgm:prSet/>
      <dgm:spPr/>
      <dgm:t>
        <a:bodyPr/>
        <a:lstStyle/>
        <a:p>
          <a:endParaRPr lang="en-US" sz="1600"/>
        </a:p>
      </dgm:t>
    </dgm:pt>
    <dgm:pt modelId="{6AEBC6F4-8FFB-3642-B6B5-608F17DE4F51}">
      <dgm:prSet custT="1"/>
      <dgm:spPr/>
      <dgm:t>
        <a:bodyPr/>
        <a:lstStyle/>
        <a:p>
          <a:r>
            <a:rPr lang="en-US" sz="1600" dirty="0"/>
            <a:t>Use direct-to-tenant assistance to ensure access for tenants whose landlords are hard to reach or unwilling to participate</a:t>
          </a:r>
        </a:p>
      </dgm:t>
    </dgm:pt>
    <dgm:pt modelId="{06452E6F-639C-1746-B3FA-2B6261E64252}" type="parTrans" cxnId="{D444DC94-5629-D545-A835-8ACC5B964F14}">
      <dgm:prSet/>
      <dgm:spPr/>
      <dgm:t>
        <a:bodyPr/>
        <a:lstStyle/>
        <a:p>
          <a:endParaRPr lang="en-US" sz="1600"/>
        </a:p>
      </dgm:t>
    </dgm:pt>
    <dgm:pt modelId="{E4F0CA64-D98B-1046-B0D2-6AF2A8C6BBFA}" type="sibTrans" cxnId="{D444DC94-5629-D545-A835-8ACC5B964F14}">
      <dgm:prSet/>
      <dgm:spPr/>
      <dgm:t>
        <a:bodyPr/>
        <a:lstStyle/>
        <a:p>
          <a:endParaRPr lang="en-US" sz="1600"/>
        </a:p>
      </dgm:t>
    </dgm:pt>
    <dgm:pt modelId="{E93B70DC-8EE1-2C41-BCE7-5D379AD56DB1}" type="pres">
      <dgm:prSet presAssocID="{3E3B49F1-C44F-5B48-8C88-84FA950FD569}" presName="Name0" presStyleCnt="0">
        <dgm:presLayoutVars>
          <dgm:chMax val="7"/>
          <dgm:chPref val="7"/>
          <dgm:dir/>
        </dgm:presLayoutVars>
      </dgm:prSet>
      <dgm:spPr/>
    </dgm:pt>
    <dgm:pt modelId="{ABE7496F-7C9C-D04E-A74A-595EEBBF4099}" type="pres">
      <dgm:prSet presAssocID="{3E3B49F1-C44F-5B48-8C88-84FA950FD569}" presName="Name1" presStyleCnt="0"/>
      <dgm:spPr/>
    </dgm:pt>
    <dgm:pt modelId="{56F4E3DE-1BAE-8248-AE03-F5972DE095DF}" type="pres">
      <dgm:prSet presAssocID="{3E3B49F1-C44F-5B48-8C88-84FA950FD569}" presName="cycle" presStyleCnt="0"/>
      <dgm:spPr/>
    </dgm:pt>
    <dgm:pt modelId="{028D6CB8-13E1-C340-966B-59C6DD841BF9}" type="pres">
      <dgm:prSet presAssocID="{3E3B49F1-C44F-5B48-8C88-84FA950FD569}" presName="srcNode" presStyleLbl="node1" presStyleIdx="0" presStyleCnt="5"/>
      <dgm:spPr/>
    </dgm:pt>
    <dgm:pt modelId="{F2E3EC5A-CAF6-7D42-B95A-192E72350C8C}" type="pres">
      <dgm:prSet presAssocID="{3E3B49F1-C44F-5B48-8C88-84FA950FD569}" presName="conn" presStyleLbl="parChTrans1D2" presStyleIdx="0" presStyleCnt="1"/>
      <dgm:spPr/>
    </dgm:pt>
    <dgm:pt modelId="{43925492-1055-1240-A2A4-19FEE8269CBD}" type="pres">
      <dgm:prSet presAssocID="{3E3B49F1-C44F-5B48-8C88-84FA950FD569}" presName="extraNode" presStyleLbl="node1" presStyleIdx="0" presStyleCnt="5"/>
      <dgm:spPr/>
    </dgm:pt>
    <dgm:pt modelId="{6F05AEC7-A773-C340-BF9D-5238A33ACB12}" type="pres">
      <dgm:prSet presAssocID="{3E3B49F1-C44F-5B48-8C88-84FA950FD569}" presName="dstNode" presStyleLbl="node1" presStyleIdx="0" presStyleCnt="5"/>
      <dgm:spPr/>
    </dgm:pt>
    <dgm:pt modelId="{94F30B6A-ECDB-794F-8E10-EC4881911857}" type="pres">
      <dgm:prSet presAssocID="{5AA0D033-FD43-8043-9C2F-80CB0D2F3C52}" presName="text_1" presStyleLbl="node1" presStyleIdx="0" presStyleCnt="5">
        <dgm:presLayoutVars>
          <dgm:bulletEnabled val="1"/>
        </dgm:presLayoutVars>
      </dgm:prSet>
      <dgm:spPr/>
    </dgm:pt>
    <dgm:pt modelId="{6FCC7C21-8F2D-F54E-9904-61F389D60359}" type="pres">
      <dgm:prSet presAssocID="{5AA0D033-FD43-8043-9C2F-80CB0D2F3C52}" presName="accent_1" presStyleCnt="0"/>
      <dgm:spPr/>
    </dgm:pt>
    <dgm:pt modelId="{F9B9133A-CA5C-9F49-8A42-65497BB6C955}" type="pres">
      <dgm:prSet presAssocID="{5AA0D033-FD43-8043-9C2F-80CB0D2F3C52}" presName="accentRepeatNode" presStyleLbl="solidFgAcc1" presStyleIdx="0" presStyleCnt="5"/>
      <dgm:spPr/>
    </dgm:pt>
    <dgm:pt modelId="{DF83092A-D782-F84A-ACB3-B04F2D3E431D}" type="pres">
      <dgm:prSet presAssocID="{6294B43E-51D4-B341-B2A3-4AE1A5B3D605}" presName="text_2" presStyleLbl="node1" presStyleIdx="1" presStyleCnt="5">
        <dgm:presLayoutVars>
          <dgm:bulletEnabled val="1"/>
        </dgm:presLayoutVars>
      </dgm:prSet>
      <dgm:spPr/>
    </dgm:pt>
    <dgm:pt modelId="{FCB03F26-2125-514E-A3CA-ACB477F92E5E}" type="pres">
      <dgm:prSet presAssocID="{6294B43E-51D4-B341-B2A3-4AE1A5B3D605}" presName="accent_2" presStyleCnt="0"/>
      <dgm:spPr/>
    </dgm:pt>
    <dgm:pt modelId="{DAF59AD0-9914-C543-BED7-E1AC6CD094CB}" type="pres">
      <dgm:prSet presAssocID="{6294B43E-51D4-B341-B2A3-4AE1A5B3D605}" presName="accentRepeatNode" presStyleLbl="solidFgAcc1" presStyleIdx="1" presStyleCnt="5" custLinFactNeighborX="-20850" custLinFactNeighborY="2785"/>
      <dgm:spPr/>
    </dgm:pt>
    <dgm:pt modelId="{E7BDC5AE-92AC-8948-B5C0-9DB54DF7FCFA}" type="pres">
      <dgm:prSet presAssocID="{5EA29DCE-3355-344B-B85F-15EA6C31E74C}" presName="text_3" presStyleLbl="node1" presStyleIdx="2" presStyleCnt="5">
        <dgm:presLayoutVars>
          <dgm:bulletEnabled val="1"/>
        </dgm:presLayoutVars>
      </dgm:prSet>
      <dgm:spPr/>
    </dgm:pt>
    <dgm:pt modelId="{BC73AED2-EEF2-1E4D-A831-F585CE79EB2E}" type="pres">
      <dgm:prSet presAssocID="{5EA29DCE-3355-344B-B85F-15EA6C31E74C}" presName="accent_3" presStyleCnt="0"/>
      <dgm:spPr/>
    </dgm:pt>
    <dgm:pt modelId="{7C67F04E-C99A-F343-8065-6A82D3978DC0}" type="pres">
      <dgm:prSet presAssocID="{5EA29DCE-3355-344B-B85F-15EA6C31E74C}" presName="accentRepeatNode" presStyleLbl="solidFgAcc1" presStyleIdx="2" presStyleCnt="5"/>
      <dgm:spPr/>
    </dgm:pt>
    <dgm:pt modelId="{F3063854-E91C-9348-B721-559A32271883}" type="pres">
      <dgm:prSet presAssocID="{A93598A2-F955-1B44-AAE7-7A7509867008}" presName="text_4" presStyleLbl="node1" presStyleIdx="3" presStyleCnt="5">
        <dgm:presLayoutVars>
          <dgm:bulletEnabled val="1"/>
        </dgm:presLayoutVars>
      </dgm:prSet>
      <dgm:spPr/>
    </dgm:pt>
    <dgm:pt modelId="{E9277599-1646-F54C-B231-58F993445352}" type="pres">
      <dgm:prSet presAssocID="{A93598A2-F955-1B44-AAE7-7A7509867008}" presName="accent_4" presStyleCnt="0"/>
      <dgm:spPr/>
    </dgm:pt>
    <dgm:pt modelId="{4FCF1C9F-3ADC-874D-B267-1A1770D4E07F}" type="pres">
      <dgm:prSet presAssocID="{A93598A2-F955-1B44-AAE7-7A7509867008}" presName="accentRepeatNode" presStyleLbl="solidFgAcc1" presStyleIdx="3" presStyleCnt="5"/>
      <dgm:spPr/>
    </dgm:pt>
    <dgm:pt modelId="{781EFB95-2827-F145-8A24-3AEBACB72F89}" type="pres">
      <dgm:prSet presAssocID="{6AEBC6F4-8FFB-3642-B6B5-608F17DE4F51}" presName="text_5" presStyleLbl="node1" presStyleIdx="4" presStyleCnt="5">
        <dgm:presLayoutVars>
          <dgm:bulletEnabled val="1"/>
        </dgm:presLayoutVars>
      </dgm:prSet>
      <dgm:spPr/>
    </dgm:pt>
    <dgm:pt modelId="{774CC9F5-5782-FB4E-B6D9-6115721CD425}" type="pres">
      <dgm:prSet presAssocID="{6AEBC6F4-8FFB-3642-B6B5-608F17DE4F51}" presName="accent_5" presStyleCnt="0"/>
      <dgm:spPr/>
    </dgm:pt>
    <dgm:pt modelId="{B7CDE35D-0497-BD47-BE0B-9C3C79698655}" type="pres">
      <dgm:prSet presAssocID="{6AEBC6F4-8FFB-3642-B6B5-608F17DE4F51}" presName="accentRepeatNode" presStyleLbl="solidFgAcc1" presStyleIdx="4" presStyleCnt="5"/>
      <dgm:spPr/>
    </dgm:pt>
  </dgm:ptLst>
  <dgm:cxnLst>
    <dgm:cxn modelId="{6455F407-946F-B04F-B999-699B2BC13334}" srcId="{3E3B49F1-C44F-5B48-8C88-84FA950FD569}" destId="{6294B43E-51D4-B341-B2A3-4AE1A5B3D605}" srcOrd="1" destOrd="0" parTransId="{76201268-0C72-B648-BE77-0FA88B37E076}" sibTransId="{388F276C-C5B3-3248-9520-3788D8583F64}"/>
    <dgm:cxn modelId="{943B230A-0C29-9245-B738-0AD442B9B40E}" type="presOf" srcId="{3E3B49F1-C44F-5B48-8C88-84FA950FD569}" destId="{E93B70DC-8EE1-2C41-BCE7-5D379AD56DB1}" srcOrd="0" destOrd="0" presId="urn:microsoft.com/office/officeart/2008/layout/VerticalCurvedList"/>
    <dgm:cxn modelId="{60416E0A-E2C5-FD4C-B458-2CFD554A9C91}" type="presOf" srcId="{6AEBC6F4-8FFB-3642-B6B5-608F17DE4F51}" destId="{781EFB95-2827-F145-8A24-3AEBACB72F89}" srcOrd="0" destOrd="0" presId="urn:microsoft.com/office/officeart/2008/layout/VerticalCurvedList"/>
    <dgm:cxn modelId="{A3775220-6C81-8448-B48A-5F81127703B3}" type="presOf" srcId="{02C9E8AF-E8DD-324D-A400-A4ABCFA01B4E}" destId="{F2E3EC5A-CAF6-7D42-B95A-192E72350C8C}" srcOrd="0" destOrd="0" presId="urn:microsoft.com/office/officeart/2008/layout/VerticalCurvedList"/>
    <dgm:cxn modelId="{0E64B236-B219-4D46-923B-1BBEAE0B53D2}" srcId="{3E3B49F1-C44F-5B48-8C88-84FA950FD569}" destId="{5AA0D033-FD43-8043-9C2F-80CB0D2F3C52}" srcOrd="0" destOrd="0" parTransId="{CC8556D6-F336-1040-ACB8-EEBBBF3CAF5A}" sibTransId="{02C9E8AF-E8DD-324D-A400-A4ABCFA01B4E}"/>
    <dgm:cxn modelId="{BDEC9A82-A97B-E94C-A7DE-6E76E91E3FE1}" srcId="{3E3B49F1-C44F-5B48-8C88-84FA950FD569}" destId="{5EA29DCE-3355-344B-B85F-15EA6C31E74C}" srcOrd="2" destOrd="0" parTransId="{5F766669-4C9B-2244-9DA4-D19133047A68}" sibTransId="{7635408A-BC2A-6C49-92EB-894F905C8453}"/>
    <dgm:cxn modelId="{A78FA48A-1050-2E4C-BAF7-1BF43C841B17}" type="presOf" srcId="{A93598A2-F955-1B44-AAE7-7A7509867008}" destId="{F3063854-E91C-9348-B721-559A32271883}" srcOrd="0" destOrd="0" presId="urn:microsoft.com/office/officeart/2008/layout/VerticalCurvedList"/>
    <dgm:cxn modelId="{D444DC94-5629-D545-A835-8ACC5B964F14}" srcId="{3E3B49F1-C44F-5B48-8C88-84FA950FD569}" destId="{6AEBC6F4-8FFB-3642-B6B5-608F17DE4F51}" srcOrd="4" destOrd="0" parTransId="{06452E6F-639C-1746-B3FA-2B6261E64252}" sibTransId="{E4F0CA64-D98B-1046-B0D2-6AF2A8C6BBFA}"/>
    <dgm:cxn modelId="{68670C96-2016-184B-99AE-05436909F174}" type="presOf" srcId="{5AA0D033-FD43-8043-9C2F-80CB0D2F3C52}" destId="{94F30B6A-ECDB-794F-8E10-EC4881911857}" srcOrd="0" destOrd="0" presId="urn:microsoft.com/office/officeart/2008/layout/VerticalCurvedList"/>
    <dgm:cxn modelId="{DCFD93AD-A108-C543-B8E6-B80E8A0E2F46}" type="presOf" srcId="{5EA29DCE-3355-344B-B85F-15EA6C31E74C}" destId="{E7BDC5AE-92AC-8948-B5C0-9DB54DF7FCFA}" srcOrd="0" destOrd="0" presId="urn:microsoft.com/office/officeart/2008/layout/VerticalCurvedList"/>
    <dgm:cxn modelId="{2588A2E9-C800-3744-81B0-FC04255D1357}" type="presOf" srcId="{6294B43E-51D4-B341-B2A3-4AE1A5B3D605}" destId="{DF83092A-D782-F84A-ACB3-B04F2D3E431D}" srcOrd="0" destOrd="0" presId="urn:microsoft.com/office/officeart/2008/layout/VerticalCurvedList"/>
    <dgm:cxn modelId="{370FC4FF-7481-3341-BE00-6743BDB0696D}" srcId="{3E3B49F1-C44F-5B48-8C88-84FA950FD569}" destId="{A93598A2-F955-1B44-AAE7-7A7509867008}" srcOrd="3" destOrd="0" parTransId="{EC5B6FDE-D9DF-6243-A914-9616B30C8E02}" sibTransId="{EC71AE0B-C102-7C42-A724-BEB91B50B94E}"/>
    <dgm:cxn modelId="{4C80364B-45EC-174A-9256-DB1602335A1A}" type="presParOf" srcId="{E93B70DC-8EE1-2C41-BCE7-5D379AD56DB1}" destId="{ABE7496F-7C9C-D04E-A74A-595EEBBF4099}" srcOrd="0" destOrd="0" presId="urn:microsoft.com/office/officeart/2008/layout/VerticalCurvedList"/>
    <dgm:cxn modelId="{38FC152E-A45F-D246-A876-85B65E59CBE2}" type="presParOf" srcId="{ABE7496F-7C9C-D04E-A74A-595EEBBF4099}" destId="{56F4E3DE-1BAE-8248-AE03-F5972DE095DF}" srcOrd="0" destOrd="0" presId="urn:microsoft.com/office/officeart/2008/layout/VerticalCurvedList"/>
    <dgm:cxn modelId="{14E23B63-05E5-B94C-A143-60BFD1BE60C1}" type="presParOf" srcId="{56F4E3DE-1BAE-8248-AE03-F5972DE095DF}" destId="{028D6CB8-13E1-C340-966B-59C6DD841BF9}" srcOrd="0" destOrd="0" presId="urn:microsoft.com/office/officeart/2008/layout/VerticalCurvedList"/>
    <dgm:cxn modelId="{05DA4146-A28B-4F4D-A998-41D86650B972}" type="presParOf" srcId="{56F4E3DE-1BAE-8248-AE03-F5972DE095DF}" destId="{F2E3EC5A-CAF6-7D42-B95A-192E72350C8C}" srcOrd="1" destOrd="0" presId="urn:microsoft.com/office/officeart/2008/layout/VerticalCurvedList"/>
    <dgm:cxn modelId="{8C8860EF-5953-EC4C-8734-FA4C59813B9E}" type="presParOf" srcId="{56F4E3DE-1BAE-8248-AE03-F5972DE095DF}" destId="{43925492-1055-1240-A2A4-19FEE8269CBD}" srcOrd="2" destOrd="0" presId="urn:microsoft.com/office/officeart/2008/layout/VerticalCurvedList"/>
    <dgm:cxn modelId="{7A40E545-3410-864D-87A2-64B00264E694}" type="presParOf" srcId="{56F4E3DE-1BAE-8248-AE03-F5972DE095DF}" destId="{6F05AEC7-A773-C340-BF9D-5238A33ACB12}" srcOrd="3" destOrd="0" presId="urn:microsoft.com/office/officeart/2008/layout/VerticalCurvedList"/>
    <dgm:cxn modelId="{6936DDAA-0937-C84A-A4B9-8B26603D45E6}" type="presParOf" srcId="{ABE7496F-7C9C-D04E-A74A-595EEBBF4099}" destId="{94F30B6A-ECDB-794F-8E10-EC4881911857}" srcOrd="1" destOrd="0" presId="urn:microsoft.com/office/officeart/2008/layout/VerticalCurvedList"/>
    <dgm:cxn modelId="{EE54F65A-388A-8343-8A9A-8DDA6EEBA390}" type="presParOf" srcId="{ABE7496F-7C9C-D04E-A74A-595EEBBF4099}" destId="{6FCC7C21-8F2D-F54E-9904-61F389D60359}" srcOrd="2" destOrd="0" presId="urn:microsoft.com/office/officeart/2008/layout/VerticalCurvedList"/>
    <dgm:cxn modelId="{3784D2DB-0C72-BB40-B74D-3CB99DBB6057}" type="presParOf" srcId="{6FCC7C21-8F2D-F54E-9904-61F389D60359}" destId="{F9B9133A-CA5C-9F49-8A42-65497BB6C955}" srcOrd="0" destOrd="0" presId="urn:microsoft.com/office/officeart/2008/layout/VerticalCurvedList"/>
    <dgm:cxn modelId="{2DFA7B30-DBCA-B24F-AB32-9FA4637616EB}" type="presParOf" srcId="{ABE7496F-7C9C-D04E-A74A-595EEBBF4099}" destId="{DF83092A-D782-F84A-ACB3-B04F2D3E431D}" srcOrd="3" destOrd="0" presId="urn:microsoft.com/office/officeart/2008/layout/VerticalCurvedList"/>
    <dgm:cxn modelId="{AEBEB0FB-0B53-794C-AA93-74A482A85DEA}" type="presParOf" srcId="{ABE7496F-7C9C-D04E-A74A-595EEBBF4099}" destId="{FCB03F26-2125-514E-A3CA-ACB477F92E5E}" srcOrd="4" destOrd="0" presId="urn:microsoft.com/office/officeart/2008/layout/VerticalCurvedList"/>
    <dgm:cxn modelId="{667A8003-607F-7F42-B2FE-F3DD95F0C930}" type="presParOf" srcId="{FCB03F26-2125-514E-A3CA-ACB477F92E5E}" destId="{DAF59AD0-9914-C543-BED7-E1AC6CD094CB}" srcOrd="0" destOrd="0" presId="urn:microsoft.com/office/officeart/2008/layout/VerticalCurvedList"/>
    <dgm:cxn modelId="{61BD8E8E-9F50-2D48-8550-618C03463D1F}" type="presParOf" srcId="{ABE7496F-7C9C-D04E-A74A-595EEBBF4099}" destId="{E7BDC5AE-92AC-8948-B5C0-9DB54DF7FCFA}" srcOrd="5" destOrd="0" presId="urn:microsoft.com/office/officeart/2008/layout/VerticalCurvedList"/>
    <dgm:cxn modelId="{491C7AB9-F076-7341-9A2B-40D838597E54}" type="presParOf" srcId="{ABE7496F-7C9C-D04E-A74A-595EEBBF4099}" destId="{BC73AED2-EEF2-1E4D-A831-F585CE79EB2E}" srcOrd="6" destOrd="0" presId="urn:microsoft.com/office/officeart/2008/layout/VerticalCurvedList"/>
    <dgm:cxn modelId="{7F90D407-A2F2-1849-9ACD-0D1E2311D20E}" type="presParOf" srcId="{BC73AED2-EEF2-1E4D-A831-F585CE79EB2E}" destId="{7C67F04E-C99A-F343-8065-6A82D3978DC0}" srcOrd="0" destOrd="0" presId="urn:microsoft.com/office/officeart/2008/layout/VerticalCurvedList"/>
    <dgm:cxn modelId="{8949DF77-4AC3-954C-81F7-B21558A9D7B1}" type="presParOf" srcId="{ABE7496F-7C9C-D04E-A74A-595EEBBF4099}" destId="{F3063854-E91C-9348-B721-559A32271883}" srcOrd="7" destOrd="0" presId="urn:microsoft.com/office/officeart/2008/layout/VerticalCurvedList"/>
    <dgm:cxn modelId="{8C4C12D7-0116-594E-9D5D-D905F6634875}" type="presParOf" srcId="{ABE7496F-7C9C-D04E-A74A-595EEBBF4099}" destId="{E9277599-1646-F54C-B231-58F993445352}" srcOrd="8" destOrd="0" presId="urn:microsoft.com/office/officeart/2008/layout/VerticalCurvedList"/>
    <dgm:cxn modelId="{F9EE5102-F52E-CC48-979C-AE837AC33782}" type="presParOf" srcId="{E9277599-1646-F54C-B231-58F993445352}" destId="{4FCF1C9F-3ADC-874D-B267-1A1770D4E07F}" srcOrd="0" destOrd="0" presId="urn:microsoft.com/office/officeart/2008/layout/VerticalCurvedList"/>
    <dgm:cxn modelId="{D123FC27-2E61-7647-83C9-B0100955A753}" type="presParOf" srcId="{ABE7496F-7C9C-D04E-A74A-595EEBBF4099}" destId="{781EFB95-2827-F145-8A24-3AEBACB72F89}" srcOrd="9" destOrd="0" presId="urn:microsoft.com/office/officeart/2008/layout/VerticalCurvedList"/>
    <dgm:cxn modelId="{C1780731-F0C0-8F45-B7CD-134B53E725E6}" type="presParOf" srcId="{ABE7496F-7C9C-D04E-A74A-595EEBBF4099}" destId="{774CC9F5-5782-FB4E-B6D9-6115721CD425}" srcOrd="10" destOrd="0" presId="urn:microsoft.com/office/officeart/2008/layout/VerticalCurvedList"/>
    <dgm:cxn modelId="{8F27DE94-D329-6142-BC54-FD1BB4706FA0}" type="presParOf" srcId="{774CC9F5-5782-FB4E-B6D9-6115721CD425}" destId="{B7CDE35D-0497-BD47-BE0B-9C3C7969865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B63BF-9BFA-C94B-B376-83C2CA94E810}">
      <dsp:nvSpPr>
        <dsp:cNvPr id="0" name=""/>
        <dsp:cNvSpPr/>
      </dsp:nvSpPr>
      <dsp:spPr>
        <a:xfrm>
          <a:off x="3218" y="1761961"/>
          <a:ext cx="3137752" cy="1119238"/>
        </a:xfrm>
        <a:prstGeom prst="rect">
          <a:avLst/>
        </a:prstGeom>
        <a:solidFill>
          <a:schemeClr val="accent1">
            <a:shade val="5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en-US" sz="3100" b="1" kern="1200" dirty="0"/>
            <a:t>Structured Interviews</a:t>
          </a:r>
          <a:endParaRPr lang="en-US" sz="3100" kern="1200" dirty="0"/>
        </a:p>
      </dsp:txBody>
      <dsp:txXfrm>
        <a:off x="3218" y="1761961"/>
        <a:ext cx="3137752" cy="1119238"/>
      </dsp:txXfrm>
    </dsp:sp>
    <dsp:sp modelId="{26F8AB26-828A-6F4A-B456-CCF4C59562A7}">
      <dsp:nvSpPr>
        <dsp:cNvPr id="0" name=""/>
        <dsp:cNvSpPr/>
      </dsp:nvSpPr>
      <dsp:spPr>
        <a:xfrm>
          <a:off x="0" y="3031313"/>
          <a:ext cx="3137752" cy="1829542"/>
        </a:xfrm>
        <a:prstGeom prst="rect">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i="1" kern="1200" dirty="0"/>
            <a:t>Follow a set script for consistency and comparability across interviews.</a:t>
          </a:r>
          <a:endParaRPr lang="en-US" sz="1800" kern="1200" dirty="0"/>
        </a:p>
      </dsp:txBody>
      <dsp:txXfrm>
        <a:off x="0" y="3031313"/>
        <a:ext cx="3137752" cy="1829542"/>
      </dsp:txXfrm>
    </dsp:sp>
    <dsp:sp modelId="{CECEA39F-4CF6-B54A-9922-498535E3183E}">
      <dsp:nvSpPr>
        <dsp:cNvPr id="0" name=""/>
        <dsp:cNvSpPr/>
      </dsp:nvSpPr>
      <dsp:spPr>
        <a:xfrm>
          <a:off x="3580256" y="1761961"/>
          <a:ext cx="3137752" cy="1119238"/>
        </a:xfrm>
        <a:prstGeom prst="rect">
          <a:avLst/>
        </a:prstGeom>
        <a:solidFill>
          <a:schemeClr val="accent1">
            <a:shade val="50000"/>
            <a:hueOff val="-416110"/>
            <a:satOff val="6718"/>
            <a:lumOff val="29543"/>
            <a:alphaOff val="0"/>
          </a:schemeClr>
        </a:solidFill>
        <a:ln w="25400" cap="flat" cmpd="sng" algn="ctr">
          <a:solidFill>
            <a:schemeClr val="accent1">
              <a:shade val="50000"/>
              <a:hueOff val="-416110"/>
              <a:satOff val="6718"/>
              <a:lumOff val="295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b="1" kern="1200" dirty="0"/>
            <a:t>Semi-Structured Interviews</a:t>
          </a:r>
          <a:endParaRPr lang="en-US" sz="3100" i="1" kern="1200" dirty="0"/>
        </a:p>
      </dsp:txBody>
      <dsp:txXfrm>
        <a:off x="3580256" y="1761961"/>
        <a:ext cx="3137752" cy="1119238"/>
      </dsp:txXfrm>
    </dsp:sp>
    <dsp:sp modelId="{E9021AD0-18A9-194F-A142-281EA810D391}">
      <dsp:nvSpPr>
        <dsp:cNvPr id="0" name=""/>
        <dsp:cNvSpPr/>
      </dsp:nvSpPr>
      <dsp:spPr>
        <a:xfrm>
          <a:off x="3567673" y="3031332"/>
          <a:ext cx="3137752" cy="1829542"/>
        </a:xfrm>
        <a:prstGeom prst="rect">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i="1" kern="1200" dirty="0"/>
            <a:t>More flexible; a set of core questions supplemented by spontaneous probes.</a:t>
          </a:r>
        </a:p>
      </dsp:txBody>
      <dsp:txXfrm>
        <a:off x="3567673" y="3031332"/>
        <a:ext cx="3137752" cy="1829542"/>
      </dsp:txXfrm>
    </dsp:sp>
    <dsp:sp modelId="{B938DBC2-69A1-EC47-B831-17A5220038D5}">
      <dsp:nvSpPr>
        <dsp:cNvPr id="0" name=""/>
        <dsp:cNvSpPr/>
      </dsp:nvSpPr>
      <dsp:spPr>
        <a:xfrm>
          <a:off x="7157294" y="1761961"/>
          <a:ext cx="3137752" cy="1119238"/>
        </a:xfrm>
        <a:prstGeom prst="rect">
          <a:avLst/>
        </a:prstGeom>
        <a:solidFill>
          <a:schemeClr val="accent1">
            <a:shade val="50000"/>
            <a:hueOff val="-416110"/>
            <a:satOff val="6718"/>
            <a:lumOff val="29543"/>
            <a:alphaOff val="0"/>
          </a:schemeClr>
        </a:solidFill>
        <a:ln w="25400" cap="flat" cmpd="sng" algn="ctr">
          <a:solidFill>
            <a:schemeClr val="accent1">
              <a:shade val="50000"/>
              <a:hueOff val="-416110"/>
              <a:satOff val="6718"/>
              <a:lumOff val="295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b="1" kern="1200" dirty="0"/>
            <a:t>Unstructured Interviews</a:t>
          </a:r>
          <a:endParaRPr lang="en-US" sz="3100" i="1" kern="1200" dirty="0"/>
        </a:p>
      </dsp:txBody>
      <dsp:txXfrm>
        <a:off x="7157294" y="1761961"/>
        <a:ext cx="3137752" cy="1119238"/>
      </dsp:txXfrm>
    </dsp:sp>
    <dsp:sp modelId="{3108AF2C-33E4-B343-B296-36D860E6A8D6}">
      <dsp:nvSpPr>
        <dsp:cNvPr id="0" name=""/>
        <dsp:cNvSpPr/>
      </dsp:nvSpPr>
      <dsp:spPr>
        <a:xfrm>
          <a:off x="7160512" y="3044980"/>
          <a:ext cx="3137752" cy="1829542"/>
        </a:xfrm>
        <a:prstGeom prst="rect">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i="1" kern="1200" dirty="0"/>
            <a:t>Conversational, no set question list. </a:t>
          </a:r>
        </a:p>
        <a:p>
          <a:pPr marL="171450" lvl="1" indent="-171450" algn="l" defTabSz="800100">
            <a:lnSpc>
              <a:spcPct val="90000"/>
            </a:lnSpc>
            <a:spcBef>
              <a:spcPct val="0"/>
            </a:spcBef>
            <a:spcAft>
              <a:spcPct val="15000"/>
            </a:spcAft>
            <a:buChar char="•"/>
          </a:pPr>
          <a:r>
            <a:rPr lang="en-US" sz="1800" i="1" kern="1200" dirty="0"/>
            <a:t>Useful in exploratory research, where specific lines of inquiry are still in development. </a:t>
          </a:r>
        </a:p>
      </dsp:txBody>
      <dsp:txXfrm>
        <a:off x="7160512" y="3044980"/>
        <a:ext cx="3137752" cy="18295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F6034-C167-9044-BDE6-F4406E10D14F}">
      <dsp:nvSpPr>
        <dsp:cNvPr id="0" name=""/>
        <dsp:cNvSpPr/>
      </dsp:nvSpPr>
      <dsp:spPr>
        <a:xfrm>
          <a:off x="8481" y="1332964"/>
          <a:ext cx="2535016" cy="2305280"/>
        </a:xfrm>
        <a:prstGeom prst="roundRect">
          <a:avLst>
            <a:gd name="adj" fmla="val 1000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Learn the characteristics of households who applied for ERA </a:t>
          </a:r>
        </a:p>
      </dsp:txBody>
      <dsp:txXfrm>
        <a:off x="76000" y="1400483"/>
        <a:ext cx="2399978" cy="2170242"/>
      </dsp:txXfrm>
    </dsp:sp>
    <dsp:sp modelId="{AE46EE43-669A-BF47-84A0-B2407A4FB2FC}">
      <dsp:nvSpPr>
        <dsp:cNvPr id="0" name=""/>
        <dsp:cNvSpPr/>
      </dsp:nvSpPr>
      <dsp:spPr>
        <a:xfrm>
          <a:off x="2797000" y="2171262"/>
          <a:ext cx="537423" cy="628684"/>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797000" y="2296999"/>
        <a:ext cx="376196" cy="377210"/>
      </dsp:txXfrm>
    </dsp:sp>
    <dsp:sp modelId="{96C1B2D2-5396-A74F-A5A3-AA2CF11D573B}">
      <dsp:nvSpPr>
        <dsp:cNvPr id="0" name=""/>
        <dsp:cNvSpPr/>
      </dsp:nvSpPr>
      <dsp:spPr>
        <a:xfrm>
          <a:off x="3557505" y="1332964"/>
          <a:ext cx="2535016" cy="2305280"/>
        </a:xfrm>
        <a:prstGeom prst="roundRect">
          <a:avLst>
            <a:gd name="adj" fmla="val 10000"/>
          </a:avLst>
        </a:prstGeom>
        <a:solidFill>
          <a:schemeClr val="accent1">
            <a:shade val="50000"/>
            <a:hueOff val="-416110"/>
            <a:satOff val="6718"/>
            <a:lumOff val="295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Shed light on the experiences of tenants who applied for ERA, and their likelihood of receiving money</a:t>
          </a:r>
          <a:endParaRPr lang="en-US" sz="1800" kern="1200" dirty="0"/>
        </a:p>
      </dsp:txBody>
      <dsp:txXfrm>
        <a:off x="3625024" y="1400483"/>
        <a:ext cx="2399978" cy="2170242"/>
      </dsp:txXfrm>
    </dsp:sp>
    <dsp:sp modelId="{F003045D-91F7-2B43-ACBF-DCEB3A1D7DBE}">
      <dsp:nvSpPr>
        <dsp:cNvPr id="0" name=""/>
        <dsp:cNvSpPr/>
      </dsp:nvSpPr>
      <dsp:spPr>
        <a:xfrm>
          <a:off x="6346023" y="2171262"/>
          <a:ext cx="537423" cy="628684"/>
        </a:xfrm>
        <a:prstGeom prst="rightArrow">
          <a:avLst>
            <a:gd name="adj1" fmla="val 60000"/>
            <a:gd name="adj2" fmla="val 50000"/>
          </a:avLst>
        </a:prstGeom>
        <a:solidFill>
          <a:schemeClr val="accent1">
            <a:shade val="90000"/>
            <a:hueOff val="-648435"/>
            <a:satOff val="3585"/>
            <a:lumOff val="3342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346023" y="2296999"/>
        <a:ext cx="376196" cy="377210"/>
      </dsp:txXfrm>
    </dsp:sp>
    <dsp:sp modelId="{C549E23E-AC8C-BA4F-83BC-5068516EB13A}">
      <dsp:nvSpPr>
        <dsp:cNvPr id="0" name=""/>
        <dsp:cNvSpPr/>
      </dsp:nvSpPr>
      <dsp:spPr>
        <a:xfrm>
          <a:off x="7106528" y="1332964"/>
          <a:ext cx="2535016" cy="2305280"/>
        </a:xfrm>
        <a:prstGeom prst="roundRect">
          <a:avLst>
            <a:gd name="adj" fmla="val 10000"/>
          </a:avLst>
        </a:prstGeom>
        <a:solidFill>
          <a:schemeClr val="accent1">
            <a:shade val="50000"/>
            <a:hueOff val="-416110"/>
            <a:satOff val="6718"/>
            <a:lumOff val="295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Measure the impact of ERA on short-term tenant outcomes (housing stability, financial wellbeing, physical and mental health, child-related outcomes.)</a:t>
          </a:r>
        </a:p>
      </dsp:txBody>
      <dsp:txXfrm>
        <a:off x="7174047" y="1400483"/>
        <a:ext cx="2399978" cy="21702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3EC5A-CAF6-7D42-B95A-192E72350C8C}">
      <dsp:nvSpPr>
        <dsp:cNvPr id="0" name=""/>
        <dsp:cNvSpPr/>
      </dsp:nvSpPr>
      <dsp:spPr>
        <a:xfrm>
          <a:off x="-5717301" y="-875128"/>
          <a:ext cx="6806817" cy="6806817"/>
        </a:xfrm>
        <a:prstGeom prst="blockArc">
          <a:avLst>
            <a:gd name="adj1" fmla="val 18900000"/>
            <a:gd name="adj2" fmla="val 2700000"/>
            <a:gd name="adj3" fmla="val 31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F30B6A-ECDB-794F-8E10-EC4881911857}">
      <dsp:nvSpPr>
        <dsp:cNvPr id="0" name=""/>
        <dsp:cNvSpPr/>
      </dsp:nvSpPr>
      <dsp:spPr>
        <a:xfrm>
          <a:off x="476256" y="315933"/>
          <a:ext cx="10657961" cy="6322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866" tIns="40640" rIns="40640" bIns="40640"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dirty="0"/>
            <a:t>Invest in program infrastructure (staffing, training,  technology) for effective and timely communication with tenants and landlords throughout the application process and reduce time between application and receipt of funds.</a:t>
          </a:r>
        </a:p>
      </dsp:txBody>
      <dsp:txXfrm>
        <a:off x="476256" y="315933"/>
        <a:ext cx="10657961" cy="632272"/>
      </dsp:txXfrm>
    </dsp:sp>
    <dsp:sp modelId="{F9B9133A-CA5C-9F49-8A42-65497BB6C955}">
      <dsp:nvSpPr>
        <dsp:cNvPr id="0" name=""/>
        <dsp:cNvSpPr/>
      </dsp:nvSpPr>
      <dsp:spPr>
        <a:xfrm>
          <a:off x="81086" y="236899"/>
          <a:ext cx="790340" cy="79034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83092A-D782-F84A-ACB3-B04F2D3E431D}">
      <dsp:nvSpPr>
        <dsp:cNvPr id="0" name=""/>
        <dsp:cNvSpPr/>
      </dsp:nvSpPr>
      <dsp:spPr>
        <a:xfrm>
          <a:off x="929324" y="1264039"/>
          <a:ext cx="10204893" cy="6322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866"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Reduce burdensome documentation requirements, provide clear instructions to applicants about the application requirements and process, and create alternatives to online applications</a:t>
          </a:r>
        </a:p>
      </dsp:txBody>
      <dsp:txXfrm>
        <a:off x="929324" y="1264039"/>
        <a:ext cx="10204893" cy="632272"/>
      </dsp:txXfrm>
    </dsp:sp>
    <dsp:sp modelId="{DAF59AD0-9914-C543-BED7-E1AC6CD094CB}">
      <dsp:nvSpPr>
        <dsp:cNvPr id="0" name=""/>
        <dsp:cNvSpPr/>
      </dsp:nvSpPr>
      <dsp:spPr>
        <a:xfrm>
          <a:off x="369368" y="1207016"/>
          <a:ext cx="790340" cy="79034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BDC5AE-92AC-8948-B5C0-9DB54DF7FCFA}">
      <dsp:nvSpPr>
        <dsp:cNvPr id="0" name=""/>
        <dsp:cNvSpPr/>
      </dsp:nvSpPr>
      <dsp:spPr>
        <a:xfrm>
          <a:off x="1068380" y="2212144"/>
          <a:ext cx="10065837" cy="6322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866" tIns="40640" rIns="40640" bIns="40640"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dirty="0"/>
            <a:t>Create mechanisms to link and match data across government systems and databases to support ERA outreach, reduce application length by pre-populating fields, and allow for categorical eligibility for participants in a different income-limited-program</a:t>
          </a:r>
        </a:p>
      </dsp:txBody>
      <dsp:txXfrm>
        <a:off x="1068380" y="2212144"/>
        <a:ext cx="10065837" cy="632272"/>
      </dsp:txXfrm>
    </dsp:sp>
    <dsp:sp modelId="{7C67F04E-C99A-F343-8065-6A82D3978DC0}">
      <dsp:nvSpPr>
        <dsp:cNvPr id="0" name=""/>
        <dsp:cNvSpPr/>
      </dsp:nvSpPr>
      <dsp:spPr>
        <a:xfrm>
          <a:off x="673209" y="2133110"/>
          <a:ext cx="790340" cy="79034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063854-E91C-9348-B721-559A32271883}">
      <dsp:nvSpPr>
        <dsp:cNvPr id="0" name=""/>
        <dsp:cNvSpPr/>
      </dsp:nvSpPr>
      <dsp:spPr>
        <a:xfrm>
          <a:off x="929324" y="3160249"/>
          <a:ext cx="10204893" cy="6322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866"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Allocate resources to application support and housing navigation throughout the process</a:t>
          </a:r>
          <a:endParaRPr lang="en-US" sz="1600" kern="1200" dirty="0"/>
        </a:p>
      </dsp:txBody>
      <dsp:txXfrm>
        <a:off x="929324" y="3160249"/>
        <a:ext cx="10204893" cy="632272"/>
      </dsp:txXfrm>
    </dsp:sp>
    <dsp:sp modelId="{4FCF1C9F-3ADC-874D-B267-1A1770D4E07F}">
      <dsp:nvSpPr>
        <dsp:cNvPr id="0" name=""/>
        <dsp:cNvSpPr/>
      </dsp:nvSpPr>
      <dsp:spPr>
        <a:xfrm>
          <a:off x="534154" y="3081215"/>
          <a:ext cx="790340" cy="79034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1EFB95-2827-F145-8A24-3AEBACB72F89}">
      <dsp:nvSpPr>
        <dsp:cNvPr id="0" name=""/>
        <dsp:cNvSpPr/>
      </dsp:nvSpPr>
      <dsp:spPr>
        <a:xfrm>
          <a:off x="476256" y="4108354"/>
          <a:ext cx="10657961" cy="6322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866"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Use direct-to-tenant assistance to ensure access for tenants whose landlords are hard to reach or unwilling to participate</a:t>
          </a:r>
        </a:p>
      </dsp:txBody>
      <dsp:txXfrm>
        <a:off x="476256" y="4108354"/>
        <a:ext cx="10657961" cy="632272"/>
      </dsp:txXfrm>
    </dsp:sp>
    <dsp:sp modelId="{B7CDE35D-0497-BD47-BE0B-9C3C79698655}">
      <dsp:nvSpPr>
        <dsp:cNvPr id="0" name=""/>
        <dsp:cNvSpPr/>
      </dsp:nvSpPr>
      <dsp:spPr>
        <a:xfrm>
          <a:off x="81086" y="4029320"/>
          <a:ext cx="790340" cy="79034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2A5BDB-5CB6-1662-4C53-8D0CF22903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F587EB-6A30-F83C-8559-7B61D0C15E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D44C0B7-3276-4733-9D3D-FE7729EAE444}" type="datetimeFigureOut">
              <a:rPr lang="en-US" smtClean="0"/>
              <a:t>7/16/2026</a:t>
            </a:fld>
            <a:endParaRPr lang="en-US"/>
          </a:p>
        </p:txBody>
      </p:sp>
      <p:sp>
        <p:nvSpPr>
          <p:cNvPr id="4" name="Footer Placeholder 3">
            <a:extLst>
              <a:ext uri="{FF2B5EF4-FFF2-40B4-BE49-F238E27FC236}">
                <a16:creationId xmlns:a16="http://schemas.microsoft.com/office/drawing/2014/main" id="{8592F3CE-19DC-3AE9-9C6C-61569D5A74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D7674E5-C467-9064-2FF4-F57AADCF2E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F297B4-70C0-424F-9EDC-7AE84B7AB496}" type="slidenum">
              <a:rPr lang="en-US" smtClean="0"/>
              <a:t>‹#›</a:t>
            </a:fld>
            <a:endParaRPr lang="en-US"/>
          </a:p>
        </p:txBody>
      </p:sp>
    </p:spTree>
    <p:extLst>
      <p:ext uri="{BB962C8B-B14F-4D97-AF65-F5344CB8AC3E}">
        <p14:creationId xmlns:p14="http://schemas.microsoft.com/office/powerpoint/2010/main" val="4007202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D8D69E-2E30-A94C-BB6F-61FD58BCAB10}"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611C74-E3C0-2C4C-BB03-B96705129E1F}" type="slidenum">
              <a:rPr lang="en-US" smtClean="0"/>
              <a:t>‹#›</a:t>
            </a:fld>
            <a:endParaRPr lang="en-US"/>
          </a:p>
        </p:txBody>
      </p:sp>
    </p:spTree>
    <p:extLst>
      <p:ext uri="{BB962C8B-B14F-4D97-AF65-F5344CB8AC3E}">
        <p14:creationId xmlns:p14="http://schemas.microsoft.com/office/powerpoint/2010/main" val="3864401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Quantitative data can go far in delivering insight and making the case for change. Mixed methods approaches can increase the impact of that data with an experience-centered narrative, adding texture and nuance, and answering questions raised in the quantitative data. In this session, Emily Dowdall will discuss how to build out simple and effective qualitative research tools, such as surveys and structured interviews, to give voice to your numbers. Robert Cox will discuss how lenders and developers consider quantitative and qualitative factors in The session will explore examples of mixed methods research that have informed housing programs and policy.</a:t>
            </a:r>
          </a:p>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1</a:t>
            </a:fld>
            <a:endParaRPr lang="en-US"/>
          </a:p>
        </p:txBody>
      </p:sp>
    </p:spTree>
    <p:extLst>
      <p:ext uri="{BB962C8B-B14F-4D97-AF65-F5344CB8AC3E}">
        <p14:creationId xmlns:p14="http://schemas.microsoft.com/office/powerpoint/2010/main" val="917181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E711F-D177-53BC-B7F2-F1624D25A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B7F40-CAF7-B53E-1E70-53CEDEB4A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20DEE-80B6-10C6-A71A-D248E7B401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Logit regression analyses to test the impact of funding on housing status, health and well-being, with controlling for whether a respondent was housed in a rental unit (e.g., living in a house, apartment, or condominium that the respondent was renting) when applying for ERA and their level of anxiety about staying in housing when applying, as well as the site, language, ethnicity, race, age, and presence of children in the household.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512BD52-E62E-A5D3-AC39-CDFA5C942C1A}"/>
              </a:ext>
            </a:extLst>
          </p:cNvPr>
          <p:cNvSpPr>
            <a:spLocks noGrp="1"/>
          </p:cNvSpPr>
          <p:nvPr>
            <p:ph type="sldNum" sz="quarter" idx="5"/>
          </p:nvPr>
        </p:nvSpPr>
        <p:spPr/>
        <p:txBody>
          <a:bodyPr/>
          <a:lstStyle/>
          <a:p>
            <a:fld id="{3C611C74-E3C0-2C4C-BB03-B96705129E1F}" type="slidenum">
              <a:rPr lang="en-US" smtClean="0"/>
              <a:t>15</a:t>
            </a:fld>
            <a:endParaRPr lang="en-US"/>
          </a:p>
        </p:txBody>
      </p:sp>
    </p:spTree>
    <p:extLst>
      <p:ext uri="{BB962C8B-B14F-4D97-AF65-F5344CB8AC3E}">
        <p14:creationId xmlns:p14="http://schemas.microsoft.com/office/powerpoint/2010/main" val="336703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16</a:t>
            </a:fld>
            <a:endParaRPr lang="en-US"/>
          </a:p>
        </p:txBody>
      </p:sp>
    </p:spTree>
    <p:extLst>
      <p:ext uri="{BB962C8B-B14F-4D97-AF65-F5344CB8AC3E}">
        <p14:creationId xmlns:p14="http://schemas.microsoft.com/office/powerpoint/2010/main" val="298085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10 focus groups, two for each of the primary sites, with one focus group comprising tenants and the other landlords. In total, 39 tenants and 34 landlords participated in the focus groups (Table 3). The tenant focus groups included individuals who both did and did not receive assistance, though all individuals had applied for assistance. The landlord focus groups likewise included both landlords whose tenants had applied for assistance successfully and those whose tenants had applied for assistance without success. Each focus group lasted 60 to 90 minutes.</a:t>
            </a:r>
          </a:p>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18</a:t>
            </a:fld>
            <a:endParaRPr lang="en-US"/>
          </a:p>
        </p:txBody>
      </p:sp>
    </p:spTree>
    <p:extLst>
      <p:ext uri="{BB962C8B-B14F-4D97-AF65-F5344CB8AC3E}">
        <p14:creationId xmlns:p14="http://schemas.microsoft.com/office/powerpoint/2010/main" val="468672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4526D-51D7-F599-1CCA-39FCF05D1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D1FE4-40CF-6942-DB48-B3F245A50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B0856-8B62-BD30-8CB0-F7994DFA48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C58DF3-D655-8CFC-0976-FBD65A10EE86}"/>
              </a:ext>
            </a:extLst>
          </p:cNvPr>
          <p:cNvSpPr>
            <a:spLocks noGrp="1"/>
          </p:cNvSpPr>
          <p:nvPr>
            <p:ph type="sldNum" sz="quarter" idx="5"/>
          </p:nvPr>
        </p:nvSpPr>
        <p:spPr/>
        <p:txBody>
          <a:bodyPr/>
          <a:lstStyle/>
          <a:p>
            <a:fld id="{3C611C74-E3C0-2C4C-BB03-B96705129E1F}" type="slidenum">
              <a:rPr lang="en-US" smtClean="0"/>
              <a:t>21</a:t>
            </a:fld>
            <a:endParaRPr lang="en-US"/>
          </a:p>
        </p:txBody>
      </p:sp>
    </p:spTree>
    <p:extLst>
      <p:ext uri="{BB962C8B-B14F-4D97-AF65-F5344CB8AC3E}">
        <p14:creationId xmlns:p14="http://schemas.microsoft.com/office/powerpoint/2010/main" val="2961855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48726-B164-2DCC-F859-5803E5357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14654-5B8F-8487-7A2B-3CAA07CC2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9AA4B-F453-9775-1F1C-315DA27CED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B479BF-480A-4790-A528-0F04784AE26F}"/>
              </a:ext>
            </a:extLst>
          </p:cNvPr>
          <p:cNvSpPr>
            <a:spLocks noGrp="1"/>
          </p:cNvSpPr>
          <p:nvPr>
            <p:ph type="sldNum" sz="quarter" idx="5"/>
          </p:nvPr>
        </p:nvSpPr>
        <p:spPr/>
        <p:txBody>
          <a:bodyPr/>
          <a:lstStyle/>
          <a:p>
            <a:fld id="{3C611C74-E3C0-2C4C-BB03-B96705129E1F}" type="slidenum">
              <a:rPr lang="en-US" smtClean="0"/>
              <a:t>22</a:t>
            </a:fld>
            <a:endParaRPr lang="en-US"/>
          </a:p>
        </p:txBody>
      </p:sp>
    </p:spTree>
    <p:extLst>
      <p:ext uri="{BB962C8B-B14F-4D97-AF65-F5344CB8AC3E}">
        <p14:creationId xmlns:p14="http://schemas.microsoft.com/office/powerpoint/2010/main" val="3545990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57326-E93A-5892-0EDF-D7EF7859F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B4905-E8DF-7DCC-570A-DBDD9612D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3C0DA-B0A5-21F0-0557-80192B0BA9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42906E-6C06-4AEC-2AC0-9F471977E022}"/>
              </a:ext>
            </a:extLst>
          </p:cNvPr>
          <p:cNvSpPr>
            <a:spLocks noGrp="1"/>
          </p:cNvSpPr>
          <p:nvPr>
            <p:ph type="sldNum" sz="quarter" idx="5"/>
          </p:nvPr>
        </p:nvSpPr>
        <p:spPr/>
        <p:txBody>
          <a:bodyPr/>
          <a:lstStyle/>
          <a:p>
            <a:fld id="{3C611C74-E3C0-2C4C-BB03-B96705129E1F}" type="slidenum">
              <a:rPr lang="en-US" smtClean="0"/>
              <a:t>23</a:t>
            </a:fld>
            <a:endParaRPr lang="en-US"/>
          </a:p>
        </p:txBody>
      </p:sp>
    </p:spTree>
    <p:extLst>
      <p:ext uri="{BB962C8B-B14F-4D97-AF65-F5344CB8AC3E}">
        <p14:creationId xmlns:p14="http://schemas.microsoft.com/office/powerpoint/2010/main" val="1312943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472CF-0829-0ADC-ED32-0D50F6444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9871BC-84F4-3AF9-95C4-EA306CDA74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1FA9E-8AF8-6655-168B-7BEB4CD27B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6DDE4B-E567-59A1-7D35-047DF47B215C}"/>
              </a:ext>
            </a:extLst>
          </p:cNvPr>
          <p:cNvSpPr>
            <a:spLocks noGrp="1"/>
          </p:cNvSpPr>
          <p:nvPr>
            <p:ph type="sldNum" sz="quarter" idx="5"/>
          </p:nvPr>
        </p:nvSpPr>
        <p:spPr/>
        <p:txBody>
          <a:bodyPr/>
          <a:lstStyle/>
          <a:p>
            <a:fld id="{3C611C74-E3C0-2C4C-BB03-B96705129E1F}" type="slidenum">
              <a:rPr lang="en-US" smtClean="0"/>
              <a:t>24</a:t>
            </a:fld>
            <a:endParaRPr lang="en-US"/>
          </a:p>
        </p:txBody>
      </p:sp>
    </p:spTree>
    <p:extLst>
      <p:ext uri="{BB962C8B-B14F-4D97-AF65-F5344CB8AC3E}">
        <p14:creationId xmlns:p14="http://schemas.microsoft.com/office/powerpoint/2010/main" val="4029249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36</a:t>
            </a:fld>
            <a:endParaRPr lang="en-US"/>
          </a:p>
        </p:txBody>
      </p:sp>
    </p:spTree>
    <p:extLst>
      <p:ext uri="{BB962C8B-B14F-4D97-AF65-F5344CB8AC3E}">
        <p14:creationId xmlns:p14="http://schemas.microsoft.com/office/powerpoint/2010/main" val="17689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37</a:t>
            </a:fld>
            <a:endParaRPr lang="en-US"/>
          </a:p>
        </p:txBody>
      </p:sp>
    </p:spTree>
    <p:extLst>
      <p:ext uri="{BB962C8B-B14F-4D97-AF65-F5344CB8AC3E}">
        <p14:creationId xmlns:p14="http://schemas.microsoft.com/office/powerpoint/2010/main" val="2662229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BAC67-7305-B2D5-1C10-772049FAA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0DC7B-849E-E53D-AFD8-301F79799B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314E6-87E2-DC6E-0DFA-7C1F1A846F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D25040-A103-613E-FE1B-CEA8C32FC77A}"/>
              </a:ext>
            </a:extLst>
          </p:cNvPr>
          <p:cNvSpPr>
            <a:spLocks noGrp="1"/>
          </p:cNvSpPr>
          <p:nvPr>
            <p:ph type="sldNum" sz="quarter" idx="5"/>
          </p:nvPr>
        </p:nvSpPr>
        <p:spPr/>
        <p:txBody>
          <a:bodyPr/>
          <a:lstStyle/>
          <a:p>
            <a:fld id="{3C611C74-E3C0-2C4C-BB03-B96705129E1F}" type="slidenum">
              <a:rPr lang="en-US" smtClean="0"/>
              <a:t>39</a:t>
            </a:fld>
            <a:endParaRPr lang="en-US"/>
          </a:p>
        </p:txBody>
      </p:sp>
    </p:spTree>
    <p:extLst>
      <p:ext uri="{BB962C8B-B14F-4D97-AF65-F5344CB8AC3E}">
        <p14:creationId xmlns:p14="http://schemas.microsoft.com/office/powerpoint/2010/main" val="3771888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Headshots are available on the network drive: P:\Photos and Images\Board &amp; Staff</a:t>
            </a:r>
          </a:p>
        </p:txBody>
      </p:sp>
      <p:sp>
        <p:nvSpPr>
          <p:cNvPr id="4" name="Slide Number Placeholder 3"/>
          <p:cNvSpPr>
            <a:spLocks noGrp="1"/>
          </p:cNvSpPr>
          <p:nvPr>
            <p:ph type="sldNum" sz="quarter" idx="5"/>
          </p:nvPr>
        </p:nvSpPr>
        <p:spPr/>
        <p:txBody>
          <a:bodyPr/>
          <a:lstStyle/>
          <a:p>
            <a:fld id="{3C611C74-E3C0-2C4C-BB03-B96705129E1F}" type="slidenum">
              <a:rPr lang="en-US" smtClean="0"/>
              <a:t>2</a:t>
            </a:fld>
            <a:endParaRPr lang="en-US"/>
          </a:p>
        </p:txBody>
      </p:sp>
    </p:spTree>
    <p:extLst>
      <p:ext uri="{BB962C8B-B14F-4D97-AF65-F5344CB8AC3E}">
        <p14:creationId xmlns:p14="http://schemas.microsoft.com/office/powerpoint/2010/main" val="3623235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9E9B5-15A4-8CC1-25E9-E22857767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C101E-3A9F-5DA8-936A-901F83093A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3A374-5F96-069E-D873-4BBE8EC32EF7}"/>
              </a:ext>
            </a:extLst>
          </p:cNvPr>
          <p:cNvSpPr>
            <a:spLocks noGrp="1"/>
          </p:cNvSpPr>
          <p:nvPr>
            <p:ph type="body" idx="1"/>
          </p:nvPr>
        </p:nvSpPr>
        <p:spPr/>
        <p:txBody>
          <a:bodyPr/>
          <a:lstStyle/>
          <a:p>
            <a:r>
              <a:rPr lang="en-US" dirty="0"/>
              <a:t>How many of you already have experience with qual or mixed methods work? Are there other uses you would add to this list?</a:t>
            </a:r>
          </a:p>
        </p:txBody>
      </p:sp>
      <p:sp>
        <p:nvSpPr>
          <p:cNvPr id="4" name="Slide Number Placeholder 3">
            <a:extLst>
              <a:ext uri="{FF2B5EF4-FFF2-40B4-BE49-F238E27FC236}">
                <a16:creationId xmlns:a16="http://schemas.microsoft.com/office/drawing/2014/main" id="{7B9DE27E-4E18-5325-65DE-0B1B0338991F}"/>
              </a:ext>
            </a:extLst>
          </p:cNvPr>
          <p:cNvSpPr>
            <a:spLocks noGrp="1"/>
          </p:cNvSpPr>
          <p:nvPr>
            <p:ph type="sldNum" sz="quarter" idx="5"/>
          </p:nvPr>
        </p:nvSpPr>
        <p:spPr/>
        <p:txBody>
          <a:bodyPr/>
          <a:lstStyle/>
          <a:p>
            <a:fld id="{3C611C74-E3C0-2C4C-BB03-B96705129E1F}" type="slidenum">
              <a:rPr lang="en-US" smtClean="0"/>
              <a:t>40</a:t>
            </a:fld>
            <a:endParaRPr lang="en-US"/>
          </a:p>
        </p:txBody>
      </p:sp>
    </p:spTree>
    <p:extLst>
      <p:ext uri="{BB962C8B-B14F-4D97-AF65-F5344CB8AC3E}">
        <p14:creationId xmlns:p14="http://schemas.microsoft.com/office/powerpoint/2010/main" val="391059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5E5D6-569B-2109-AB0E-9CF43F4B7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D12E1-938B-C17D-0D88-EDAB2671E9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ECC1E-4CC8-B826-09A1-814E93DAD8B4}"/>
              </a:ext>
            </a:extLst>
          </p:cNvPr>
          <p:cNvSpPr>
            <a:spLocks noGrp="1"/>
          </p:cNvSpPr>
          <p:nvPr>
            <p:ph type="body" idx="1"/>
          </p:nvPr>
        </p:nvSpPr>
        <p:spPr/>
        <p:txBody>
          <a:bodyPr/>
          <a:lstStyle/>
          <a:p>
            <a:r>
              <a:rPr lang="en-US" dirty="0"/>
              <a:t>How many of you already have experience with qual or mixed methods work? Are there other uses you would add to this list?</a:t>
            </a:r>
          </a:p>
        </p:txBody>
      </p:sp>
      <p:sp>
        <p:nvSpPr>
          <p:cNvPr id="4" name="Slide Number Placeholder 3">
            <a:extLst>
              <a:ext uri="{FF2B5EF4-FFF2-40B4-BE49-F238E27FC236}">
                <a16:creationId xmlns:a16="http://schemas.microsoft.com/office/drawing/2014/main" id="{4CC38BEF-2298-6A28-7145-47C05627ED93}"/>
              </a:ext>
            </a:extLst>
          </p:cNvPr>
          <p:cNvSpPr>
            <a:spLocks noGrp="1"/>
          </p:cNvSpPr>
          <p:nvPr>
            <p:ph type="sldNum" sz="quarter" idx="5"/>
          </p:nvPr>
        </p:nvSpPr>
        <p:spPr/>
        <p:txBody>
          <a:bodyPr/>
          <a:lstStyle/>
          <a:p>
            <a:fld id="{3C611C74-E3C0-2C4C-BB03-B96705129E1F}" type="slidenum">
              <a:rPr lang="en-US" smtClean="0"/>
              <a:t>5</a:t>
            </a:fld>
            <a:endParaRPr lang="en-US"/>
          </a:p>
        </p:txBody>
      </p:sp>
    </p:spTree>
    <p:extLst>
      <p:ext uri="{BB962C8B-B14F-4D97-AF65-F5344CB8AC3E}">
        <p14:creationId xmlns:p14="http://schemas.microsoft.com/office/powerpoint/2010/main" val="2005534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6</a:t>
            </a:fld>
            <a:endParaRPr lang="en-US"/>
          </a:p>
        </p:txBody>
      </p:sp>
    </p:spTree>
    <p:extLst>
      <p:ext uri="{BB962C8B-B14F-4D97-AF65-F5344CB8AC3E}">
        <p14:creationId xmlns:p14="http://schemas.microsoft.com/office/powerpoint/2010/main" val="403120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of you already have experience with qual or mixed methods work? Are there other uses you would add to this list?</a:t>
            </a:r>
          </a:p>
        </p:txBody>
      </p:sp>
      <p:sp>
        <p:nvSpPr>
          <p:cNvPr id="4" name="Slide Number Placeholder 3"/>
          <p:cNvSpPr>
            <a:spLocks noGrp="1"/>
          </p:cNvSpPr>
          <p:nvPr>
            <p:ph type="sldNum" sz="quarter" idx="5"/>
          </p:nvPr>
        </p:nvSpPr>
        <p:spPr/>
        <p:txBody>
          <a:bodyPr/>
          <a:lstStyle/>
          <a:p>
            <a:fld id="{3C611C74-E3C0-2C4C-BB03-B96705129E1F}" type="slidenum">
              <a:rPr lang="en-US" smtClean="0"/>
              <a:t>7</a:t>
            </a:fld>
            <a:endParaRPr lang="en-US"/>
          </a:p>
        </p:txBody>
      </p:sp>
    </p:spTree>
    <p:extLst>
      <p:ext uri="{BB962C8B-B14F-4D97-AF65-F5344CB8AC3E}">
        <p14:creationId xmlns:p14="http://schemas.microsoft.com/office/powerpoint/2010/main" val="2587792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80AF0-5A37-D60E-D23E-D591FE965C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5955F-980E-C878-C22B-96F6160AC9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53E9E-5A0C-C60D-898A-DFC0433F28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C09AE4-EBC1-6059-BABC-7579CF039F3C}"/>
              </a:ext>
            </a:extLst>
          </p:cNvPr>
          <p:cNvSpPr>
            <a:spLocks noGrp="1"/>
          </p:cNvSpPr>
          <p:nvPr>
            <p:ph type="sldNum" sz="quarter" idx="5"/>
          </p:nvPr>
        </p:nvSpPr>
        <p:spPr/>
        <p:txBody>
          <a:bodyPr/>
          <a:lstStyle/>
          <a:p>
            <a:fld id="{3C611C74-E3C0-2C4C-BB03-B96705129E1F}" type="slidenum">
              <a:rPr lang="en-US" smtClean="0"/>
              <a:t>9</a:t>
            </a:fld>
            <a:endParaRPr lang="en-US"/>
          </a:p>
        </p:txBody>
      </p:sp>
    </p:spTree>
    <p:extLst>
      <p:ext uri="{BB962C8B-B14F-4D97-AF65-F5344CB8AC3E}">
        <p14:creationId xmlns:p14="http://schemas.microsoft.com/office/powerpoint/2010/main" val="3834689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11</a:t>
            </a:fld>
            <a:endParaRPr lang="en-US"/>
          </a:p>
        </p:txBody>
      </p:sp>
    </p:spTree>
    <p:extLst>
      <p:ext uri="{BB962C8B-B14F-4D97-AF65-F5344CB8AC3E}">
        <p14:creationId xmlns:p14="http://schemas.microsoft.com/office/powerpoint/2010/main" val="452184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304BE-3866-7721-7EE0-2A5494CA5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E9F18A-0AEA-8F71-F71E-9CDBC21C7A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D6E2E-5F2E-0357-B303-3E5A68252E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7C8FD6-8F6A-BA0B-4D79-9B8FC87E25FD}"/>
              </a:ext>
            </a:extLst>
          </p:cNvPr>
          <p:cNvSpPr>
            <a:spLocks noGrp="1"/>
          </p:cNvSpPr>
          <p:nvPr>
            <p:ph type="sldNum" sz="quarter" idx="5"/>
          </p:nvPr>
        </p:nvSpPr>
        <p:spPr/>
        <p:txBody>
          <a:bodyPr/>
          <a:lstStyle/>
          <a:p>
            <a:fld id="{3C611C74-E3C0-2C4C-BB03-B96705129E1F}" type="slidenum">
              <a:rPr lang="en-US" smtClean="0"/>
              <a:t>12</a:t>
            </a:fld>
            <a:endParaRPr lang="en-US"/>
          </a:p>
        </p:txBody>
      </p:sp>
    </p:spTree>
    <p:extLst>
      <p:ext uri="{BB962C8B-B14F-4D97-AF65-F5344CB8AC3E}">
        <p14:creationId xmlns:p14="http://schemas.microsoft.com/office/powerpoint/2010/main" val="64872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11C74-E3C0-2C4C-BB03-B96705129E1F}" type="slidenum">
              <a:rPr lang="en-US" smtClean="0"/>
              <a:t>13</a:t>
            </a:fld>
            <a:endParaRPr lang="en-US"/>
          </a:p>
        </p:txBody>
      </p:sp>
    </p:spTree>
    <p:extLst>
      <p:ext uri="{BB962C8B-B14F-4D97-AF65-F5344CB8AC3E}">
        <p14:creationId xmlns:p14="http://schemas.microsoft.com/office/powerpoint/2010/main" val="744115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8EEB9A9-6FB9-4D5D-0339-7D373FE6E56B}"/>
              </a:ext>
            </a:extLst>
          </p:cNvPr>
          <p:cNvSpPr>
            <a:spLocks noGrp="1"/>
          </p:cNvSpPr>
          <p:nvPr>
            <p:ph type="subTitle" idx="1" hasCustomPrompt="1"/>
          </p:nvPr>
        </p:nvSpPr>
        <p:spPr>
          <a:xfrm>
            <a:off x="393925" y="2432478"/>
            <a:ext cx="6678386" cy="925079"/>
          </a:xfrm>
        </p:spPr>
        <p:txBody>
          <a:bodyPr lIns="0" tIns="0" rIns="0" bIns="0"/>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
        <p:nvSpPr>
          <p:cNvPr id="10" name="Picture Placeholder 9">
            <a:extLst>
              <a:ext uri="{FF2B5EF4-FFF2-40B4-BE49-F238E27FC236}">
                <a16:creationId xmlns:a16="http://schemas.microsoft.com/office/drawing/2014/main" id="{11AECC12-DCA7-FDCA-2AAC-238773F3052C}"/>
              </a:ext>
            </a:extLst>
          </p:cNvPr>
          <p:cNvSpPr>
            <a:spLocks noGrp="1"/>
          </p:cNvSpPr>
          <p:nvPr>
            <p:ph type="pic" sz="quarter" idx="13" hasCustomPrompt="1"/>
          </p:nvPr>
        </p:nvSpPr>
        <p:spPr>
          <a:xfrm>
            <a:off x="7342909" y="2988426"/>
            <a:ext cx="2024003" cy="2024003"/>
          </a:xfrm>
          <a:prstGeom prst="ellipse">
            <a:avLst/>
          </a:prstGeom>
        </p:spPr>
        <p:txBody>
          <a:bodyPr/>
          <a:lstStyle>
            <a:lvl1pPr marL="0" indent="0">
              <a:buNone/>
              <a:defRPr sz="1200" b="1">
                <a:solidFill>
                  <a:schemeClr val="accent2"/>
                </a:solidFill>
              </a:defRPr>
            </a:lvl1pPr>
          </a:lstStyle>
          <a:p>
            <a:r>
              <a:rPr lang="en-US"/>
              <a:t>Click to edit image</a:t>
            </a:r>
          </a:p>
        </p:txBody>
      </p:sp>
      <p:sp>
        <p:nvSpPr>
          <p:cNvPr id="11" name="Picture Placeholder 9">
            <a:extLst>
              <a:ext uri="{FF2B5EF4-FFF2-40B4-BE49-F238E27FC236}">
                <a16:creationId xmlns:a16="http://schemas.microsoft.com/office/drawing/2014/main" id="{06486A99-6876-33B8-CCEF-FB12233DA09B}"/>
              </a:ext>
            </a:extLst>
          </p:cNvPr>
          <p:cNvSpPr>
            <a:spLocks noGrp="1"/>
          </p:cNvSpPr>
          <p:nvPr>
            <p:ph type="pic" sz="quarter" idx="14" hasCustomPrompt="1"/>
          </p:nvPr>
        </p:nvSpPr>
        <p:spPr>
          <a:xfrm>
            <a:off x="5757642" y="5582314"/>
            <a:ext cx="1873443" cy="1290314"/>
          </a:xfrm>
          <a:custGeom>
            <a:avLst/>
            <a:gdLst>
              <a:gd name="connsiteX0" fmla="*/ 0 w 1873377"/>
              <a:gd name="connsiteY0" fmla="*/ 936689 h 1873377"/>
              <a:gd name="connsiteX1" fmla="*/ 936689 w 1873377"/>
              <a:gd name="connsiteY1" fmla="*/ 0 h 1873377"/>
              <a:gd name="connsiteX2" fmla="*/ 1873378 w 1873377"/>
              <a:gd name="connsiteY2" fmla="*/ 936689 h 1873377"/>
              <a:gd name="connsiteX3" fmla="*/ 936689 w 1873377"/>
              <a:gd name="connsiteY3" fmla="*/ 1873378 h 1873377"/>
              <a:gd name="connsiteX4" fmla="*/ 0 w 1873377"/>
              <a:gd name="connsiteY4" fmla="*/ 936689 h 1873377"/>
              <a:gd name="connsiteX0" fmla="*/ 89257 w 1962635"/>
              <a:gd name="connsiteY0" fmla="*/ 936689 h 1877886"/>
              <a:gd name="connsiteX1" fmla="*/ 1025946 w 1962635"/>
              <a:gd name="connsiteY1" fmla="*/ 0 h 1877886"/>
              <a:gd name="connsiteX2" fmla="*/ 1962635 w 1962635"/>
              <a:gd name="connsiteY2" fmla="*/ 936689 h 1877886"/>
              <a:gd name="connsiteX3" fmla="*/ 1025946 w 1962635"/>
              <a:gd name="connsiteY3" fmla="*/ 1873378 h 1877886"/>
              <a:gd name="connsiteX4" fmla="*/ 144235 w 1962635"/>
              <a:gd name="connsiteY4" fmla="*/ 1277700 h 1877886"/>
              <a:gd name="connsiteX5" fmla="*/ 89257 w 1962635"/>
              <a:gd name="connsiteY5" fmla="*/ 936689 h 1877886"/>
              <a:gd name="connsiteX0" fmla="*/ 89257 w 2032767"/>
              <a:gd name="connsiteY0" fmla="*/ 936689 h 1873390"/>
              <a:gd name="connsiteX1" fmla="*/ 1025946 w 2032767"/>
              <a:gd name="connsiteY1" fmla="*/ 0 h 1873390"/>
              <a:gd name="connsiteX2" fmla="*/ 1962635 w 2032767"/>
              <a:gd name="connsiteY2" fmla="*/ 936689 h 1873390"/>
              <a:gd name="connsiteX3" fmla="*/ 1860245 w 2032767"/>
              <a:gd name="connsiteY3" fmla="*/ 1293812 h 1873390"/>
              <a:gd name="connsiteX4" fmla="*/ 1025946 w 2032767"/>
              <a:gd name="connsiteY4" fmla="*/ 1873378 h 1873390"/>
              <a:gd name="connsiteX5" fmla="*/ 144235 w 2032767"/>
              <a:gd name="connsiteY5" fmla="*/ 1277700 h 1873390"/>
              <a:gd name="connsiteX6" fmla="*/ 89257 w 2032767"/>
              <a:gd name="connsiteY6" fmla="*/ 936689 h 1873390"/>
              <a:gd name="connsiteX0" fmla="*/ 89257 w 2032767"/>
              <a:gd name="connsiteY0" fmla="*/ 936689 h 1873390"/>
              <a:gd name="connsiteX1" fmla="*/ 1025946 w 2032767"/>
              <a:gd name="connsiteY1" fmla="*/ 0 h 1873390"/>
              <a:gd name="connsiteX2" fmla="*/ 1962635 w 2032767"/>
              <a:gd name="connsiteY2" fmla="*/ 936689 h 1873390"/>
              <a:gd name="connsiteX3" fmla="*/ 1860245 w 2032767"/>
              <a:gd name="connsiteY3" fmla="*/ 1293812 h 1873390"/>
              <a:gd name="connsiteX4" fmla="*/ 1025946 w 2032767"/>
              <a:gd name="connsiteY4" fmla="*/ 1873378 h 1873390"/>
              <a:gd name="connsiteX5" fmla="*/ 144235 w 2032767"/>
              <a:gd name="connsiteY5" fmla="*/ 1277700 h 1873390"/>
              <a:gd name="connsiteX6" fmla="*/ 89257 w 2032767"/>
              <a:gd name="connsiteY6" fmla="*/ 936689 h 1873390"/>
              <a:gd name="connsiteX0" fmla="*/ 89257 w 2032767"/>
              <a:gd name="connsiteY0" fmla="*/ 936689 h 1873390"/>
              <a:gd name="connsiteX1" fmla="*/ 1025946 w 2032767"/>
              <a:gd name="connsiteY1" fmla="*/ 0 h 1873390"/>
              <a:gd name="connsiteX2" fmla="*/ 1962635 w 2032767"/>
              <a:gd name="connsiteY2" fmla="*/ 936689 h 1873390"/>
              <a:gd name="connsiteX3" fmla="*/ 1860245 w 2032767"/>
              <a:gd name="connsiteY3" fmla="*/ 1293812 h 1873390"/>
              <a:gd name="connsiteX4" fmla="*/ 1025946 w 2032767"/>
              <a:gd name="connsiteY4" fmla="*/ 1873378 h 1873390"/>
              <a:gd name="connsiteX5" fmla="*/ 144235 w 2032767"/>
              <a:gd name="connsiteY5" fmla="*/ 1277700 h 1873390"/>
              <a:gd name="connsiteX6" fmla="*/ 89257 w 2032767"/>
              <a:gd name="connsiteY6" fmla="*/ 936689 h 1873390"/>
              <a:gd name="connsiteX0" fmla="*/ 32842 w 1976352"/>
              <a:gd name="connsiteY0" fmla="*/ 936689 h 1873390"/>
              <a:gd name="connsiteX1" fmla="*/ 969531 w 1976352"/>
              <a:gd name="connsiteY1" fmla="*/ 0 h 1873390"/>
              <a:gd name="connsiteX2" fmla="*/ 1906220 w 1976352"/>
              <a:gd name="connsiteY2" fmla="*/ 936689 h 1873390"/>
              <a:gd name="connsiteX3" fmla="*/ 1803830 w 1976352"/>
              <a:gd name="connsiteY3" fmla="*/ 1293812 h 1873390"/>
              <a:gd name="connsiteX4" fmla="*/ 969531 w 1976352"/>
              <a:gd name="connsiteY4" fmla="*/ 1873378 h 1873390"/>
              <a:gd name="connsiteX5" fmla="*/ 87820 w 1976352"/>
              <a:gd name="connsiteY5" fmla="*/ 1277700 h 1873390"/>
              <a:gd name="connsiteX6" fmla="*/ 32842 w 1976352"/>
              <a:gd name="connsiteY6" fmla="*/ 936689 h 1873390"/>
              <a:gd name="connsiteX0" fmla="*/ 121 w 1943631"/>
              <a:gd name="connsiteY0" fmla="*/ 936689 h 1873390"/>
              <a:gd name="connsiteX1" fmla="*/ 936810 w 1943631"/>
              <a:gd name="connsiteY1" fmla="*/ 0 h 1873390"/>
              <a:gd name="connsiteX2" fmla="*/ 1873499 w 1943631"/>
              <a:gd name="connsiteY2" fmla="*/ 936689 h 1873390"/>
              <a:gd name="connsiteX3" fmla="*/ 1771109 w 1943631"/>
              <a:gd name="connsiteY3" fmla="*/ 1293812 h 1873390"/>
              <a:gd name="connsiteX4" fmla="*/ 936810 w 1943631"/>
              <a:gd name="connsiteY4" fmla="*/ 1873378 h 1873390"/>
              <a:gd name="connsiteX5" fmla="*/ 55099 w 1943631"/>
              <a:gd name="connsiteY5" fmla="*/ 1277700 h 1873390"/>
              <a:gd name="connsiteX6" fmla="*/ 121 w 1943631"/>
              <a:gd name="connsiteY6" fmla="*/ 936689 h 1873390"/>
              <a:gd name="connsiteX0" fmla="*/ 65 w 1943575"/>
              <a:gd name="connsiteY0" fmla="*/ 936689 h 1873390"/>
              <a:gd name="connsiteX1" fmla="*/ 936754 w 1943575"/>
              <a:gd name="connsiteY1" fmla="*/ 0 h 1873390"/>
              <a:gd name="connsiteX2" fmla="*/ 1873443 w 1943575"/>
              <a:gd name="connsiteY2" fmla="*/ 936689 h 1873390"/>
              <a:gd name="connsiteX3" fmla="*/ 1771053 w 1943575"/>
              <a:gd name="connsiteY3" fmla="*/ 1293812 h 1873390"/>
              <a:gd name="connsiteX4" fmla="*/ 936754 w 1943575"/>
              <a:gd name="connsiteY4" fmla="*/ 1873378 h 1873390"/>
              <a:gd name="connsiteX5" fmla="*/ 75183 w 1943575"/>
              <a:gd name="connsiteY5" fmla="*/ 1277700 h 1873390"/>
              <a:gd name="connsiteX6" fmla="*/ 65 w 1943575"/>
              <a:gd name="connsiteY6" fmla="*/ 936689 h 1873390"/>
              <a:gd name="connsiteX0" fmla="*/ 65 w 1943575"/>
              <a:gd name="connsiteY0" fmla="*/ 936689 h 1873390"/>
              <a:gd name="connsiteX1" fmla="*/ 936754 w 1943575"/>
              <a:gd name="connsiteY1" fmla="*/ 0 h 1873390"/>
              <a:gd name="connsiteX2" fmla="*/ 1873443 w 1943575"/>
              <a:gd name="connsiteY2" fmla="*/ 936689 h 1873390"/>
              <a:gd name="connsiteX3" fmla="*/ 1771053 w 1943575"/>
              <a:gd name="connsiteY3" fmla="*/ 1293812 h 1873390"/>
              <a:gd name="connsiteX4" fmla="*/ 936754 w 1943575"/>
              <a:gd name="connsiteY4" fmla="*/ 1873378 h 1873390"/>
              <a:gd name="connsiteX5" fmla="*/ 75183 w 1943575"/>
              <a:gd name="connsiteY5" fmla="*/ 1277700 h 1873390"/>
              <a:gd name="connsiteX6" fmla="*/ 65 w 1943575"/>
              <a:gd name="connsiteY6" fmla="*/ 936689 h 1873390"/>
              <a:gd name="connsiteX0" fmla="*/ 65 w 1876413"/>
              <a:gd name="connsiteY0" fmla="*/ 936689 h 1873390"/>
              <a:gd name="connsiteX1" fmla="*/ 936754 w 1876413"/>
              <a:gd name="connsiteY1" fmla="*/ 0 h 1873390"/>
              <a:gd name="connsiteX2" fmla="*/ 1873443 w 1876413"/>
              <a:gd name="connsiteY2" fmla="*/ 936689 h 1873390"/>
              <a:gd name="connsiteX3" fmla="*/ 1771053 w 1876413"/>
              <a:gd name="connsiteY3" fmla="*/ 1293812 h 1873390"/>
              <a:gd name="connsiteX4" fmla="*/ 936754 w 1876413"/>
              <a:gd name="connsiteY4" fmla="*/ 1873378 h 1873390"/>
              <a:gd name="connsiteX5" fmla="*/ 75183 w 1876413"/>
              <a:gd name="connsiteY5" fmla="*/ 1277700 h 1873390"/>
              <a:gd name="connsiteX6" fmla="*/ 65 w 1876413"/>
              <a:gd name="connsiteY6" fmla="*/ 936689 h 1873390"/>
              <a:gd name="connsiteX0" fmla="*/ 65 w 1876413"/>
              <a:gd name="connsiteY0" fmla="*/ 936689 h 1873390"/>
              <a:gd name="connsiteX1" fmla="*/ 936754 w 1876413"/>
              <a:gd name="connsiteY1" fmla="*/ 0 h 1873390"/>
              <a:gd name="connsiteX2" fmla="*/ 1873443 w 1876413"/>
              <a:gd name="connsiteY2" fmla="*/ 936689 h 1873390"/>
              <a:gd name="connsiteX3" fmla="*/ 1771053 w 1876413"/>
              <a:gd name="connsiteY3" fmla="*/ 1293812 h 1873390"/>
              <a:gd name="connsiteX4" fmla="*/ 936754 w 1876413"/>
              <a:gd name="connsiteY4" fmla="*/ 1873378 h 1873390"/>
              <a:gd name="connsiteX5" fmla="*/ 75183 w 1876413"/>
              <a:gd name="connsiteY5" fmla="*/ 1277700 h 1873390"/>
              <a:gd name="connsiteX6" fmla="*/ 65 w 1876413"/>
              <a:gd name="connsiteY6" fmla="*/ 936689 h 1873390"/>
              <a:gd name="connsiteX0" fmla="*/ 65 w 1873443"/>
              <a:gd name="connsiteY0" fmla="*/ 936689 h 1873390"/>
              <a:gd name="connsiteX1" fmla="*/ 936754 w 1873443"/>
              <a:gd name="connsiteY1" fmla="*/ 0 h 1873390"/>
              <a:gd name="connsiteX2" fmla="*/ 1873443 w 1873443"/>
              <a:gd name="connsiteY2" fmla="*/ 936689 h 1873390"/>
              <a:gd name="connsiteX3" fmla="*/ 1771053 w 1873443"/>
              <a:gd name="connsiteY3" fmla="*/ 1293812 h 1873390"/>
              <a:gd name="connsiteX4" fmla="*/ 936754 w 1873443"/>
              <a:gd name="connsiteY4" fmla="*/ 1873378 h 1873390"/>
              <a:gd name="connsiteX5" fmla="*/ 75183 w 1873443"/>
              <a:gd name="connsiteY5" fmla="*/ 1277700 h 1873390"/>
              <a:gd name="connsiteX6" fmla="*/ 65 w 1873443"/>
              <a:gd name="connsiteY6" fmla="*/ 936689 h 1873390"/>
              <a:gd name="connsiteX0" fmla="*/ 65 w 1873443"/>
              <a:gd name="connsiteY0" fmla="*/ 936689 h 1873390"/>
              <a:gd name="connsiteX1" fmla="*/ 936754 w 1873443"/>
              <a:gd name="connsiteY1" fmla="*/ 0 h 1873390"/>
              <a:gd name="connsiteX2" fmla="*/ 1873443 w 1873443"/>
              <a:gd name="connsiteY2" fmla="*/ 936689 h 1873390"/>
              <a:gd name="connsiteX3" fmla="*/ 1771053 w 1873443"/>
              <a:gd name="connsiteY3" fmla="*/ 1293812 h 1873390"/>
              <a:gd name="connsiteX4" fmla="*/ 936754 w 1873443"/>
              <a:gd name="connsiteY4" fmla="*/ 1873378 h 1873390"/>
              <a:gd name="connsiteX5" fmla="*/ 75183 w 1873443"/>
              <a:gd name="connsiteY5" fmla="*/ 1277700 h 1873390"/>
              <a:gd name="connsiteX6" fmla="*/ 65 w 1873443"/>
              <a:gd name="connsiteY6" fmla="*/ 936689 h 1873390"/>
              <a:gd name="connsiteX0" fmla="*/ 65 w 1873443"/>
              <a:gd name="connsiteY0" fmla="*/ 936689 h 1873390"/>
              <a:gd name="connsiteX1" fmla="*/ 936754 w 1873443"/>
              <a:gd name="connsiteY1" fmla="*/ 0 h 1873390"/>
              <a:gd name="connsiteX2" fmla="*/ 1873443 w 1873443"/>
              <a:gd name="connsiteY2" fmla="*/ 936689 h 1873390"/>
              <a:gd name="connsiteX3" fmla="*/ 1771053 w 1873443"/>
              <a:gd name="connsiteY3" fmla="*/ 1293812 h 1873390"/>
              <a:gd name="connsiteX4" fmla="*/ 936754 w 1873443"/>
              <a:gd name="connsiteY4" fmla="*/ 1873378 h 1873390"/>
              <a:gd name="connsiteX5" fmla="*/ 75183 w 1873443"/>
              <a:gd name="connsiteY5" fmla="*/ 1277700 h 1873390"/>
              <a:gd name="connsiteX6" fmla="*/ 65 w 1873443"/>
              <a:gd name="connsiteY6" fmla="*/ 936689 h 1873390"/>
              <a:gd name="connsiteX0" fmla="*/ 65 w 1873443"/>
              <a:gd name="connsiteY0" fmla="*/ 936689 h 1330086"/>
              <a:gd name="connsiteX1" fmla="*/ 936754 w 1873443"/>
              <a:gd name="connsiteY1" fmla="*/ 0 h 1330086"/>
              <a:gd name="connsiteX2" fmla="*/ 1873443 w 1873443"/>
              <a:gd name="connsiteY2" fmla="*/ 936689 h 1330086"/>
              <a:gd name="connsiteX3" fmla="*/ 1771053 w 1873443"/>
              <a:gd name="connsiteY3" fmla="*/ 1293812 h 1330086"/>
              <a:gd name="connsiteX4" fmla="*/ 75183 w 1873443"/>
              <a:gd name="connsiteY4" fmla="*/ 1277700 h 1330086"/>
              <a:gd name="connsiteX5" fmla="*/ 65 w 1873443"/>
              <a:gd name="connsiteY5" fmla="*/ 936689 h 1330086"/>
              <a:gd name="connsiteX0" fmla="*/ 65 w 1873443"/>
              <a:gd name="connsiteY0" fmla="*/ 936689 h 1326302"/>
              <a:gd name="connsiteX1" fmla="*/ 936754 w 1873443"/>
              <a:gd name="connsiteY1" fmla="*/ 0 h 1326302"/>
              <a:gd name="connsiteX2" fmla="*/ 1873443 w 1873443"/>
              <a:gd name="connsiteY2" fmla="*/ 936689 h 1326302"/>
              <a:gd name="connsiteX3" fmla="*/ 1751247 w 1873443"/>
              <a:gd name="connsiteY3" fmla="*/ 1287210 h 1326302"/>
              <a:gd name="connsiteX4" fmla="*/ 75183 w 1873443"/>
              <a:gd name="connsiteY4" fmla="*/ 1277700 h 1326302"/>
              <a:gd name="connsiteX5" fmla="*/ 65 w 1873443"/>
              <a:gd name="connsiteY5" fmla="*/ 936689 h 1326302"/>
              <a:gd name="connsiteX0" fmla="*/ 65 w 1873443"/>
              <a:gd name="connsiteY0" fmla="*/ 936689 h 1309829"/>
              <a:gd name="connsiteX1" fmla="*/ 936754 w 1873443"/>
              <a:gd name="connsiteY1" fmla="*/ 0 h 1309829"/>
              <a:gd name="connsiteX2" fmla="*/ 1873443 w 1873443"/>
              <a:gd name="connsiteY2" fmla="*/ 936689 h 1309829"/>
              <a:gd name="connsiteX3" fmla="*/ 1751247 w 1873443"/>
              <a:gd name="connsiteY3" fmla="*/ 1287210 h 1309829"/>
              <a:gd name="connsiteX4" fmla="*/ 75183 w 1873443"/>
              <a:gd name="connsiteY4" fmla="*/ 1277700 h 1309829"/>
              <a:gd name="connsiteX5" fmla="*/ 65 w 1873443"/>
              <a:gd name="connsiteY5" fmla="*/ 936689 h 1309829"/>
              <a:gd name="connsiteX0" fmla="*/ 65 w 1873443"/>
              <a:gd name="connsiteY0" fmla="*/ 936689 h 1290314"/>
              <a:gd name="connsiteX1" fmla="*/ 936754 w 1873443"/>
              <a:gd name="connsiteY1" fmla="*/ 0 h 1290314"/>
              <a:gd name="connsiteX2" fmla="*/ 1873443 w 1873443"/>
              <a:gd name="connsiteY2" fmla="*/ 936689 h 1290314"/>
              <a:gd name="connsiteX3" fmla="*/ 1751247 w 1873443"/>
              <a:gd name="connsiteY3" fmla="*/ 1287210 h 1290314"/>
              <a:gd name="connsiteX4" fmla="*/ 75183 w 1873443"/>
              <a:gd name="connsiteY4" fmla="*/ 1277700 h 1290314"/>
              <a:gd name="connsiteX5" fmla="*/ 65 w 1873443"/>
              <a:gd name="connsiteY5" fmla="*/ 936689 h 129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3443" h="1290314">
                <a:moveTo>
                  <a:pt x="65" y="936689"/>
                </a:moveTo>
                <a:cubicBezTo>
                  <a:pt x="65" y="419370"/>
                  <a:pt x="419435" y="0"/>
                  <a:pt x="936754" y="0"/>
                </a:cubicBezTo>
                <a:cubicBezTo>
                  <a:pt x="1454073" y="0"/>
                  <a:pt x="1851211" y="398799"/>
                  <a:pt x="1873443" y="936689"/>
                </a:cubicBezTo>
                <a:cubicBezTo>
                  <a:pt x="1872626" y="1128940"/>
                  <a:pt x="1805538" y="1306387"/>
                  <a:pt x="1751247" y="1287210"/>
                </a:cubicBezTo>
                <a:cubicBezTo>
                  <a:pt x="1748635" y="1297830"/>
                  <a:pt x="73251" y="1277802"/>
                  <a:pt x="75183" y="1277700"/>
                </a:cubicBezTo>
                <a:cubicBezTo>
                  <a:pt x="39914" y="1210205"/>
                  <a:pt x="-1872" y="1069075"/>
                  <a:pt x="65" y="936689"/>
                </a:cubicBezTo>
                <a:close/>
              </a:path>
            </a:pathLst>
          </a:custGeom>
        </p:spPr>
        <p:txBody>
          <a:bodyPr/>
          <a:lstStyle>
            <a:lvl1pPr marL="0" indent="0">
              <a:buNone/>
              <a:defRPr sz="1200" b="1">
                <a:solidFill>
                  <a:schemeClr val="accent2"/>
                </a:solidFill>
              </a:defRPr>
            </a:lvl1pPr>
          </a:lstStyle>
          <a:p>
            <a:r>
              <a:rPr lang="en-US"/>
              <a:t>Click to edit image</a:t>
            </a:r>
          </a:p>
        </p:txBody>
      </p:sp>
      <p:sp>
        <p:nvSpPr>
          <p:cNvPr id="8" name="Title 7">
            <a:extLst>
              <a:ext uri="{FF2B5EF4-FFF2-40B4-BE49-F238E27FC236}">
                <a16:creationId xmlns:a16="http://schemas.microsoft.com/office/drawing/2014/main" id="{629D634C-33DD-7978-D14F-2E0914E0D60A}"/>
              </a:ext>
            </a:extLst>
          </p:cNvPr>
          <p:cNvSpPr>
            <a:spLocks noGrp="1"/>
          </p:cNvSpPr>
          <p:nvPr>
            <p:ph type="title" hasCustomPrompt="1"/>
          </p:nvPr>
        </p:nvSpPr>
        <p:spPr>
          <a:xfrm>
            <a:off x="393925" y="1050647"/>
            <a:ext cx="10907486" cy="1325563"/>
          </a:xfrm>
          <a:prstGeom prst="rect">
            <a:avLst/>
          </a:prstGeom>
        </p:spPr>
        <p:txBody>
          <a:bodyPr lIns="0" tIns="0" rIns="0" bIns="0" anchor="b" anchorCtr="0"/>
          <a:lstStyle>
            <a:lvl1pPr algn="l">
              <a:lnSpc>
                <a:spcPts val="4800"/>
              </a:lnSpc>
              <a:defRPr sz="4800" b="1">
                <a:solidFill>
                  <a:srgbClr val="FF1500"/>
                </a:solidFill>
              </a:defRPr>
            </a:lvl1pPr>
          </a:lstStyle>
          <a:p>
            <a:r>
              <a:rPr lang="en-US"/>
              <a:t>Click to edit Master title style </a:t>
            </a:r>
          </a:p>
        </p:txBody>
      </p:sp>
      <p:sp>
        <p:nvSpPr>
          <p:cNvPr id="5" name="Picture Placeholder 9">
            <a:extLst>
              <a:ext uri="{FF2B5EF4-FFF2-40B4-BE49-F238E27FC236}">
                <a16:creationId xmlns:a16="http://schemas.microsoft.com/office/drawing/2014/main" id="{4A962A40-96E5-C722-B999-D6778A5C2253}"/>
              </a:ext>
            </a:extLst>
          </p:cNvPr>
          <p:cNvSpPr>
            <a:spLocks noGrp="1"/>
          </p:cNvSpPr>
          <p:nvPr>
            <p:ph type="pic" sz="quarter" idx="15"/>
          </p:nvPr>
        </p:nvSpPr>
        <p:spPr>
          <a:xfrm>
            <a:off x="10178021" y="4740315"/>
            <a:ext cx="2025963" cy="2119160"/>
          </a:xfrm>
          <a:custGeom>
            <a:avLst/>
            <a:gdLst>
              <a:gd name="connsiteX0" fmla="*/ 0 w 2451890"/>
              <a:gd name="connsiteY0" fmla="*/ 1225945 h 2451890"/>
              <a:gd name="connsiteX1" fmla="*/ 1225945 w 2451890"/>
              <a:gd name="connsiteY1" fmla="*/ 0 h 2451890"/>
              <a:gd name="connsiteX2" fmla="*/ 2451890 w 2451890"/>
              <a:gd name="connsiteY2" fmla="*/ 1225945 h 2451890"/>
              <a:gd name="connsiteX3" fmla="*/ 1225945 w 2451890"/>
              <a:gd name="connsiteY3" fmla="*/ 2451890 h 2451890"/>
              <a:gd name="connsiteX4" fmla="*/ 0 w 2451890"/>
              <a:gd name="connsiteY4" fmla="*/ 1225945 h 2451890"/>
              <a:gd name="connsiteX0" fmla="*/ 0 w 2453097"/>
              <a:gd name="connsiteY0" fmla="*/ 1369773 h 2595718"/>
              <a:gd name="connsiteX1" fmla="*/ 1225945 w 2453097"/>
              <a:gd name="connsiteY1" fmla="*/ 143828 h 2595718"/>
              <a:gd name="connsiteX2" fmla="*/ 1449453 w 2453097"/>
              <a:gd name="connsiteY2" fmla="*/ 160970 h 2595718"/>
              <a:gd name="connsiteX3" fmla="*/ 2451890 w 2453097"/>
              <a:gd name="connsiteY3" fmla="*/ 1369773 h 2595718"/>
              <a:gd name="connsiteX4" fmla="*/ 1225945 w 2453097"/>
              <a:gd name="connsiteY4" fmla="*/ 2595718 h 2595718"/>
              <a:gd name="connsiteX5" fmla="*/ 0 w 2453097"/>
              <a:gd name="connsiteY5" fmla="*/ 1369773 h 2595718"/>
              <a:gd name="connsiteX0" fmla="*/ 0 w 2453097"/>
              <a:gd name="connsiteY0" fmla="*/ 1369773 h 2595718"/>
              <a:gd name="connsiteX1" fmla="*/ 1225945 w 2453097"/>
              <a:gd name="connsiteY1" fmla="*/ 143828 h 2595718"/>
              <a:gd name="connsiteX2" fmla="*/ 1449453 w 2453097"/>
              <a:gd name="connsiteY2" fmla="*/ 160970 h 2595718"/>
              <a:gd name="connsiteX3" fmla="*/ 2451890 w 2453097"/>
              <a:gd name="connsiteY3" fmla="*/ 1369773 h 2595718"/>
              <a:gd name="connsiteX4" fmla="*/ 1225945 w 2453097"/>
              <a:gd name="connsiteY4" fmla="*/ 2595718 h 2595718"/>
              <a:gd name="connsiteX5" fmla="*/ 0 w 2453097"/>
              <a:gd name="connsiteY5" fmla="*/ 1369773 h 2595718"/>
              <a:gd name="connsiteX0" fmla="*/ 0 w 2453097"/>
              <a:gd name="connsiteY0" fmla="*/ 1305384 h 2531329"/>
              <a:gd name="connsiteX1" fmla="*/ 1225945 w 2453097"/>
              <a:gd name="connsiteY1" fmla="*/ 79439 h 2531329"/>
              <a:gd name="connsiteX2" fmla="*/ 1449453 w 2453097"/>
              <a:gd name="connsiteY2" fmla="*/ 96581 h 2531329"/>
              <a:gd name="connsiteX3" fmla="*/ 2451890 w 2453097"/>
              <a:gd name="connsiteY3" fmla="*/ 1305384 h 2531329"/>
              <a:gd name="connsiteX4" fmla="*/ 1225945 w 2453097"/>
              <a:gd name="connsiteY4" fmla="*/ 2531329 h 2531329"/>
              <a:gd name="connsiteX5" fmla="*/ 0 w 2453097"/>
              <a:gd name="connsiteY5" fmla="*/ 1305384 h 2531329"/>
              <a:gd name="connsiteX0" fmla="*/ 0 w 2453097"/>
              <a:gd name="connsiteY0" fmla="*/ 1226285 h 2452230"/>
              <a:gd name="connsiteX1" fmla="*/ 1225945 w 2453097"/>
              <a:gd name="connsiteY1" fmla="*/ 340 h 2452230"/>
              <a:gd name="connsiteX2" fmla="*/ 1449453 w 2453097"/>
              <a:gd name="connsiteY2" fmla="*/ 17482 h 2452230"/>
              <a:gd name="connsiteX3" fmla="*/ 2451890 w 2453097"/>
              <a:gd name="connsiteY3" fmla="*/ 1226285 h 2452230"/>
              <a:gd name="connsiteX4" fmla="*/ 1225945 w 2453097"/>
              <a:gd name="connsiteY4" fmla="*/ 2452230 h 2452230"/>
              <a:gd name="connsiteX5" fmla="*/ 0 w 2453097"/>
              <a:gd name="connsiteY5" fmla="*/ 1226285 h 2452230"/>
              <a:gd name="connsiteX0" fmla="*/ 0 w 2453097"/>
              <a:gd name="connsiteY0" fmla="*/ 1225979 h 2451924"/>
              <a:gd name="connsiteX1" fmla="*/ 1225945 w 2453097"/>
              <a:gd name="connsiteY1" fmla="*/ 34 h 2451924"/>
              <a:gd name="connsiteX2" fmla="*/ 1449453 w 2453097"/>
              <a:gd name="connsiteY2" fmla="*/ 17176 h 2451924"/>
              <a:gd name="connsiteX3" fmla="*/ 2451890 w 2453097"/>
              <a:gd name="connsiteY3" fmla="*/ 1225979 h 2451924"/>
              <a:gd name="connsiteX4" fmla="*/ 1225945 w 2453097"/>
              <a:gd name="connsiteY4" fmla="*/ 2451924 h 2451924"/>
              <a:gd name="connsiteX5" fmla="*/ 0 w 2453097"/>
              <a:gd name="connsiteY5" fmla="*/ 1225979 h 2451924"/>
              <a:gd name="connsiteX0" fmla="*/ 0 w 2453097"/>
              <a:gd name="connsiteY0" fmla="*/ 1225970 h 2451915"/>
              <a:gd name="connsiteX1" fmla="*/ 1225945 w 2453097"/>
              <a:gd name="connsiteY1" fmla="*/ 25 h 2451915"/>
              <a:gd name="connsiteX2" fmla="*/ 1449453 w 2453097"/>
              <a:gd name="connsiteY2" fmla="*/ 17167 h 2451915"/>
              <a:gd name="connsiteX3" fmla="*/ 2451890 w 2453097"/>
              <a:gd name="connsiteY3" fmla="*/ 1225970 h 2451915"/>
              <a:gd name="connsiteX4" fmla="*/ 1225945 w 2453097"/>
              <a:gd name="connsiteY4" fmla="*/ 2451915 h 2451915"/>
              <a:gd name="connsiteX5" fmla="*/ 0 w 2453097"/>
              <a:gd name="connsiteY5" fmla="*/ 1225970 h 2451915"/>
              <a:gd name="connsiteX0" fmla="*/ 0 w 2452877"/>
              <a:gd name="connsiteY0" fmla="*/ 1225970 h 2451915"/>
              <a:gd name="connsiteX1" fmla="*/ 1225945 w 2452877"/>
              <a:gd name="connsiteY1" fmla="*/ 25 h 2451915"/>
              <a:gd name="connsiteX2" fmla="*/ 1449453 w 2452877"/>
              <a:gd name="connsiteY2" fmla="*/ 17167 h 2451915"/>
              <a:gd name="connsiteX3" fmla="*/ 2451890 w 2452877"/>
              <a:gd name="connsiteY3" fmla="*/ 1225970 h 2451915"/>
              <a:gd name="connsiteX4" fmla="*/ 1225945 w 2452877"/>
              <a:gd name="connsiteY4" fmla="*/ 2451915 h 2451915"/>
              <a:gd name="connsiteX5" fmla="*/ 0 w 2452877"/>
              <a:gd name="connsiteY5" fmla="*/ 1225970 h 2451915"/>
              <a:gd name="connsiteX0" fmla="*/ 0 w 1482188"/>
              <a:gd name="connsiteY0" fmla="*/ 1225970 h 2455687"/>
              <a:gd name="connsiteX1" fmla="*/ 1225945 w 1482188"/>
              <a:gd name="connsiteY1" fmla="*/ 25 h 2455687"/>
              <a:gd name="connsiteX2" fmla="*/ 1449453 w 1482188"/>
              <a:gd name="connsiteY2" fmla="*/ 17167 h 2455687"/>
              <a:gd name="connsiteX3" fmla="*/ 1467640 w 1482188"/>
              <a:gd name="connsiteY3" fmla="*/ 1552995 h 2455687"/>
              <a:gd name="connsiteX4" fmla="*/ 1225945 w 1482188"/>
              <a:gd name="connsiteY4" fmla="*/ 2451915 h 2455687"/>
              <a:gd name="connsiteX5" fmla="*/ 0 w 1482188"/>
              <a:gd name="connsiteY5" fmla="*/ 1225970 h 2455687"/>
              <a:gd name="connsiteX0" fmla="*/ 0 w 1485163"/>
              <a:gd name="connsiteY0" fmla="*/ 1262778 h 2492495"/>
              <a:gd name="connsiteX1" fmla="*/ 1225945 w 1485163"/>
              <a:gd name="connsiteY1" fmla="*/ 36833 h 2492495"/>
              <a:gd name="connsiteX2" fmla="*/ 1462153 w 1485163"/>
              <a:gd name="connsiteY2" fmla="*/ 0 h 2492495"/>
              <a:gd name="connsiteX3" fmla="*/ 1467640 w 1485163"/>
              <a:gd name="connsiteY3" fmla="*/ 1589803 h 2492495"/>
              <a:gd name="connsiteX4" fmla="*/ 1225945 w 1485163"/>
              <a:gd name="connsiteY4" fmla="*/ 2488723 h 2492495"/>
              <a:gd name="connsiteX5" fmla="*/ 0 w 1485163"/>
              <a:gd name="connsiteY5" fmla="*/ 1262778 h 2492495"/>
              <a:gd name="connsiteX0" fmla="*/ 0 w 1499575"/>
              <a:gd name="connsiteY0" fmla="*/ 1262778 h 2492495"/>
              <a:gd name="connsiteX1" fmla="*/ 1225945 w 1499575"/>
              <a:gd name="connsiteY1" fmla="*/ 36833 h 2492495"/>
              <a:gd name="connsiteX2" fmla="*/ 1462153 w 1499575"/>
              <a:gd name="connsiteY2" fmla="*/ 0 h 2492495"/>
              <a:gd name="connsiteX3" fmla="*/ 1467640 w 1499575"/>
              <a:gd name="connsiteY3" fmla="*/ 1589803 h 2492495"/>
              <a:gd name="connsiteX4" fmla="*/ 1225945 w 1499575"/>
              <a:gd name="connsiteY4" fmla="*/ 2488723 h 2492495"/>
              <a:gd name="connsiteX5" fmla="*/ 0 w 1499575"/>
              <a:gd name="connsiteY5" fmla="*/ 1262778 h 2492495"/>
              <a:gd name="connsiteX0" fmla="*/ 0 w 1483747"/>
              <a:gd name="connsiteY0" fmla="*/ 1262778 h 2492495"/>
              <a:gd name="connsiteX1" fmla="*/ 1225945 w 1483747"/>
              <a:gd name="connsiteY1" fmla="*/ 36833 h 2492495"/>
              <a:gd name="connsiteX2" fmla="*/ 1462153 w 1483747"/>
              <a:gd name="connsiteY2" fmla="*/ 0 h 2492495"/>
              <a:gd name="connsiteX3" fmla="*/ 1467640 w 1483747"/>
              <a:gd name="connsiteY3" fmla="*/ 1589803 h 2492495"/>
              <a:gd name="connsiteX4" fmla="*/ 1225945 w 1483747"/>
              <a:gd name="connsiteY4" fmla="*/ 2488723 h 2492495"/>
              <a:gd name="connsiteX5" fmla="*/ 0 w 1483747"/>
              <a:gd name="connsiteY5" fmla="*/ 1262778 h 2492495"/>
              <a:gd name="connsiteX0" fmla="*/ 0 w 1487513"/>
              <a:gd name="connsiteY0" fmla="*/ 1225971 h 2455688"/>
              <a:gd name="connsiteX1" fmla="*/ 1225945 w 1487513"/>
              <a:gd name="connsiteY1" fmla="*/ 26 h 2455688"/>
              <a:gd name="connsiteX2" fmla="*/ 1474853 w 1487513"/>
              <a:gd name="connsiteY2" fmla="*/ 13993 h 2455688"/>
              <a:gd name="connsiteX3" fmla="*/ 1467640 w 1487513"/>
              <a:gd name="connsiteY3" fmla="*/ 1552996 h 2455688"/>
              <a:gd name="connsiteX4" fmla="*/ 1225945 w 1487513"/>
              <a:gd name="connsiteY4" fmla="*/ 2451916 h 2455688"/>
              <a:gd name="connsiteX5" fmla="*/ 0 w 1487513"/>
              <a:gd name="connsiteY5" fmla="*/ 1225971 h 2455688"/>
              <a:gd name="connsiteX0" fmla="*/ 0 w 1487513"/>
              <a:gd name="connsiteY0" fmla="*/ 1225972 h 2455689"/>
              <a:gd name="connsiteX1" fmla="*/ 1225945 w 1487513"/>
              <a:gd name="connsiteY1" fmla="*/ 27 h 2455689"/>
              <a:gd name="connsiteX2" fmla="*/ 1474853 w 1487513"/>
              <a:gd name="connsiteY2" fmla="*/ 13994 h 2455689"/>
              <a:gd name="connsiteX3" fmla="*/ 1467640 w 1487513"/>
              <a:gd name="connsiteY3" fmla="*/ 1552997 h 2455689"/>
              <a:gd name="connsiteX4" fmla="*/ 1225945 w 1487513"/>
              <a:gd name="connsiteY4" fmla="*/ 2451917 h 2455689"/>
              <a:gd name="connsiteX5" fmla="*/ 0 w 1487513"/>
              <a:gd name="connsiteY5" fmla="*/ 1225972 h 2455689"/>
              <a:gd name="connsiteX0" fmla="*/ 0 w 1487513"/>
              <a:gd name="connsiteY0" fmla="*/ 1225985 h 2455702"/>
              <a:gd name="connsiteX1" fmla="*/ 1225945 w 1487513"/>
              <a:gd name="connsiteY1" fmla="*/ 40 h 2455702"/>
              <a:gd name="connsiteX2" fmla="*/ 1474853 w 1487513"/>
              <a:gd name="connsiteY2" fmla="*/ 14007 h 2455702"/>
              <a:gd name="connsiteX3" fmla="*/ 1467640 w 1487513"/>
              <a:gd name="connsiteY3" fmla="*/ 1553010 h 2455702"/>
              <a:gd name="connsiteX4" fmla="*/ 1225945 w 1487513"/>
              <a:gd name="connsiteY4" fmla="*/ 2451930 h 2455702"/>
              <a:gd name="connsiteX5" fmla="*/ 0 w 1487513"/>
              <a:gd name="connsiteY5" fmla="*/ 1225985 h 2455702"/>
              <a:gd name="connsiteX0" fmla="*/ 0 w 1487513"/>
              <a:gd name="connsiteY0" fmla="*/ 1225985 h 2454186"/>
              <a:gd name="connsiteX1" fmla="*/ 1225945 w 1487513"/>
              <a:gd name="connsiteY1" fmla="*/ 40 h 2454186"/>
              <a:gd name="connsiteX2" fmla="*/ 1474853 w 1487513"/>
              <a:gd name="connsiteY2" fmla="*/ 14007 h 2454186"/>
              <a:gd name="connsiteX3" fmla="*/ 1467640 w 1487513"/>
              <a:gd name="connsiteY3" fmla="*/ 1553010 h 2454186"/>
              <a:gd name="connsiteX4" fmla="*/ 1225945 w 1487513"/>
              <a:gd name="connsiteY4" fmla="*/ 2451930 h 2454186"/>
              <a:gd name="connsiteX5" fmla="*/ 0 w 1487513"/>
              <a:gd name="connsiteY5" fmla="*/ 1225985 h 2454186"/>
              <a:gd name="connsiteX0" fmla="*/ 130517 w 1618030"/>
              <a:gd name="connsiteY0" fmla="*/ 1225985 h 1569321"/>
              <a:gd name="connsiteX1" fmla="*/ 1356462 w 1618030"/>
              <a:gd name="connsiteY1" fmla="*/ 40 h 1569321"/>
              <a:gd name="connsiteX2" fmla="*/ 1605370 w 1618030"/>
              <a:gd name="connsiteY2" fmla="*/ 14007 h 1569321"/>
              <a:gd name="connsiteX3" fmla="*/ 1598157 w 1618030"/>
              <a:gd name="connsiteY3" fmla="*/ 1553010 h 1569321"/>
              <a:gd name="connsiteX4" fmla="*/ 200762 w 1618030"/>
              <a:gd name="connsiteY4" fmla="*/ 1540705 h 1569321"/>
              <a:gd name="connsiteX5" fmla="*/ 130517 w 1618030"/>
              <a:gd name="connsiteY5" fmla="*/ 1225985 h 1569321"/>
              <a:gd name="connsiteX0" fmla="*/ 98489 w 1586002"/>
              <a:gd name="connsiteY0" fmla="*/ 1225985 h 1558744"/>
              <a:gd name="connsiteX1" fmla="*/ 1324434 w 1586002"/>
              <a:gd name="connsiteY1" fmla="*/ 40 h 1558744"/>
              <a:gd name="connsiteX2" fmla="*/ 1573342 w 1586002"/>
              <a:gd name="connsiteY2" fmla="*/ 14007 h 1558744"/>
              <a:gd name="connsiteX3" fmla="*/ 1566129 w 1586002"/>
              <a:gd name="connsiteY3" fmla="*/ 1553010 h 1558744"/>
              <a:gd name="connsiteX4" fmla="*/ 168734 w 1586002"/>
              <a:gd name="connsiteY4" fmla="*/ 1540705 h 1558744"/>
              <a:gd name="connsiteX5" fmla="*/ 98489 w 1586002"/>
              <a:gd name="connsiteY5" fmla="*/ 1225985 h 1558744"/>
              <a:gd name="connsiteX0" fmla="*/ 98489 w 1586002"/>
              <a:gd name="connsiteY0" fmla="*/ 1225985 h 1558744"/>
              <a:gd name="connsiteX1" fmla="*/ 1324434 w 1586002"/>
              <a:gd name="connsiteY1" fmla="*/ 40 h 1558744"/>
              <a:gd name="connsiteX2" fmla="*/ 1573342 w 1586002"/>
              <a:gd name="connsiteY2" fmla="*/ 14007 h 1558744"/>
              <a:gd name="connsiteX3" fmla="*/ 1566129 w 1586002"/>
              <a:gd name="connsiteY3" fmla="*/ 1553010 h 1558744"/>
              <a:gd name="connsiteX4" fmla="*/ 168734 w 1586002"/>
              <a:gd name="connsiteY4" fmla="*/ 1540705 h 1558744"/>
              <a:gd name="connsiteX5" fmla="*/ 98489 w 1586002"/>
              <a:gd name="connsiteY5" fmla="*/ 1225985 h 1558744"/>
              <a:gd name="connsiteX0" fmla="*/ 98489 w 1586002"/>
              <a:gd name="connsiteY0" fmla="*/ 1225985 h 1553690"/>
              <a:gd name="connsiteX1" fmla="*/ 1324434 w 1586002"/>
              <a:gd name="connsiteY1" fmla="*/ 40 h 1553690"/>
              <a:gd name="connsiteX2" fmla="*/ 1573342 w 1586002"/>
              <a:gd name="connsiteY2" fmla="*/ 14007 h 1553690"/>
              <a:gd name="connsiteX3" fmla="*/ 1566129 w 1586002"/>
              <a:gd name="connsiteY3" fmla="*/ 1553010 h 1553690"/>
              <a:gd name="connsiteX4" fmla="*/ 168734 w 1586002"/>
              <a:gd name="connsiteY4" fmla="*/ 1540705 h 1553690"/>
              <a:gd name="connsiteX5" fmla="*/ 98489 w 1586002"/>
              <a:gd name="connsiteY5" fmla="*/ 1225985 h 1553690"/>
              <a:gd name="connsiteX0" fmla="*/ 188711 w 1492074"/>
              <a:gd name="connsiteY0" fmla="*/ 571935 h 1553690"/>
              <a:gd name="connsiteX1" fmla="*/ 1230506 w 1492074"/>
              <a:gd name="connsiteY1" fmla="*/ 40 h 1553690"/>
              <a:gd name="connsiteX2" fmla="*/ 1479414 w 1492074"/>
              <a:gd name="connsiteY2" fmla="*/ 14007 h 1553690"/>
              <a:gd name="connsiteX3" fmla="*/ 1472201 w 1492074"/>
              <a:gd name="connsiteY3" fmla="*/ 1553010 h 1553690"/>
              <a:gd name="connsiteX4" fmla="*/ 74806 w 1492074"/>
              <a:gd name="connsiteY4" fmla="*/ 1540705 h 1553690"/>
              <a:gd name="connsiteX5" fmla="*/ 188711 w 1492074"/>
              <a:gd name="connsiteY5" fmla="*/ 571935 h 1553690"/>
              <a:gd name="connsiteX0" fmla="*/ 175342 w 1478705"/>
              <a:gd name="connsiteY0" fmla="*/ 571935 h 1553690"/>
              <a:gd name="connsiteX1" fmla="*/ 1217137 w 1478705"/>
              <a:gd name="connsiteY1" fmla="*/ 40 h 1553690"/>
              <a:gd name="connsiteX2" fmla="*/ 1466045 w 1478705"/>
              <a:gd name="connsiteY2" fmla="*/ 14007 h 1553690"/>
              <a:gd name="connsiteX3" fmla="*/ 1458832 w 1478705"/>
              <a:gd name="connsiteY3" fmla="*/ 1553010 h 1553690"/>
              <a:gd name="connsiteX4" fmla="*/ 61437 w 1478705"/>
              <a:gd name="connsiteY4" fmla="*/ 1540705 h 1553690"/>
              <a:gd name="connsiteX5" fmla="*/ 175342 w 1478705"/>
              <a:gd name="connsiteY5" fmla="*/ 571935 h 1553690"/>
              <a:gd name="connsiteX0" fmla="*/ 154224 w 1457587"/>
              <a:gd name="connsiteY0" fmla="*/ 571935 h 1553690"/>
              <a:gd name="connsiteX1" fmla="*/ 1196019 w 1457587"/>
              <a:gd name="connsiteY1" fmla="*/ 40 h 1553690"/>
              <a:gd name="connsiteX2" fmla="*/ 1444927 w 1457587"/>
              <a:gd name="connsiteY2" fmla="*/ 14007 h 1553690"/>
              <a:gd name="connsiteX3" fmla="*/ 1437714 w 1457587"/>
              <a:gd name="connsiteY3" fmla="*/ 1553010 h 1553690"/>
              <a:gd name="connsiteX4" fmla="*/ 40319 w 1457587"/>
              <a:gd name="connsiteY4" fmla="*/ 1540705 h 1553690"/>
              <a:gd name="connsiteX5" fmla="*/ 154224 w 1457587"/>
              <a:gd name="connsiteY5" fmla="*/ 571935 h 1553690"/>
              <a:gd name="connsiteX0" fmla="*/ 136157 w 1439520"/>
              <a:gd name="connsiteY0" fmla="*/ 571935 h 1553690"/>
              <a:gd name="connsiteX1" fmla="*/ 1177952 w 1439520"/>
              <a:gd name="connsiteY1" fmla="*/ 40 h 1553690"/>
              <a:gd name="connsiteX2" fmla="*/ 1426860 w 1439520"/>
              <a:gd name="connsiteY2" fmla="*/ 14007 h 1553690"/>
              <a:gd name="connsiteX3" fmla="*/ 1419647 w 1439520"/>
              <a:gd name="connsiteY3" fmla="*/ 1553010 h 1553690"/>
              <a:gd name="connsiteX4" fmla="*/ 22252 w 1439520"/>
              <a:gd name="connsiteY4" fmla="*/ 1540705 h 1553690"/>
              <a:gd name="connsiteX5" fmla="*/ 136157 w 1439520"/>
              <a:gd name="connsiteY5" fmla="*/ 571935 h 1553690"/>
              <a:gd name="connsiteX0" fmla="*/ 172180 w 1475543"/>
              <a:gd name="connsiteY0" fmla="*/ 571935 h 1553690"/>
              <a:gd name="connsiteX1" fmla="*/ 1213975 w 1475543"/>
              <a:gd name="connsiteY1" fmla="*/ 40 h 1553690"/>
              <a:gd name="connsiteX2" fmla="*/ 1462883 w 1475543"/>
              <a:gd name="connsiteY2" fmla="*/ 14007 h 1553690"/>
              <a:gd name="connsiteX3" fmla="*/ 1455670 w 1475543"/>
              <a:gd name="connsiteY3" fmla="*/ 1553010 h 1553690"/>
              <a:gd name="connsiteX4" fmla="*/ 58275 w 1475543"/>
              <a:gd name="connsiteY4" fmla="*/ 1540705 h 1553690"/>
              <a:gd name="connsiteX5" fmla="*/ 172180 w 1475543"/>
              <a:gd name="connsiteY5" fmla="*/ 571935 h 1553690"/>
              <a:gd name="connsiteX0" fmla="*/ 172180 w 1475543"/>
              <a:gd name="connsiteY0" fmla="*/ 571935 h 1553690"/>
              <a:gd name="connsiteX1" fmla="*/ 1213975 w 1475543"/>
              <a:gd name="connsiteY1" fmla="*/ 40 h 1553690"/>
              <a:gd name="connsiteX2" fmla="*/ 1462883 w 1475543"/>
              <a:gd name="connsiteY2" fmla="*/ 14007 h 1553690"/>
              <a:gd name="connsiteX3" fmla="*/ 1455670 w 1475543"/>
              <a:gd name="connsiteY3" fmla="*/ 1553010 h 1553690"/>
              <a:gd name="connsiteX4" fmla="*/ 58275 w 1475543"/>
              <a:gd name="connsiteY4" fmla="*/ 1540705 h 1553690"/>
              <a:gd name="connsiteX5" fmla="*/ 172180 w 1475543"/>
              <a:gd name="connsiteY5" fmla="*/ 571935 h 1553690"/>
              <a:gd name="connsiteX0" fmla="*/ 172180 w 1461128"/>
              <a:gd name="connsiteY0" fmla="*/ 571903 h 1553658"/>
              <a:gd name="connsiteX1" fmla="*/ 1213975 w 1461128"/>
              <a:gd name="connsiteY1" fmla="*/ 8 h 1553658"/>
              <a:gd name="connsiteX2" fmla="*/ 1323183 w 1461128"/>
              <a:gd name="connsiteY2" fmla="*/ 153675 h 1553658"/>
              <a:gd name="connsiteX3" fmla="*/ 1455670 w 1461128"/>
              <a:gd name="connsiteY3" fmla="*/ 1552978 h 1553658"/>
              <a:gd name="connsiteX4" fmla="*/ 58275 w 1461128"/>
              <a:gd name="connsiteY4" fmla="*/ 1540673 h 1553658"/>
              <a:gd name="connsiteX5" fmla="*/ 172180 w 1461128"/>
              <a:gd name="connsiteY5" fmla="*/ 571903 h 1553658"/>
              <a:gd name="connsiteX0" fmla="*/ 172180 w 1529620"/>
              <a:gd name="connsiteY0" fmla="*/ 571895 h 1553650"/>
              <a:gd name="connsiteX1" fmla="*/ 1213975 w 1529620"/>
              <a:gd name="connsiteY1" fmla="*/ 0 h 1553650"/>
              <a:gd name="connsiteX2" fmla="*/ 1455670 w 1529620"/>
              <a:gd name="connsiteY2" fmla="*/ 1552970 h 1553650"/>
              <a:gd name="connsiteX3" fmla="*/ 58275 w 1529620"/>
              <a:gd name="connsiteY3" fmla="*/ 1540665 h 1553650"/>
              <a:gd name="connsiteX4" fmla="*/ 172180 w 1529620"/>
              <a:gd name="connsiteY4" fmla="*/ 571895 h 1553650"/>
              <a:gd name="connsiteX0" fmla="*/ 218667 w 1649646"/>
              <a:gd name="connsiteY0" fmla="*/ 527445 h 1509200"/>
              <a:gd name="connsiteX1" fmla="*/ 1492237 w 1649646"/>
              <a:gd name="connsiteY1" fmla="*/ 0 h 1509200"/>
              <a:gd name="connsiteX2" fmla="*/ 1502157 w 1649646"/>
              <a:gd name="connsiteY2" fmla="*/ 1508520 h 1509200"/>
              <a:gd name="connsiteX3" fmla="*/ 104762 w 1649646"/>
              <a:gd name="connsiteY3" fmla="*/ 1496215 h 1509200"/>
              <a:gd name="connsiteX4" fmla="*/ 218667 w 1649646"/>
              <a:gd name="connsiteY4" fmla="*/ 527445 h 1509200"/>
              <a:gd name="connsiteX0" fmla="*/ 218667 w 1586195"/>
              <a:gd name="connsiteY0" fmla="*/ 527445 h 1509200"/>
              <a:gd name="connsiteX1" fmla="*/ 1492237 w 1586195"/>
              <a:gd name="connsiteY1" fmla="*/ 0 h 1509200"/>
              <a:gd name="connsiteX2" fmla="*/ 1502157 w 1586195"/>
              <a:gd name="connsiteY2" fmla="*/ 1508520 h 1509200"/>
              <a:gd name="connsiteX3" fmla="*/ 104762 w 1586195"/>
              <a:gd name="connsiteY3" fmla="*/ 1496215 h 1509200"/>
              <a:gd name="connsiteX4" fmla="*/ 218667 w 1586195"/>
              <a:gd name="connsiteY4" fmla="*/ 527445 h 1509200"/>
              <a:gd name="connsiteX0" fmla="*/ 218667 w 1586195"/>
              <a:gd name="connsiteY0" fmla="*/ 553406 h 1535161"/>
              <a:gd name="connsiteX1" fmla="*/ 1492237 w 1586195"/>
              <a:gd name="connsiteY1" fmla="*/ 25961 h 1535161"/>
              <a:gd name="connsiteX2" fmla="*/ 1502157 w 1586195"/>
              <a:gd name="connsiteY2" fmla="*/ 1534481 h 1535161"/>
              <a:gd name="connsiteX3" fmla="*/ 104762 w 1586195"/>
              <a:gd name="connsiteY3" fmla="*/ 1522176 h 1535161"/>
              <a:gd name="connsiteX4" fmla="*/ 218667 w 1586195"/>
              <a:gd name="connsiteY4" fmla="*/ 553406 h 1535161"/>
              <a:gd name="connsiteX0" fmla="*/ 168154 w 1535682"/>
              <a:gd name="connsiteY0" fmla="*/ 543719 h 1525474"/>
              <a:gd name="connsiteX1" fmla="*/ 1441724 w 1535682"/>
              <a:gd name="connsiteY1" fmla="*/ 16274 h 1525474"/>
              <a:gd name="connsiteX2" fmla="*/ 1451644 w 1535682"/>
              <a:gd name="connsiteY2" fmla="*/ 1524794 h 1525474"/>
              <a:gd name="connsiteX3" fmla="*/ 54249 w 1535682"/>
              <a:gd name="connsiteY3" fmla="*/ 1512489 h 1525474"/>
              <a:gd name="connsiteX4" fmla="*/ 168154 w 1535682"/>
              <a:gd name="connsiteY4" fmla="*/ 543719 h 1525474"/>
              <a:gd name="connsiteX0" fmla="*/ 5 w 1481438"/>
              <a:gd name="connsiteY0" fmla="*/ 1496218 h 1509203"/>
              <a:gd name="connsiteX1" fmla="*/ 1387480 w 1481438"/>
              <a:gd name="connsiteY1" fmla="*/ 3 h 1509203"/>
              <a:gd name="connsiteX2" fmla="*/ 1397400 w 1481438"/>
              <a:gd name="connsiteY2" fmla="*/ 1508523 h 1509203"/>
              <a:gd name="connsiteX3" fmla="*/ 5 w 1481438"/>
              <a:gd name="connsiteY3" fmla="*/ 1496218 h 1509203"/>
              <a:gd name="connsiteX0" fmla="*/ 24 w 1481457"/>
              <a:gd name="connsiteY0" fmla="*/ 1524236 h 1537221"/>
              <a:gd name="connsiteX1" fmla="*/ 1387499 w 1481457"/>
              <a:gd name="connsiteY1" fmla="*/ 28021 h 1537221"/>
              <a:gd name="connsiteX2" fmla="*/ 1397419 w 1481457"/>
              <a:gd name="connsiteY2" fmla="*/ 1536541 h 1537221"/>
              <a:gd name="connsiteX3" fmla="*/ 24 w 1481457"/>
              <a:gd name="connsiteY3" fmla="*/ 1524236 h 1537221"/>
              <a:gd name="connsiteX0" fmla="*/ 24 w 1397419"/>
              <a:gd name="connsiteY0" fmla="*/ 1524236 h 1537221"/>
              <a:gd name="connsiteX1" fmla="*/ 1387499 w 1397419"/>
              <a:gd name="connsiteY1" fmla="*/ 28021 h 1537221"/>
              <a:gd name="connsiteX2" fmla="*/ 1397419 w 1397419"/>
              <a:gd name="connsiteY2" fmla="*/ 1536541 h 1537221"/>
              <a:gd name="connsiteX3" fmla="*/ 24 w 1397419"/>
              <a:gd name="connsiteY3" fmla="*/ 1524236 h 1537221"/>
              <a:gd name="connsiteX0" fmla="*/ 24 w 1397419"/>
              <a:gd name="connsiteY0" fmla="*/ 1524236 h 1537221"/>
              <a:gd name="connsiteX1" fmla="*/ 1387499 w 1397419"/>
              <a:gd name="connsiteY1" fmla="*/ 28021 h 1537221"/>
              <a:gd name="connsiteX2" fmla="*/ 1397419 w 1397419"/>
              <a:gd name="connsiteY2" fmla="*/ 1536541 h 1537221"/>
              <a:gd name="connsiteX3" fmla="*/ 24 w 1397419"/>
              <a:gd name="connsiteY3" fmla="*/ 1524236 h 1537221"/>
              <a:gd name="connsiteX0" fmla="*/ 24 w 1397419"/>
              <a:gd name="connsiteY0" fmla="*/ 1524236 h 1537221"/>
              <a:gd name="connsiteX1" fmla="*/ 1387499 w 1397419"/>
              <a:gd name="connsiteY1" fmla="*/ 28021 h 1537221"/>
              <a:gd name="connsiteX2" fmla="*/ 1397419 w 1397419"/>
              <a:gd name="connsiteY2" fmla="*/ 1536541 h 1537221"/>
              <a:gd name="connsiteX3" fmla="*/ 24 w 1397419"/>
              <a:gd name="connsiteY3" fmla="*/ 1524236 h 1537221"/>
              <a:gd name="connsiteX0" fmla="*/ 57860 w 1455255"/>
              <a:gd name="connsiteY0" fmla="*/ 1530350 h 1543335"/>
              <a:gd name="connsiteX1" fmla="*/ 1445335 w 1455255"/>
              <a:gd name="connsiteY1" fmla="*/ 34135 h 1543335"/>
              <a:gd name="connsiteX2" fmla="*/ 1455255 w 1455255"/>
              <a:gd name="connsiteY2" fmla="*/ 1542655 h 1543335"/>
              <a:gd name="connsiteX3" fmla="*/ 57860 w 1455255"/>
              <a:gd name="connsiteY3" fmla="*/ 1530350 h 1543335"/>
              <a:gd name="connsiteX0" fmla="*/ 56517 w 1453912"/>
              <a:gd name="connsiteY0" fmla="*/ 1502261 h 1515246"/>
              <a:gd name="connsiteX1" fmla="*/ 1443992 w 1453912"/>
              <a:gd name="connsiteY1" fmla="*/ 6046 h 1515246"/>
              <a:gd name="connsiteX2" fmla="*/ 1453912 w 1453912"/>
              <a:gd name="connsiteY2" fmla="*/ 1514566 h 1515246"/>
              <a:gd name="connsiteX3" fmla="*/ 56517 w 1453912"/>
              <a:gd name="connsiteY3" fmla="*/ 1502261 h 1515246"/>
              <a:gd name="connsiteX0" fmla="*/ 56517 w 1453912"/>
              <a:gd name="connsiteY0" fmla="*/ 1518051 h 1522198"/>
              <a:gd name="connsiteX1" fmla="*/ 1443992 w 1453912"/>
              <a:gd name="connsiteY1" fmla="*/ 5961 h 1522198"/>
              <a:gd name="connsiteX2" fmla="*/ 1453912 w 1453912"/>
              <a:gd name="connsiteY2" fmla="*/ 1514481 h 1522198"/>
              <a:gd name="connsiteX3" fmla="*/ 56517 w 1453912"/>
              <a:gd name="connsiteY3" fmla="*/ 1518051 h 1522198"/>
              <a:gd name="connsiteX0" fmla="*/ 55350 w 1452745"/>
              <a:gd name="connsiteY0" fmla="*/ 1518457 h 1522604"/>
              <a:gd name="connsiteX1" fmla="*/ 1442825 w 1452745"/>
              <a:gd name="connsiteY1" fmla="*/ 6367 h 1522604"/>
              <a:gd name="connsiteX2" fmla="*/ 1452745 w 1452745"/>
              <a:gd name="connsiteY2" fmla="*/ 1514887 h 1522604"/>
              <a:gd name="connsiteX3" fmla="*/ 55350 w 1452745"/>
              <a:gd name="connsiteY3" fmla="*/ 1518457 h 1522604"/>
              <a:gd name="connsiteX0" fmla="*/ 14043 w 1411438"/>
              <a:gd name="connsiteY0" fmla="*/ 1668708 h 1672855"/>
              <a:gd name="connsiteX1" fmla="*/ 732704 w 1411438"/>
              <a:gd name="connsiteY1" fmla="*/ 218016 h 1672855"/>
              <a:gd name="connsiteX2" fmla="*/ 1401518 w 1411438"/>
              <a:gd name="connsiteY2" fmla="*/ 156618 h 1672855"/>
              <a:gd name="connsiteX3" fmla="*/ 1411438 w 1411438"/>
              <a:gd name="connsiteY3" fmla="*/ 1665138 h 1672855"/>
              <a:gd name="connsiteX4" fmla="*/ 14043 w 1411438"/>
              <a:gd name="connsiteY4" fmla="*/ 1668708 h 1672855"/>
              <a:gd name="connsiteX0" fmla="*/ 38562 w 1435957"/>
              <a:gd name="connsiteY0" fmla="*/ 1595581 h 1599728"/>
              <a:gd name="connsiteX1" fmla="*/ 306373 w 1435957"/>
              <a:gd name="connsiteY1" fmla="*/ 427464 h 1599728"/>
              <a:gd name="connsiteX2" fmla="*/ 1426037 w 1435957"/>
              <a:gd name="connsiteY2" fmla="*/ 83491 h 1599728"/>
              <a:gd name="connsiteX3" fmla="*/ 1435957 w 1435957"/>
              <a:gd name="connsiteY3" fmla="*/ 1592011 h 1599728"/>
              <a:gd name="connsiteX4" fmla="*/ 38562 w 1435957"/>
              <a:gd name="connsiteY4" fmla="*/ 1595581 h 1599728"/>
              <a:gd name="connsiteX0" fmla="*/ 38562 w 1435957"/>
              <a:gd name="connsiteY0" fmla="*/ 1570015 h 1574162"/>
              <a:gd name="connsiteX1" fmla="*/ 306373 w 1435957"/>
              <a:gd name="connsiteY1" fmla="*/ 401898 h 1574162"/>
              <a:gd name="connsiteX2" fmla="*/ 1426037 w 1435957"/>
              <a:gd name="connsiteY2" fmla="*/ 57925 h 1574162"/>
              <a:gd name="connsiteX3" fmla="*/ 1435957 w 1435957"/>
              <a:gd name="connsiteY3" fmla="*/ 1566445 h 1574162"/>
              <a:gd name="connsiteX4" fmla="*/ 38562 w 1435957"/>
              <a:gd name="connsiteY4" fmla="*/ 1570015 h 1574162"/>
              <a:gd name="connsiteX0" fmla="*/ 20832 w 1418227"/>
              <a:gd name="connsiteY0" fmla="*/ 1570015 h 1574162"/>
              <a:gd name="connsiteX1" fmla="*/ 288643 w 1418227"/>
              <a:gd name="connsiteY1" fmla="*/ 401898 h 1574162"/>
              <a:gd name="connsiteX2" fmla="*/ 1408307 w 1418227"/>
              <a:gd name="connsiteY2" fmla="*/ 57925 h 1574162"/>
              <a:gd name="connsiteX3" fmla="*/ 1418227 w 1418227"/>
              <a:gd name="connsiteY3" fmla="*/ 1566445 h 1574162"/>
              <a:gd name="connsiteX4" fmla="*/ 20832 w 1418227"/>
              <a:gd name="connsiteY4" fmla="*/ 1570015 h 1574162"/>
              <a:gd name="connsiteX0" fmla="*/ 21728 w 1419123"/>
              <a:gd name="connsiteY0" fmla="*/ 1570259 h 1574406"/>
              <a:gd name="connsiteX1" fmla="*/ 270489 w 1419123"/>
              <a:gd name="connsiteY1" fmla="*/ 398967 h 1574406"/>
              <a:gd name="connsiteX2" fmla="*/ 1409203 w 1419123"/>
              <a:gd name="connsiteY2" fmla="*/ 58169 h 1574406"/>
              <a:gd name="connsiteX3" fmla="*/ 1419123 w 1419123"/>
              <a:gd name="connsiteY3" fmla="*/ 1566689 h 1574406"/>
              <a:gd name="connsiteX4" fmla="*/ 21728 w 1419123"/>
              <a:gd name="connsiteY4" fmla="*/ 1570259 h 1574406"/>
              <a:gd name="connsiteX0" fmla="*/ 21728 w 1419123"/>
              <a:gd name="connsiteY0" fmla="*/ 1537313 h 1541460"/>
              <a:gd name="connsiteX1" fmla="*/ 270489 w 1419123"/>
              <a:gd name="connsiteY1" fmla="*/ 366021 h 1541460"/>
              <a:gd name="connsiteX2" fmla="*/ 1409203 w 1419123"/>
              <a:gd name="connsiteY2" fmla="*/ 25223 h 1541460"/>
              <a:gd name="connsiteX3" fmla="*/ 1419123 w 1419123"/>
              <a:gd name="connsiteY3" fmla="*/ 1533743 h 1541460"/>
              <a:gd name="connsiteX4" fmla="*/ 21728 w 1419123"/>
              <a:gd name="connsiteY4" fmla="*/ 1537313 h 1541460"/>
              <a:gd name="connsiteX0" fmla="*/ 62396 w 1459791"/>
              <a:gd name="connsiteY0" fmla="*/ 1537313 h 1541460"/>
              <a:gd name="connsiteX1" fmla="*/ 311157 w 1459791"/>
              <a:gd name="connsiteY1" fmla="*/ 366021 h 1541460"/>
              <a:gd name="connsiteX2" fmla="*/ 1449871 w 1459791"/>
              <a:gd name="connsiteY2" fmla="*/ 25223 h 1541460"/>
              <a:gd name="connsiteX3" fmla="*/ 1459791 w 1459791"/>
              <a:gd name="connsiteY3" fmla="*/ 1533743 h 1541460"/>
              <a:gd name="connsiteX4" fmla="*/ 62396 w 1459791"/>
              <a:gd name="connsiteY4" fmla="*/ 1537313 h 1541460"/>
              <a:gd name="connsiteX0" fmla="*/ 62396 w 1459791"/>
              <a:gd name="connsiteY0" fmla="*/ 1436823 h 1440970"/>
              <a:gd name="connsiteX1" fmla="*/ 311157 w 1459791"/>
              <a:gd name="connsiteY1" fmla="*/ 265531 h 1440970"/>
              <a:gd name="connsiteX2" fmla="*/ 1449871 w 1459791"/>
              <a:gd name="connsiteY2" fmla="*/ 30867 h 1440970"/>
              <a:gd name="connsiteX3" fmla="*/ 1459791 w 1459791"/>
              <a:gd name="connsiteY3" fmla="*/ 1433253 h 1440970"/>
              <a:gd name="connsiteX4" fmla="*/ 62396 w 1459791"/>
              <a:gd name="connsiteY4" fmla="*/ 1436823 h 1440970"/>
              <a:gd name="connsiteX0" fmla="*/ 62396 w 1459791"/>
              <a:gd name="connsiteY0" fmla="*/ 1473267 h 1477414"/>
              <a:gd name="connsiteX1" fmla="*/ 311157 w 1459791"/>
              <a:gd name="connsiteY1" fmla="*/ 301975 h 1477414"/>
              <a:gd name="connsiteX2" fmla="*/ 1449871 w 1459791"/>
              <a:gd name="connsiteY2" fmla="*/ 67311 h 1477414"/>
              <a:gd name="connsiteX3" fmla="*/ 1459791 w 1459791"/>
              <a:gd name="connsiteY3" fmla="*/ 1469697 h 1477414"/>
              <a:gd name="connsiteX4" fmla="*/ 62396 w 1459791"/>
              <a:gd name="connsiteY4" fmla="*/ 1473267 h 1477414"/>
              <a:gd name="connsiteX0" fmla="*/ 62396 w 1459791"/>
              <a:gd name="connsiteY0" fmla="*/ 1488515 h 1492662"/>
              <a:gd name="connsiteX1" fmla="*/ 311157 w 1459791"/>
              <a:gd name="connsiteY1" fmla="*/ 317223 h 1492662"/>
              <a:gd name="connsiteX2" fmla="*/ 1449871 w 1459791"/>
              <a:gd name="connsiteY2" fmla="*/ 82559 h 1492662"/>
              <a:gd name="connsiteX3" fmla="*/ 1459791 w 1459791"/>
              <a:gd name="connsiteY3" fmla="*/ 1484945 h 1492662"/>
              <a:gd name="connsiteX4" fmla="*/ 62396 w 1459791"/>
              <a:gd name="connsiteY4" fmla="*/ 1488515 h 1492662"/>
              <a:gd name="connsiteX0" fmla="*/ 68342 w 1409878"/>
              <a:gd name="connsiteY0" fmla="*/ 1482929 h 1488753"/>
              <a:gd name="connsiteX1" fmla="*/ 261244 w 1409878"/>
              <a:gd name="connsiteY1" fmla="*/ 317223 h 1488753"/>
              <a:gd name="connsiteX2" fmla="*/ 1399958 w 1409878"/>
              <a:gd name="connsiteY2" fmla="*/ 82559 h 1488753"/>
              <a:gd name="connsiteX3" fmla="*/ 1409878 w 1409878"/>
              <a:gd name="connsiteY3" fmla="*/ 1484945 h 1488753"/>
              <a:gd name="connsiteX4" fmla="*/ 68342 w 1409878"/>
              <a:gd name="connsiteY4" fmla="*/ 1482929 h 1488753"/>
              <a:gd name="connsiteX0" fmla="*/ 81744 w 1423280"/>
              <a:gd name="connsiteY0" fmla="*/ 1482929 h 1488753"/>
              <a:gd name="connsiteX1" fmla="*/ 274646 w 1423280"/>
              <a:gd name="connsiteY1" fmla="*/ 317223 h 1488753"/>
              <a:gd name="connsiteX2" fmla="*/ 1413360 w 1423280"/>
              <a:gd name="connsiteY2" fmla="*/ 82559 h 1488753"/>
              <a:gd name="connsiteX3" fmla="*/ 1423280 w 1423280"/>
              <a:gd name="connsiteY3" fmla="*/ 1484945 h 1488753"/>
              <a:gd name="connsiteX4" fmla="*/ 81744 w 1423280"/>
              <a:gd name="connsiteY4" fmla="*/ 1482929 h 1488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280" h="1488753">
                <a:moveTo>
                  <a:pt x="81744" y="1482929"/>
                </a:moveTo>
                <a:cubicBezTo>
                  <a:pt x="-182369" y="657711"/>
                  <a:pt x="278350" y="318413"/>
                  <a:pt x="274646" y="317223"/>
                </a:cubicBezTo>
                <a:cubicBezTo>
                  <a:pt x="274117" y="322383"/>
                  <a:pt x="666766" y="-196677"/>
                  <a:pt x="1413360" y="82559"/>
                </a:cubicBezTo>
                <a:cubicBezTo>
                  <a:pt x="1417725" y="84146"/>
                  <a:pt x="1422222" y="1494868"/>
                  <a:pt x="1423280" y="1484945"/>
                </a:cubicBezTo>
                <a:cubicBezTo>
                  <a:pt x="1424129" y="1487511"/>
                  <a:pt x="596226" y="1492983"/>
                  <a:pt x="81744" y="1482929"/>
                </a:cubicBezTo>
                <a:close/>
              </a:path>
            </a:pathLst>
          </a:custGeom>
        </p:spPr>
        <p:txBody>
          <a:bodyPr/>
          <a:lstStyle>
            <a:lvl1pPr marL="0" indent="0">
              <a:buNone/>
              <a:defRPr sz="1200" b="1">
                <a:solidFill>
                  <a:schemeClr val="accent2"/>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a:t>   Click to edit image</a:t>
            </a:r>
          </a:p>
          <a:p>
            <a:endParaRPr lang="en-US"/>
          </a:p>
        </p:txBody>
      </p:sp>
    </p:spTree>
    <p:extLst>
      <p:ext uri="{BB962C8B-B14F-4D97-AF65-F5344CB8AC3E}">
        <p14:creationId xmlns:p14="http://schemas.microsoft.com/office/powerpoint/2010/main" val="3217941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One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627528" y="122764"/>
            <a:ext cx="8191007" cy="1203225"/>
          </a:xfrm>
        </p:spPr>
        <p:txBody>
          <a:bodyPr lIns="0" tIns="0" rIns="0" bIns="0" anchor="b" anchorCtr="0">
            <a:normAutofit/>
          </a:bodyPr>
          <a:lstStyle>
            <a:lvl1pPr algn="l">
              <a:defRPr sz="4000" b="1">
                <a:solidFill>
                  <a:schemeClr val="accent2"/>
                </a:solidFill>
              </a:defRPr>
            </a:lvl1pPr>
          </a:lstStyle>
          <a:p>
            <a:r>
              <a:rPr lang="en-US"/>
              <a:t>Click to edit title</a:t>
            </a:r>
          </a:p>
        </p:txBody>
      </p:sp>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cxnSp>
        <p:nvCxnSpPr>
          <p:cNvPr id="5" name="Straight Connector 4">
            <a:extLst>
              <a:ext uri="{FF2B5EF4-FFF2-40B4-BE49-F238E27FC236}">
                <a16:creationId xmlns:a16="http://schemas.microsoft.com/office/drawing/2014/main" id="{606A3871-9B3A-CA2E-C3C8-A489FC3F954B}"/>
              </a:ext>
            </a:extLst>
          </p:cNvPr>
          <p:cNvCxnSpPr/>
          <p:nvPr userDrawn="1"/>
        </p:nvCxnSpPr>
        <p:spPr>
          <a:xfrm>
            <a:off x="627529" y="1568416"/>
            <a:ext cx="1672281"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Text Placeholder 15">
            <a:extLst>
              <a:ext uri="{FF2B5EF4-FFF2-40B4-BE49-F238E27FC236}">
                <a16:creationId xmlns:a16="http://schemas.microsoft.com/office/drawing/2014/main" id="{7E709F4F-CEC6-9B8A-1D5B-1FBC1845A065}"/>
              </a:ext>
            </a:extLst>
          </p:cNvPr>
          <p:cNvSpPr>
            <a:spLocks noGrp="1"/>
          </p:cNvSpPr>
          <p:nvPr>
            <p:ph type="body" sz="quarter" idx="10"/>
          </p:nvPr>
        </p:nvSpPr>
        <p:spPr>
          <a:xfrm>
            <a:off x="586141" y="2102793"/>
            <a:ext cx="11007145" cy="4064925"/>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4287773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sp>
        <p:nvSpPr>
          <p:cNvPr id="5" name="Title 1">
            <a:extLst>
              <a:ext uri="{FF2B5EF4-FFF2-40B4-BE49-F238E27FC236}">
                <a16:creationId xmlns:a16="http://schemas.microsoft.com/office/drawing/2014/main" id="{E258B8CA-6E1B-33AC-C71A-9B632E45EDFF}"/>
              </a:ext>
            </a:extLst>
          </p:cNvPr>
          <p:cNvSpPr>
            <a:spLocks noGrp="1"/>
          </p:cNvSpPr>
          <p:nvPr>
            <p:ph type="ctrTitle" hasCustomPrompt="1"/>
          </p:nvPr>
        </p:nvSpPr>
        <p:spPr>
          <a:xfrm>
            <a:off x="627528" y="122764"/>
            <a:ext cx="8191007" cy="1203225"/>
          </a:xfrm>
        </p:spPr>
        <p:txBody>
          <a:bodyPr lIns="0" tIns="0" rIns="0" bIns="0" anchor="b" anchorCtr="0">
            <a:normAutofit/>
          </a:bodyPr>
          <a:lstStyle>
            <a:lvl1pPr algn="l">
              <a:defRPr sz="4000" b="1">
                <a:solidFill>
                  <a:schemeClr val="accent2"/>
                </a:solidFill>
              </a:defRPr>
            </a:lvl1pPr>
          </a:lstStyle>
          <a:p>
            <a:r>
              <a:rPr lang="en-US"/>
              <a:t>Click to edit title</a:t>
            </a:r>
          </a:p>
        </p:txBody>
      </p:sp>
      <p:cxnSp>
        <p:nvCxnSpPr>
          <p:cNvPr id="8" name="Straight Connector 7">
            <a:extLst>
              <a:ext uri="{FF2B5EF4-FFF2-40B4-BE49-F238E27FC236}">
                <a16:creationId xmlns:a16="http://schemas.microsoft.com/office/drawing/2014/main" id="{3D925889-C68C-9494-B033-372D38BF6DC3}"/>
              </a:ext>
            </a:extLst>
          </p:cNvPr>
          <p:cNvCxnSpPr/>
          <p:nvPr userDrawn="1"/>
        </p:nvCxnSpPr>
        <p:spPr>
          <a:xfrm>
            <a:off x="627529" y="1568416"/>
            <a:ext cx="1672281"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Text Placeholder 15">
            <a:extLst>
              <a:ext uri="{FF2B5EF4-FFF2-40B4-BE49-F238E27FC236}">
                <a16:creationId xmlns:a16="http://schemas.microsoft.com/office/drawing/2014/main" id="{320C6E6A-A44F-E188-E8FF-CE49B868E396}"/>
              </a:ext>
            </a:extLst>
          </p:cNvPr>
          <p:cNvSpPr>
            <a:spLocks noGrp="1"/>
          </p:cNvSpPr>
          <p:nvPr>
            <p:ph type="body" sz="quarter" idx="10"/>
          </p:nvPr>
        </p:nvSpPr>
        <p:spPr>
          <a:xfrm>
            <a:off x="613357" y="1988489"/>
            <a:ext cx="5366424" cy="4197158"/>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12" name="Text Placeholder 15">
            <a:extLst>
              <a:ext uri="{FF2B5EF4-FFF2-40B4-BE49-F238E27FC236}">
                <a16:creationId xmlns:a16="http://schemas.microsoft.com/office/drawing/2014/main" id="{84E808D8-09A7-63D7-791B-7423A82B8F56}"/>
              </a:ext>
            </a:extLst>
          </p:cNvPr>
          <p:cNvSpPr>
            <a:spLocks noGrp="1"/>
          </p:cNvSpPr>
          <p:nvPr>
            <p:ph type="body" sz="quarter" idx="11"/>
          </p:nvPr>
        </p:nvSpPr>
        <p:spPr>
          <a:xfrm>
            <a:off x="6228548" y="1988489"/>
            <a:ext cx="5366424" cy="4197158"/>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158343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and 2 Column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sp>
        <p:nvSpPr>
          <p:cNvPr id="3" name="Title 1">
            <a:extLst>
              <a:ext uri="{FF2B5EF4-FFF2-40B4-BE49-F238E27FC236}">
                <a16:creationId xmlns:a16="http://schemas.microsoft.com/office/drawing/2014/main" id="{CF3A3B23-D6A7-CA8F-A2EC-6419473FE95F}"/>
              </a:ext>
            </a:extLst>
          </p:cNvPr>
          <p:cNvSpPr>
            <a:spLocks noGrp="1"/>
          </p:cNvSpPr>
          <p:nvPr>
            <p:ph type="ctrTitle" hasCustomPrompt="1"/>
          </p:nvPr>
        </p:nvSpPr>
        <p:spPr>
          <a:xfrm>
            <a:off x="586140" y="0"/>
            <a:ext cx="11007145" cy="770817"/>
          </a:xfrm>
        </p:spPr>
        <p:txBody>
          <a:bodyPr wrap="none" lIns="0" tIns="0" rIns="0" bIns="0" anchor="b" anchorCtr="0">
            <a:normAutofit/>
          </a:bodyPr>
          <a:lstStyle>
            <a:lvl1pPr algn="l">
              <a:defRPr sz="4000" b="1">
                <a:solidFill>
                  <a:schemeClr val="accent2"/>
                </a:solidFill>
              </a:defRPr>
            </a:lvl1pPr>
          </a:lstStyle>
          <a:p>
            <a:r>
              <a:rPr lang="en-US"/>
              <a:t>Click to edit title</a:t>
            </a:r>
          </a:p>
        </p:txBody>
      </p:sp>
      <p:cxnSp>
        <p:nvCxnSpPr>
          <p:cNvPr id="4" name="Straight Connector 3">
            <a:extLst>
              <a:ext uri="{FF2B5EF4-FFF2-40B4-BE49-F238E27FC236}">
                <a16:creationId xmlns:a16="http://schemas.microsoft.com/office/drawing/2014/main" id="{D6EF03A5-99FB-4777-97DF-8F924052708B}"/>
              </a:ext>
            </a:extLst>
          </p:cNvPr>
          <p:cNvCxnSpPr/>
          <p:nvPr userDrawn="1"/>
        </p:nvCxnSpPr>
        <p:spPr>
          <a:xfrm>
            <a:off x="586141" y="1013244"/>
            <a:ext cx="1672281" cy="0"/>
          </a:xfrm>
          <a:prstGeom prst="line">
            <a:avLst/>
          </a:prstGeom>
        </p:spPr>
        <p:style>
          <a:lnRef idx="1">
            <a:schemeClr val="accent2"/>
          </a:lnRef>
          <a:fillRef idx="0">
            <a:schemeClr val="accent2"/>
          </a:fillRef>
          <a:effectRef idx="0">
            <a:schemeClr val="accent2"/>
          </a:effectRef>
          <a:fontRef idx="minor">
            <a:schemeClr val="tx1"/>
          </a:fontRef>
        </p:style>
      </p:cxnSp>
      <p:sp>
        <p:nvSpPr>
          <p:cNvPr id="13" name="Text Placeholder 15">
            <a:extLst>
              <a:ext uri="{FF2B5EF4-FFF2-40B4-BE49-F238E27FC236}">
                <a16:creationId xmlns:a16="http://schemas.microsoft.com/office/drawing/2014/main" id="{85069DC2-F301-FD6D-26DF-F22355CC58D3}"/>
              </a:ext>
            </a:extLst>
          </p:cNvPr>
          <p:cNvSpPr>
            <a:spLocks noGrp="1"/>
          </p:cNvSpPr>
          <p:nvPr>
            <p:ph type="body" sz="quarter" idx="10"/>
          </p:nvPr>
        </p:nvSpPr>
        <p:spPr>
          <a:xfrm>
            <a:off x="613357" y="1388642"/>
            <a:ext cx="5366424" cy="4779076"/>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14" name="Text Placeholder 15">
            <a:extLst>
              <a:ext uri="{FF2B5EF4-FFF2-40B4-BE49-F238E27FC236}">
                <a16:creationId xmlns:a16="http://schemas.microsoft.com/office/drawing/2014/main" id="{20E0FA71-0AFC-E4F3-C681-AE8644DEA44E}"/>
              </a:ext>
            </a:extLst>
          </p:cNvPr>
          <p:cNvSpPr>
            <a:spLocks noGrp="1"/>
          </p:cNvSpPr>
          <p:nvPr>
            <p:ph type="body" sz="quarter" idx="11"/>
          </p:nvPr>
        </p:nvSpPr>
        <p:spPr>
          <a:xfrm>
            <a:off x="6228548" y="1388642"/>
            <a:ext cx="5366424" cy="4779076"/>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3223355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and 1 Column">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586140" y="0"/>
            <a:ext cx="11007145" cy="770817"/>
          </a:xfrm>
        </p:spPr>
        <p:txBody>
          <a:bodyPr wrap="none" lIns="0" tIns="0" rIns="0" bIns="0" anchor="b" anchorCtr="0">
            <a:normAutofit/>
          </a:bodyPr>
          <a:lstStyle>
            <a:lvl1pPr algn="l">
              <a:defRPr sz="4000" b="1">
                <a:solidFill>
                  <a:schemeClr val="accent2"/>
                </a:solidFill>
              </a:defRPr>
            </a:lvl1pPr>
          </a:lstStyle>
          <a:p>
            <a:r>
              <a:rPr lang="en-US"/>
              <a:t>Click to edit title</a:t>
            </a:r>
          </a:p>
        </p:txBody>
      </p:sp>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cxnSp>
        <p:nvCxnSpPr>
          <p:cNvPr id="5" name="Straight Connector 4">
            <a:extLst>
              <a:ext uri="{FF2B5EF4-FFF2-40B4-BE49-F238E27FC236}">
                <a16:creationId xmlns:a16="http://schemas.microsoft.com/office/drawing/2014/main" id="{606A3871-9B3A-CA2E-C3C8-A489FC3F954B}"/>
              </a:ext>
            </a:extLst>
          </p:cNvPr>
          <p:cNvCxnSpPr/>
          <p:nvPr userDrawn="1"/>
        </p:nvCxnSpPr>
        <p:spPr>
          <a:xfrm>
            <a:off x="586141" y="1013244"/>
            <a:ext cx="1672281" cy="0"/>
          </a:xfrm>
          <a:prstGeom prst="line">
            <a:avLst/>
          </a:prstGeom>
        </p:spPr>
        <p:style>
          <a:lnRef idx="1">
            <a:schemeClr val="accent2"/>
          </a:lnRef>
          <a:fillRef idx="0">
            <a:schemeClr val="accent2"/>
          </a:fillRef>
          <a:effectRef idx="0">
            <a:schemeClr val="accent2"/>
          </a:effectRef>
          <a:fontRef idx="minor">
            <a:schemeClr val="tx1"/>
          </a:fontRef>
        </p:style>
      </p:cxnSp>
      <p:sp>
        <p:nvSpPr>
          <p:cNvPr id="7" name="Text Placeholder 15">
            <a:extLst>
              <a:ext uri="{FF2B5EF4-FFF2-40B4-BE49-F238E27FC236}">
                <a16:creationId xmlns:a16="http://schemas.microsoft.com/office/drawing/2014/main" id="{206AC27F-60F6-A306-42D5-61A43D5AF637}"/>
              </a:ext>
            </a:extLst>
          </p:cNvPr>
          <p:cNvSpPr>
            <a:spLocks noGrp="1"/>
          </p:cNvSpPr>
          <p:nvPr>
            <p:ph type="body" sz="quarter" idx="10"/>
          </p:nvPr>
        </p:nvSpPr>
        <p:spPr>
          <a:xfrm>
            <a:off x="586141" y="1388642"/>
            <a:ext cx="11007145" cy="4779076"/>
          </a:xfrm>
          <a:prstGeom prst="rect">
            <a:avLst/>
          </a:prstGeo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581776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DC383A-BF7B-139D-259B-FB209BAB23EE}"/>
              </a:ext>
            </a:extLst>
          </p:cNvPr>
          <p:cNvSpPr txBox="1"/>
          <p:nvPr userDrawn="1"/>
        </p:nvSpPr>
        <p:spPr>
          <a:xfrm>
            <a:off x="618564" y="5198636"/>
            <a:ext cx="10954871" cy="2160591"/>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alpha val="89900"/>
                  </a:schemeClr>
                </a:solidFill>
                <a:effectLst/>
                <a:uLnTx/>
                <a:uFillTx/>
                <a:latin typeface="Calibri"/>
                <a:ea typeface="+mn-ea"/>
                <a:cs typeface="+mn-cs"/>
              </a:rPr>
              <a:t>@</a:t>
            </a:r>
            <a:r>
              <a:rPr kumimoji="0" lang="en-US" sz="1800" b="0" i="0" u="none" strike="noStrike" kern="1200" cap="none" spc="0" normalizeH="0" baseline="0" noProof="0" err="1">
                <a:ln>
                  <a:noFill/>
                </a:ln>
                <a:solidFill>
                  <a:schemeClr val="bg1">
                    <a:alpha val="89900"/>
                  </a:schemeClr>
                </a:solidFill>
                <a:effectLst/>
                <a:uLnTx/>
                <a:uFillTx/>
                <a:latin typeface="Calibri"/>
                <a:ea typeface="+mn-ea"/>
                <a:cs typeface="+mn-cs"/>
              </a:rPr>
              <a:t>ReinvestFund</a:t>
            </a:r>
            <a:endParaRPr kumimoji="0" lang="en-US" sz="1800" b="0" i="0" u="none" strike="noStrike" kern="1200" cap="none" spc="0" normalizeH="0" baseline="0" noProof="0">
              <a:ln>
                <a:noFill/>
              </a:ln>
              <a:solidFill>
                <a:schemeClr val="bg1">
                  <a:alpha val="89900"/>
                </a:schemeClr>
              </a:solidFill>
              <a:effectLst/>
              <a:uLnTx/>
              <a:uFillTx/>
              <a:latin typeface="Calibri"/>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bg1">
                    <a:alpha val="89900"/>
                  </a:schemeClr>
                </a:solidFill>
                <a:effectLst/>
                <a:uLnTx/>
                <a:uFillTx/>
                <a:latin typeface="Calibri"/>
                <a:ea typeface="+mn-ea"/>
                <a:cs typeface="+mn-cs"/>
              </a:rPr>
              <a:t>R E I N V E S T M E N T . C O M</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alpha val="89900"/>
                </a:schemeClr>
              </a:solidFill>
              <a:effectLst/>
              <a:uLnTx/>
              <a:uFillTx/>
              <a:latin typeface="Calibri"/>
              <a:ea typeface="+mn-ea"/>
              <a:cs typeface="+mn-cs"/>
            </a:endParaRPr>
          </a:p>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alpha val="89900"/>
                  </a:schemeClr>
                </a:solidFill>
                <a:effectLst/>
                <a:uLnTx/>
                <a:uFillTx/>
                <a:latin typeface="Calibri"/>
                <a:ea typeface="+mn-ea"/>
                <a:cs typeface="+mn-cs"/>
              </a:rPr>
              <a:t>  </a:t>
            </a:r>
          </a:p>
        </p:txBody>
      </p:sp>
    </p:spTree>
    <p:extLst>
      <p:ext uri="{BB962C8B-B14F-4D97-AF65-F5344CB8AC3E}">
        <p14:creationId xmlns:p14="http://schemas.microsoft.com/office/powerpoint/2010/main" val="2217480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Text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F2C5B80-CC95-7489-0E7F-9054A7EE97C8}"/>
              </a:ext>
            </a:extLst>
          </p:cNvPr>
          <p:cNvSpPr>
            <a:spLocks noGrp="1"/>
          </p:cNvSpPr>
          <p:nvPr>
            <p:ph type="ctrTitle" hasCustomPrompt="1"/>
          </p:nvPr>
        </p:nvSpPr>
        <p:spPr>
          <a:xfrm>
            <a:off x="281341" y="237068"/>
            <a:ext cx="4085386" cy="880532"/>
          </a:xfrm>
        </p:spPr>
        <p:txBody>
          <a:bodyPr lIns="0" tIns="0" rIns="0" bIns="0" anchor="ctr" anchorCtr="0">
            <a:normAutofit/>
          </a:bodyPr>
          <a:lstStyle>
            <a:lvl1pPr algn="l">
              <a:defRPr sz="4000" b="1">
                <a:solidFill>
                  <a:schemeClr val="bg1"/>
                </a:solidFill>
              </a:defRPr>
            </a:lvl1pPr>
          </a:lstStyle>
          <a:p>
            <a:r>
              <a:rPr lang="en-US"/>
              <a:t>Click to edit title</a:t>
            </a:r>
          </a:p>
        </p:txBody>
      </p:sp>
      <p:sp>
        <p:nvSpPr>
          <p:cNvPr id="4" name="Text Placeholder 15">
            <a:extLst>
              <a:ext uri="{FF2B5EF4-FFF2-40B4-BE49-F238E27FC236}">
                <a16:creationId xmlns:a16="http://schemas.microsoft.com/office/drawing/2014/main" id="{18E06B2F-C838-C847-D5EB-133212039449}"/>
              </a:ext>
            </a:extLst>
          </p:cNvPr>
          <p:cNvSpPr>
            <a:spLocks noGrp="1"/>
          </p:cNvSpPr>
          <p:nvPr>
            <p:ph type="body" sz="quarter" idx="10"/>
          </p:nvPr>
        </p:nvSpPr>
        <p:spPr>
          <a:xfrm>
            <a:off x="281341" y="1117599"/>
            <a:ext cx="4205992" cy="5266267"/>
          </a:xfrm>
          <a:prstGeom prst="rect">
            <a:avLst/>
          </a:prstGeom>
        </p:spPr>
        <p:txBody>
          <a:bodyPr lIns="0" tIns="0" rIns="0" bIns="0">
            <a:normAutofit/>
          </a:bodyPr>
          <a:lstStyle>
            <a:lvl1pPr marL="0" indent="0">
              <a:buNone/>
              <a:defRPr sz="2500">
                <a:solidFill>
                  <a:schemeClr val="bg1"/>
                </a:solidFill>
              </a:defRPr>
            </a:lvl1pPr>
            <a:lvl2pPr>
              <a:defRPr sz="2000">
                <a:solidFill>
                  <a:schemeClr val="bg1"/>
                </a:solidFill>
              </a:defRPr>
            </a:lvl2pPr>
            <a:lvl3pPr>
              <a:defRPr sz="1800">
                <a:solidFill>
                  <a:schemeClr val="bg1"/>
                </a:solidFill>
              </a:defRPr>
            </a:lvl3pPr>
            <a:lvl4pPr>
              <a:defRPr sz="1500">
                <a:solidFill>
                  <a:schemeClr val="bg1"/>
                </a:solidFill>
              </a:defRPr>
            </a:lvl4pPr>
            <a:lvl5pPr>
              <a:defRPr sz="13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2201020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 Poi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587829" y="1488209"/>
            <a:ext cx="10977638" cy="1203225"/>
          </a:xfrm>
        </p:spPr>
        <p:txBody>
          <a:bodyPr lIns="0" tIns="0" rIns="0" bIns="0" anchor="b" anchorCtr="0"/>
          <a:lstStyle>
            <a:lvl1pPr algn="l">
              <a:defRPr sz="4500" b="1">
                <a:solidFill>
                  <a:schemeClr val="bg1"/>
                </a:solidFill>
              </a:defRPr>
            </a:lvl1pPr>
          </a:lstStyle>
          <a:p>
            <a:r>
              <a:rPr lang="en-US"/>
              <a:t>Click to edit title</a:t>
            </a:r>
          </a:p>
        </p:txBody>
      </p:sp>
      <p:sp>
        <p:nvSpPr>
          <p:cNvPr id="2" name="Text Placeholder 15">
            <a:extLst>
              <a:ext uri="{FF2B5EF4-FFF2-40B4-BE49-F238E27FC236}">
                <a16:creationId xmlns:a16="http://schemas.microsoft.com/office/drawing/2014/main" id="{37190E33-96CE-255F-7C9E-6FB6A29BB1FA}"/>
              </a:ext>
            </a:extLst>
          </p:cNvPr>
          <p:cNvSpPr>
            <a:spLocks noGrp="1"/>
          </p:cNvSpPr>
          <p:nvPr>
            <p:ph type="body" sz="quarter" idx="10"/>
          </p:nvPr>
        </p:nvSpPr>
        <p:spPr>
          <a:xfrm>
            <a:off x="641349" y="2960037"/>
            <a:ext cx="10924117" cy="3261859"/>
          </a:xfrm>
          <a:prstGeom prst="rect">
            <a:avLst/>
          </a:prstGeom>
        </p:spPr>
        <p:txBody>
          <a:bodyPr lIns="0" tIns="0" rIns="0" bIns="0">
            <a:normAutofit/>
          </a:bodyPr>
          <a:lstStyle>
            <a:lvl1pPr marL="0" indent="0">
              <a:buNone/>
              <a:defRPr sz="2500">
                <a:solidFill>
                  <a:schemeClr val="bg1"/>
                </a:solidFill>
              </a:defRPr>
            </a:lvl1pPr>
            <a:lvl2pPr>
              <a:defRPr sz="2000">
                <a:solidFill>
                  <a:schemeClr val="bg1"/>
                </a:solidFill>
              </a:defRPr>
            </a:lvl2pPr>
            <a:lvl3pPr>
              <a:defRPr sz="1800">
                <a:solidFill>
                  <a:schemeClr val="bg1"/>
                </a:solidFill>
              </a:defRPr>
            </a:lvl3pPr>
            <a:lvl4pPr>
              <a:defRPr sz="1500">
                <a:solidFill>
                  <a:schemeClr val="bg1"/>
                </a:solidFill>
              </a:defRPr>
            </a:lvl4pPr>
            <a:lvl5pPr>
              <a:defRPr sz="13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727451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One Column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609599" y="237067"/>
            <a:ext cx="10954872" cy="1203225"/>
          </a:xfrm>
        </p:spPr>
        <p:txBody>
          <a:bodyPr lIns="0" tIns="0" rIns="0" bIns="0" anchor="b" anchorCtr="0"/>
          <a:lstStyle>
            <a:lvl1pPr algn="l">
              <a:defRPr sz="4000" b="1">
                <a:solidFill>
                  <a:schemeClr val="bg1"/>
                </a:solidFill>
              </a:defRPr>
            </a:lvl1pPr>
          </a:lstStyle>
          <a:p>
            <a:r>
              <a:rPr lang="en-US"/>
              <a:t>Click to edit title</a:t>
            </a:r>
          </a:p>
        </p:txBody>
      </p:sp>
      <p:sp>
        <p:nvSpPr>
          <p:cNvPr id="2" name="Text Placeholder 15">
            <a:extLst>
              <a:ext uri="{FF2B5EF4-FFF2-40B4-BE49-F238E27FC236}">
                <a16:creationId xmlns:a16="http://schemas.microsoft.com/office/drawing/2014/main" id="{32C1B3B0-D0CD-DE9F-B36B-06B04778B939}"/>
              </a:ext>
            </a:extLst>
          </p:cNvPr>
          <p:cNvSpPr>
            <a:spLocks noGrp="1"/>
          </p:cNvSpPr>
          <p:nvPr>
            <p:ph type="body" sz="quarter" idx="10"/>
          </p:nvPr>
        </p:nvSpPr>
        <p:spPr>
          <a:xfrm>
            <a:off x="586141" y="2102793"/>
            <a:ext cx="11007145" cy="4064925"/>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4067546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lumns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609599" y="237067"/>
            <a:ext cx="10954872" cy="1203225"/>
          </a:xfrm>
        </p:spPr>
        <p:txBody>
          <a:bodyPr lIns="0" tIns="0" rIns="0" bIns="0" anchor="b" anchorCtr="0"/>
          <a:lstStyle>
            <a:lvl1pPr algn="l">
              <a:defRPr sz="4000" b="1">
                <a:solidFill>
                  <a:schemeClr val="bg1"/>
                </a:solidFill>
              </a:defRPr>
            </a:lvl1pPr>
          </a:lstStyle>
          <a:p>
            <a:r>
              <a:rPr lang="en-US"/>
              <a:t>Click to edit title</a:t>
            </a:r>
          </a:p>
        </p:txBody>
      </p:sp>
      <p:sp>
        <p:nvSpPr>
          <p:cNvPr id="5" name="Text Placeholder 15">
            <a:extLst>
              <a:ext uri="{FF2B5EF4-FFF2-40B4-BE49-F238E27FC236}">
                <a16:creationId xmlns:a16="http://schemas.microsoft.com/office/drawing/2014/main" id="{7DC5CE21-606B-4345-F637-7DE61DAE5A8E}"/>
              </a:ext>
            </a:extLst>
          </p:cNvPr>
          <p:cNvSpPr>
            <a:spLocks noGrp="1"/>
          </p:cNvSpPr>
          <p:nvPr>
            <p:ph type="body" sz="quarter" idx="10"/>
          </p:nvPr>
        </p:nvSpPr>
        <p:spPr>
          <a:xfrm>
            <a:off x="613357" y="2078924"/>
            <a:ext cx="5366424" cy="4124652"/>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6" name="Text Placeholder 15">
            <a:extLst>
              <a:ext uri="{FF2B5EF4-FFF2-40B4-BE49-F238E27FC236}">
                <a16:creationId xmlns:a16="http://schemas.microsoft.com/office/drawing/2014/main" id="{1C8A7ED2-2543-C920-3B66-6E66F9C54260}"/>
              </a:ext>
            </a:extLst>
          </p:cNvPr>
          <p:cNvSpPr>
            <a:spLocks noGrp="1"/>
          </p:cNvSpPr>
          <p:nvPr>
            <p:ph type="body" sz="quarter" idx="11"/>
          </p:nvPr>
        </p:nvSpPr>
        <p:spPr>
          <a:xfrm>
            <a:off x="6228548" y="2078924"/>
            <a:ext cx="5366424" cy="4124652"/>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63106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and 1 Column Grey">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586140" y="0"/>
            <a:ext cx="11007145" cy="770817"/>
          </a:xfrm>
        </p:spPr>
        <p:txBody>
          <a:bodyPr wrap="none" lIns="0" tIns="0" rIns="0" bIns="0" anchor="b" anchorCtr="0">
            <a:normAutofit/>
          </a:bodyPr>
          <a:lstStyle>
            <a:lvl1pPr algn="l">
              <a:defRPr sz="4000" b="1">
                <a:solidFill>
                  <a:schemeClr val="tx1"/>
                </a:solidFill>
              </a:defRPr>
            </a:lvl1pPr>
          </a:lstStyle>
          <a:p>
            <a:r>
              <a:rPr lang="en-US"/>
              <a:t>Click to edit title</a:t>
            </a:r>
          </a:p>
        </p:txBody>
      </p:sp>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cxnSp>
        <p:nvCxnSpPr>
          <p:cNvPr id="5" name="Straight Connector 4">
            <a:extLst>
              <a:ext uri="{FF2B5EF4-FFF2-40B4-BE49-F238E27FC236}">
                <a16:creationId xmlns:a16="http://schemas.microsoft.com/office/drawing/2014/main" id="{606A3871-9B3A-CA2E-C3C8-A489FC3F954B}"/>
              </a:ext>
            </a:extLst>
          </p:cNvPr>
          <p:cNvCxnSpPr/>
          <p:nvPr userDrawn="1"/>
        </p:nvCxnSpPr>
        <p:spPr>
          <a:xfrm>
            <a:off x="586141" y="1013244"/>
            <a:ext cx="1672281" cy="0"/>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7" name="Text Placeholder 15">
            <a:extLst>
              <a:ext uri="{FF2B5EF4-FFF2-40B4-BE49-F238E27FC236}">
                <a16:creationId xmlns:a16="http://schemas.microsoft.com/office/drawing/2014/main" id="{206AC27F-60F6-A306-42D5-61A43D5AF637}"/>
              </a:ext>
            </a:extLst>
          </p:cNvPr>
          <p:cNvSpPr>
            <a:spLocks noGrp="1"/>
          </p:cNvSpPr>
          <p:nvPr>
            <p:ph type="body" sz="quarter" idx="10"/>
          </p:nvPr>
        </p:nvSpPr>
        <p:spPr>
          <a:xfrm>
            <a:off x="586141" y="1388642"/>
            <a:ext cx="11007146" cy="4779076"/>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28861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utho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9B9080E-3C25-06ED-6E56-783540761EEC}"/>
              </a:ext>
            </a:extLst>
          </p:cNvPr>
          <p:cNvSpPr>
            <a:spLocks noGrp="1"/>
          </p:cNvSpPr>
          <p:nvPr>
            <p:ph type="ctrTitle" hasCustomPrompt="1"/>
          </p:nvPr>
        </p:nvSpPr>
        <p:spPr>
          <a:xfrm>
            <a:off x="5815584" y="1728583"/>
            <a:ext cx="6002168" cy="1203225"/>
          </a:xfrm>
        </p:spPr>
        <p:txBody>
          <a:bodyPr lIns="0" tIns="0" rIns="0" bIns="0" anchor="b" anchorCtr="0"/>
          <a:lstStyle>
            <a:lvl1pPr algn="l">
              <a:defRPr sz="4000" b="1">
                <a:solidFill>
                  <a:schemeClr val="accent2"/>
                </a:solidFill>
              </a:defRPr>
            </a:lvl1pPr>
          </a:lstStyle>
          <a:p>
            <a:r>
              <a:rPr lang="en-US"/>
              <a:t>Click to edit presenter name</a:t>
            </a:r>
          </a:p>
        </p:txBody>
      </p:sp>
      <p:sp>
        <p:nvSpPr>
          <p:cNvPr id="4" name="Subtitle 2">
            <a:extLst>
              <a:ext uri="{FF2B5EF4-FFF2-40B4-BE49-F238E27FC236}">
                <a16:creationId xmlns:a16="http://schemas.microsoft.com/office/drawing/2014/main" id="{B882079C-0176-616E-7FA7-59361204D5BC}"/>
              </a:ext>
            </a:extLst>
          </p:cNvPr>
          <p:cNvSpPr>
            <a:spLocks noGrp="1"/>
          </p:cNvSpPr>
          <p:nvPr>
            <p:ph type="subTitle" idx="1" hasCustomPrompt="1"/>
          </p:nvPr>
        </p:nvSpPr>
        <p:spPr>
          <a:xfrm>
            <a:off x="5815584" y="2957211"/>
            <a:ext cx="5814659" cy="568959"/>
          </a:xfrm>
        </p:spPr>
        <p:txBody>
          <a:bodyPr lIns="0" tIns="0" rIns="0" bIns="0"/>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 job role</a:t>
            </a:r>
          </a:p>
        </p:txBody>
      </p:sp>
      <p:sp>
        <p:nvSpPr>
          <p:cNvPr id="16" name="Rectangle 15">
            <a:extLst>
              <a:ext uri="{FF2B5EF4-FFF2-40B4-BE49-F238E27FC236}">
                <a16:creationId xmlns:a16="http://schemas.microsoft.com/office/drawing/2014/main" id="{53DB9FA8-2E9D-9D00-8313-260F56491C14}"/>
              </a:ext>
            </a:extLst>
          </p:cNvPr>
          <p:cNvSpPr/>
          <p:nvPr userDrawn="1"/>
        </p:nvSpPr>
        <p:spPr>
          <a:xfrm>
            <a:off x="2019300" y="1409700"/>
            <a:ext cx="3324225" cy="3181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picture containing circle, screenshot, pattern, amber&#10;&#10;Description automatically generated">
            <a:extLst>
              <a:ext uri="{FF2B5EF4-FFF2-40B4-BE49-F238E27FC236}">
                <a16:creationId xmlns:a16="http://schemas.microsoft.com/office/drawing/2014/main" id="{C6D35E9A-5B96-817C-0DAB-DD696E382809}"/>
              </a:ext>
            </a:extLst>
          </p:cNvPr>
          <p:cNvPicPr preferRelativeResize="0">
            <a:picLocks/>
          </p:cNvPicPr>
          <p:nvPr userDrawn="1"/>
        </p:nvPicPr>
        <p:blipFill>
          <a:blip r:embed="rId3"/>
          <a:stretch>
            <a:fillRect/>
          </a:stretch>
        </p:blipFill>
        <p:spPr>
          <a:xfrm>
            <a:off x="2388757" y="1426656"/>
            <a:ext cx="2880360" cy="2880360"/>
          </a:xfrm>
          <a:prstGeom prst="ellipse">
            <a:avLst/>
          </a:prstGeom>
          <a:solidFill>
            <a:schemeClr val="bg1"/>
          </a:solidFill>
        </p:spPr>
      </p:pic>
      <p:sp>
        <p:nvSpPr>
          <p:cNvPr id="6" name="Picture Placeholder 5">
            <a:extLst>
              <a:ext uri="{FF2B5EF4-FFF2-40B4-BE49-F238E27FC236}">
                <a16:creationId xmlns:a16="http://schemas.microsoft.com/office/drawing/2014/main" id="{4DDDC2E2-0388-7FF7-FCC7-F96B1EFA104A}"/>
              </a:ext>
            </a:extLst>
          </p:cNvPr>
          <p:cNvSpPr>
            <a:spLocks noGrp="1"/>
          </p:cNvSpPr>
          <p:nvPr>
            <p:ph type="pic" sz="quarter" idx="10" hasCustomPrompt="1"/>
          </p:nvPr>
        </p:nvSpPr>
        <p:spPr>
          <a:xfrm>
            <a:off x="2343037" y="1332985"/>
            <a:ext cx="2971800" cy="2974031"/>
          </a:xfrm>
          <a:prstGeom prst="ellipse">
            <a:avLst/>
          </a:prstGeom>
        </p:spPr>
        <p:txBody>
          <a:bodyPr/>
          <a:lstStyle>
            <a:lvl1pPr marL="0" indent="0">
              <a:buNone/>
              <a:defRPr sz="2000"/>
            </a:lvl1pPr>
          </a:lstStyle>
          <a:p>
            <a:r>
              <a:rPr lang="en-US"/>
              <a:t>Click to insert headshot</a:t>
            </a:r>
          </a:p>
        </p:txBody>
      </p:sp>
    </p:spTree>
    <p:extLst>
      <p:ext uri="{BB962C8B-B14F-4D97-AF65-F5344CB8AC3E}">
        <p14:creationId xmlns:p14="http://schemas.microsoft.com/office/powerpoint/2010/main" val="519267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and 2 Columns Gre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74E0B-E4BB-383B-B24B-F5307F07B585}"/>
              </a:ext>
            </a:extLst>
          </p:cNvPr>
          <p:cNvSpPr txBox="1">
            <a:spLocks/>
          </p:cNvSpPr>
          <p:nvPr userDrawn="1"/>
        </p:nvSpPr>
        <p:spPr>
          <a:xfrm>
            <a:off x="433741" y="389467"/>
            <a:ext cx="4085386" cy="1203225"/>
          </a:xfrm>
        </p:spPr>
        <p:txBody>
          <a:bodyPr lIns="0" tIns="0" rIns="0" bIns="0" anchor="b" anchorCtr="0"/>
          <a:lstStyle>
            <a:lvl1pPr algn="l" defTabSz="914400" rtl="0" eaLnBrk="1" latinLnBrk="0" hangingPunct="1">
              <a:spcBef>
                <a:spcPct val="0"/>
              </a:spcBef>
              <a:buNone/>
              <a:defRPr sz="4000" b="1" kern="1200">
                <a:solidFill>
                  <a:schemeClr val="bg1"/>
                </a:solidFill>
                <a:latin typeface="+mj-lt"/>
                <a:ea typeface="+mj-ea"/>
                <a:cs typeface="+mj-cs"/>
              </a:defRPr>
            </a:lvl1pPr>
          </a:lstStyle>
          <a:p>
            <a:endParaRPr lang="en-US"/>
          </a:p>
        </p:txBody>
      </p:sp>
      <p:sp>
        <p:nvSpPr>
          <p:cNvPr id="7" name="Text Placeholder 15">
            <a:extLst>
              <a:ext uri="{FF2B5EF4-FFF2-40B4-BE49-F238E27FC236}">
                <a16:creationId xmlns:a16="http://schemas.microsoft.com/office/drawing/2014/main" id="{206AC27F-60F6-A306-42D5-61A43D5AF637}"/>
              </a:ext>
            </a:extLst>
          </p:cNvPr>
          <p:cNvSpPr>
            <a:spLocks noGrp="1"/>
          </p:cNvSpPr>
          <p:nvPr>
            <p:ph type="body" sz="quarter" idx="10"/>
          </p:nvPr>
        </p:nvSpPr>
        <p:spPr>
          <a:xfrm>
            <a:off x="613357" y="1388642"/>
            <a:ext cx="5366424" cy="4779076"/>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8" name="Text Placeholder 15">
            <a:extLst>
              <a:ext uri="{FF2B5EF4-FFF2-40B4-BE49-F238E27FC236}">
                <a16:creationId xmlns:a16="http://schemas.microsoft.com/office/drawing/2014/main" id="{2783375E-B20A-F7CF-5836-ED3205BA6CC3}"/>
              </a:ext>
            </a:extLst>
          </p:cNvPr>
          <p:cNvSpPr>
            <a:spLocks noGrp="1"/>
          </p:cNvSpPr>
          <p:nvPr>
            <p:ph type="body" sz="quarter" idx="11"/>
          </p:nvPr>
        </p:nvSpPr>
        <p:spPr>
          <a:xfrm>
            <a:off x="6228548" y="1388642"/>
            <a:ext cx="5366424" cy="4779076"/>
          </a:xfrm>
          <a:prstGeom prst="rect">
            <a:avLst/>
          </a:prstGeom>
        </p:spPr>
        <p:txBody>
          <a:bodyPr lIns="0" tIns="0" rIns="0" bIns="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3" name="Title 1">
            <a:extLst>
              <a:ext uri="{FF2B5EF4-FFF2-40B4-BE49-F238E27FC236}">
                <a16:creationId xmlns:a16="http://schemas.microsoft.com/office/drawing/2014/main" id="{CF3A3B23-D6A7-CA8F-A2EC-6419473FE95F}"/>
              </a:ext>
            </a:extLst>
          </p:cNvPr>
          <p:cNvSpPr>
            <a:spLocks noGrp="1"/>
          </p:cNvSpPr>
          <p:nvPr>
            <p:ph type="ctrTitle" hasCustomPrompt="1"/>
          </p:nvPr>
        </p:nvSpPr>
        <p:spPr>
          <a:xfrm>
            <a:off x="586140" y="0"/>
            <a:ext cx="11007145" cy="770817"/>
          </a:xfrm>
        </p:spPr>
        <p:txBody>
          <a:bodyPr wrap="none" lIns="0" tIns="0" rIns="0" bIns="0" anchor="b" anchorCtr="0">
            <a:normAutofit/>
          </a:bodyPr>
          <a:lstStyle>
            <a:lvl1pPr algn="l">
              <a:defRPr sz="4000" b="1">
                <a:solidFill>
                  <a:schemeClr val="tx1"/>
                </a:solidFill>
              </a:defRPr>
            </a:lvl1pPr>
          </a:lstStyle>
          <a:p>
            <a:r>
              <a:rPr lang="en-US"/>
              <a:t>Click to edit title</a:t>
            </a:r>
          </a:p>
        </p:txBody>
      </p:sp>
      <p:cxnSp>
        <p:nvCxnSpPr>
          <p:cNvPr id="4" name="Straight Connector 3">
            <a:extLst>
              <a:ext uri="{FF2B5EF4-FFF2-40B4-BE49-F238E27FC236}">
                <a16:creationId xmlns:a16="http://schemas.microsoft.com/office/drawing/2014/main" id="{D6EF03A5-99FB-4777-97DF-8F924052708B}"/>
              </a:ext>
            </a:extLst>
          </p:cNvPr>
          <p:cNvCxnSpPr/>
          <p:nvPr userDrawn="1"/>
        </p:nvCxnSpPr>
        <p:spPr>
          <a:xfrm>
            <a:off x="586141" y="1013244"/>
            <a:ext cx="1672281" cy="0"/>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35034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p:cNvSpPr txBox="1">
            <a:spLocks/>
          </p:cNvSpPr>
          <p:nvPr userDrawn="1"/>
        </p:nvSpPr>
        <p:spPr>
          <a:xfrm>
            <a:off x="812800" y="228600"/>
            <a:ext cx="10972800" cy="7159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p>
        </p:txBody>
      </p:sp>
      <p:sp>
        <p:nvSpPr>
          <p:cNvPr id="3" name="Content Placeholder 2"/>
          <p:cNvSpPr>
            <a:spLocks noGrp="1"/>
          </p:cNvSpPr>
          <p:nvPr>
            <p:ph sz="half" idx="1"/>
          </p:nvPr>
        </p:nvSpPr>
        <p:spPr>
          <a:xfrm>
            <a:off x="609600" y="1143001"/>
            <a:ext cx="5384800" cy="4525963"/>
          </a:xfr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1"/>
            <a:ext cx="5384800" cy="4525963"/>
          </a:xfrm>
        </p:spPr>
        <p:txBody>
          <a:bodyPr/>
          <a:lstStyle>
            <a:lvl1pPr>
              <a:defRPr sz="26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txBox="1">
            <a:spLocks/>
          </p:cNvSpPr>
          <p:nvPr userDrawn="1"/>
        </p:nvSpPr>
        <p:spPr>
          <a:xfrm>
            <a:off x="812800" y="228600"/>
            <a:ext cx="10972800" cy="7159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Slide (orange - BAL)">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6747" r="17092"/>
          <a:stretch/>
        </p:blipFill>
        <p:spPr>
          <a:xfrm>
            <a:off x="-1" y="0"/>
            <a:ext cx="12192001" cy="6894486"/>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457419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blue)">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0"/>
            <a:ext cx="6908800" cy="4953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3891534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Slide (gray)">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1143000"/>
            <a:ext cx="6908800" cy="6096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7" y="381000"/>
            <a:ext cx="3705413" cy="762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758691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multi-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18750" r="15000"/>
          <a:stretch/>
        </p:blipFill>
        <p:spPr>
          <a:xfrm>
            <a:off x="5283200" y="0"/>
            <a:ext cx="6908800" cy="4953000"/>
          </a:xfrm>
          <a:prstGeom prst="rect">
            <a:avLst/>
          </a:prstGeom>
        </p:spPr>
      </p:pic>
      <p:pic>
        <p:nvPicPr>
          <p:cNvPr id="19" name="Picture 18" descr="A picture containing text, table, person, indoor&#10;&#10;Description automatically generated">
            <a:extLst>
              <a:ext uri="{FF2B5EF4-FFF2-40B4-BE49-F238E27FC236}">
                <a16:creationId xmlns:a16="http://schemas.microsoft.com/office/drawing/2014/main" id="{4296145D-D6B2-436F-9427-EB35B2E8D8A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 b="3665"/>
          <a:stretch/>
        </p:blipFill>
        <p:spPr>
          <a:xfrm>
            <a:off x="8229600" y="1505901"/>
            <a:ext cx="3961163" cy="2176272"/>
          </a:xfrm>
          <a:prstGeom prst="rect">
            <a:avLst/>
          </a:prstGeom>
        </p:spPr>
      </p:pic>
      <p:pic>
        <p:nvPicPr>
          <p:cNvPr id="24" name="Picture 23" descr="A brick building with a green door&#10;&#10;Description automatically generated with medium confidence">
            <a:extLst>
              <a:ext uri="{FF2B5EF4-FFF2-40B4-BE49-F238E27FC236}">
                <a16:creationId xmlns:a16="http://schemas.microsoft.com/office/drawing/2014/main" id="{FEA2BF28-4BBA-4CDF-A1B7-43F43926CF7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117" t="3961" r="12927" b="16387"/>
          <a:stretch/>
        </p:blipFill>
        <p:spPr>
          <a:xfrm>
            <a:off x="4086378" y="1505901"/>
            <a:ext cx="4041327" cy="2176272"/>
          </a:xfrm>
          <a:prstGeom prst="rect">
            <a:avLst/>
          </a:prstGeom>
        </p:spPr>
      </p:pic>
      <p:pic>
        <p:nvPicPr>
          <p:cNvPr id="29" name="Picture 28" descr="A picture containing outdoor, plant, agave, garden&#10;&#10;Description automatically generated">
            <a:extLst>
              <a:ext uri="{FF2B5EF4-FFF2-40B4-BE49-F238E27FC236}">
                <a16:creationId xmlns:a16="http://schemas.microsoft.com/office/drawing/2014/main" id="{281CC00A-4B5F-4420-96DD-31216F76ABE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2395" t="5472" r="25550" b="8601"/>
          <a:stretch/>
        </p:blipFill>
        <p:spPr>
          <a:xfrm>
            <a:off x="0" y="1505901"/>
            <a:ext cx="3984483" cy="2176272"/>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1788" y="381000"/>
            <a:ext cx="3705411" cy="762000"/>
          </a:xfrm>
          <a:prstGeom prst="rect">
            <a:avLst/>
          </a:prstGeom>
        </p:spPr>
      </p:pic>
      <p:sp>
        <p:nvSpPr>
          <p:cNvPr id="8" name="Rectangle 7"/>
          <p:cNvSpPr/>
          <p:nvPr userDrawn="1"/>
        </p:nvSpPr>
        <p:spPr>
          <a:xfrm>
            <a:off x="768096" y="5029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2"/>
          <p:cNvSpPr>
            <a:spLocks noGrp="1"/>
          </p:cNvSpPr>
          <p:nvPr>
            <p:ph type="body" idx="11"/>
          </p:nvPr>
        </p:nvSpPr>
        <p:spPr>
          <a:xfrm>
            <a:off x="609600" y="5257800"/>
            <a:ext cx="10972800" cy="1554162"/>
          </a:xfrm>
          <a:prstGeom prst="rect">
            <a:avLst/>
          </a:prstGeom>
        </p:spPr>
        <p:txBody>
          <a:bodyPr anchor="t"/>
          <a:lstStyle>
            <a:lvl1pPr marL="0" indent="0">
              <a:buNone/>
              <a:defRPr sz="2200" b="0">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p:cNvSpPr>
            <a:spLocks noGrp="1"/>
          </p:cNvSpPr>
          <p:nvPr>
            <p:ph type="body" idx="10"/>
          </p:nvPr>
        </p:nvSpPr>
        <p:spPr>
          <a:xfrm>
            <a:off x="609600" y="3352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8650659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Divider (light gray)">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18750" r="15000"/>
          <a:stretch/>
        </p:blipFill>
        <p:spPr>
          <a:xfrm>
            <a:off x="5283200" y="0"/>
            <a:ext cx="6908800" cy="4953000"/>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52001" y="6248400"/>
            <a:ext cx="2223247" cy="457200"/>
          </a:xfrm>
          <a:prstGeom prst="rect">
            <a:avLst/>
          </a:prstGeom>
        </p:spPr>
      </p:pic>
      <p:sp>
        <p:nvSpPr>
          <p:cNvPr id="15" name="Rectangle 14"/>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
        <p:nvSpPr>
          <p:cNvPr id="1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904000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gray)">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1143000"/>
            <a:ext cx="6908800" cy="6096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7" y="381000"/>
            <a:ext cx="3705413" cy="762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30086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595666" y="1998071"/>
            <a:ext cx="8734072" cy="1560509"/>
          </a:xfrm>
        </p:spPr>
        <p:txBody>
          <a:bodyPr lIns="0" tIns="0" rIns="0" bIns="0" anchor="b" anchorCtr="0"/>
          <a:lstStyle>
            <a:lvl1pPr algn="l">
              <a:defRPr sz="4800" b="1">
                <a:solidFill>
                  <a:schemeClr val="accent2"/>
                </a:solidFill>
              </a:defRPr>
            </a:lvl1pPr>
          </a:lstStyle>
          <a:p>
            <a:r>
              <a:rPr lang="en-US"/>
              <a:t>Click to edit title</a:t>
            </a:r>
          </a:p>
        </p:txBody>
      </p:sp>
      <p:sp>
        <p:nvSpPr>
          <p:cNvPr id="14" name="Subtitle 2">
            <a:extLst>
              <a:ext uri="{FF2B5EF4-FFF2-40B4-BE49-F238E27FC236}">
                <a16:creationId xmlns:a16="http://schemas.microsoft.com/office/drawing/2014/main" id="{F7BC2114-F3F0-A9C8-C6EE-E4DDFA7694C3}"/>
              </a:ext>
            </a:extLst>
          </p:cNvPr>
          <p:cNvSpPr>
            <a:spLocks noGrp="1"/>
          </p:cNvSpPr>
          <p:nvPr>
            <p:ph type="subTitle" idx="1" hasCustomPrompt="1"/>
          </p:nvPr>
        </p:nvSpPr>
        <p:spPr>
          <a:xfrm>
            <a:off x="595666" y="3583983"/>
            <a:ext cx="8734072" cy="1014413"/>
          </a:xfrm>
        </p:spPr>
        <p:txBody>
          <a:bodyPr lIns="0" tIns="0" rIns="0" bIns="0"/>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Tree>
    <p:extLst>
      <p:ext uri="{BB962C8B-B14F-4D97-AF65-F5344CB8AC3E}">
        <p14:creationId xmlns:p14="http://schemas.microsoft.com/office/powerpoint/2010/main" val="37770440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multi-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18750" r="15000"/>
          <a:stretch/>
        </p:blipFill>
        <p:spPr>
          <a:xfrm>
            <a:off x="5283200" y="0"/>
            <a:ext cx="6908800" cy="4953000"/>
          </a:xfrm>
          <a:prstGeom prst="rect">
            <a:avLst/>
          </a:prstGeom>
        </p:spPr>
      </p:pic>
      <p:pic>
        <p:nvPicPr>
          <p:cNvPr id="19" name="Picture 18" descr="A picture containing text, table, person, indoor&#10;&#10;Description automatically generated">
            <a:extLst>
              <a:ext uri="{FF2B5EF4-FFF2-40B4-BE49-F238E27FC236}">
                <a16:creationId xmlns:a16="http://schemas.microsoft.com/office/drawing/2014/main" id="{4296145D-D6B2-436F-9427-EB35B2E8D8A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 b="3665"/>
          <a:stretch/>
        </p:blipFill>
        <p:spPr>
          <a:xfrm>
            <a:off x="8229600" y="1505901"/>
            <a:ext cx="3961163" cy="2176272"/>
          </a:xfrm>
          <a:prstGeom prst="rect">
            <a:avLst/>
          </a:prstGeom>
        </p:spPr>
      </p:pic>
      <p:pic>
        <p:nvPicPr>
          <p:cNvPr id="24" name="Picture 23" descr="A brick building with a green door&#10;&#10;Description automatically generated with medium confidence">
            <a:extLst>
              <a:ext uri="{FF2B5EF4-FFF2-40B4-BE49-F238E27FC236}">
                <a16:creationId xmlns:a16="http://schemas.microsoft.com/office/drawing/2014/main" id="{FEA2BF28-4BBA-4CDF-A1B7-43F43926CF7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117" t="3961" r="12927" b="16387"/>
          <a:stretch/>
        </p:blipFill>
        <p:spPr>
          <a:xfrm>
            <a:off x="4086378" y="1505901"/>
            <a:ext cx="4041327" cy="2176272"/>
          </a:xfrm>
          <a:prstGeom prst="rect">
            <a:avLst/>
          </a:prstGeom>
        </p:spPr>
      </p:pic>
      <p:pic>
        <p:nvPicPr>
          <p:cNvPr id="29" name="Picture 28" descr="A picture containing outdoor, plant, agave, garden&#10;&#10;Description automatically generated">
            <a:extLst>
              <a:ext uri="{FF2B5EF4-FFF2-40B4-BE49-F238E27FC236}">
                <a16:creationId xmlns:a16="http://schemas.microsoft.com/office/drawing/2014/main" id="{281CC00A-4B5F-4420-96DD-31216F76ABE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2395" t="5472" r="25550" b="8601"/>
          <a:stretch/>
        </p:blipFill>
        <p:spPr>
          <a:xfrm>
            <a:off x="0" y="1505901"/>
            <a:ext cx="3984483" cy="2176272"/>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1788" y="381000"/>
            <a:ext cx="3705411" cy="762000"/>
          </a:xfrm>
          <a:prstGeom prst="rect">
            <a:avLst/>
          </a:prstGeom>
        </p:spPr>
      </p:pic>
      <p:sp>
        <p:nvSpPr>
          <p:cNvPr id="8" name="Rectangle 7"/>
          <p:cNvSpPr/>
          <p:nvPr userDrawn="1"/>
        </p:nvSpPr>
        <p:spPr>
          <a:xfrm>
            <a:off x="768096" y="5029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2"/>
          <p:cNvSpPr>
            <a:spLocks noGrp="1"/>
          </p:cNvSpPr>
          <p:nvPr>
            <p:ph type="body" idx="11"/>
          </p:nvPr>
        </p:nvSpPr>
        <p:spPr>
          <a:xfrm>
            <a:off x="609600" y="5257800"/>
            <a:ext cx="10972800" cy="1554162"/>
          </a:xfrm>
          <a:prstGeom prst="rect">
            <a:avLst/>
          </a:prstGeom>
        </p:spPr>
        <p:txBody>
          <a:bodyPr anchor="t"/>
          <a:lstStyle>
            <a:lvl1pPr marL="0" indent="0">
              <a:buNone/>
              <a:defRPr sz="2200" b="0">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p:cNvSpPr>
            <a:spLocks noGrp="1"/>
          </p:cNvSpPr>
          <p:nvPr>
            <p:ph type="body" idx="10"/>
          </p:nvPr>
        </p:nvSpPr>
        <p:spPr>
          <a:xfrm>
            <a:off x="609600" y="3352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8051500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multi-imag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0000" r="11250"/>
          <a:stretch/>
        </p:blipFill>
        <p:spPr>
          <a:xfrm>
            <a:off x="4978400" y="0"/>
            <a:ext cx="7213600" cy="36576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0"/>
            <a:ext cx="3705411" cy="762000"/>
          </a:xfrm>
          <a:prstGeom prst="rect">
            <a:avLst/>
          </a:prstGeom>
        </p:spPr>
      </p:pic>
      <p:sp>
        <p:nvSpPr>
          <p:cNvPr id="8" name="Rectangle 7"/>
          <p:cNvSpPr/>
          <p:nvPr userDrawn="1"/>
        </p:nvSpPr>
        <p:spPr>
          <a:xfrm>
            <a:off x="768096" y="5029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2"/>
          <p:cNvSpPr>
            <a:spLocks noGrp="1"/>
          </p:cNvSpPr>
          <p:nvPr>
            <p:ph type="body" idx="11"/>
          </p:nvPr>
        </p:nvSpPr>
        <p:spPr>
          <a:xfrm>
            <a:off x="609600" y="5257800"/>
            <a:ext cx="10972800" cy="1554162"/>
          </a:xfrm>
          <a:prstGeom prst="rect">
            <a:avLst/>
          </a:prstGeom>
        </p:spPr>
        <p:txBody>
          <a:bodyPr anchor="t"/>
          <a:lstStyle>
            <a:lvl1pPr marL="0" indent="0">
              <a:buNone/>
              <a:defRPr sz="2200" b="0">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p:cNvSpPr>
            <a:spLocks noGrp="1"/>
          </p:cNvSpPr>
          <p:nvPr>
            <p:ph type="body" idx="10"/>
          </p:nvPr>
        </p:nvSpPr>
        <p:spPr>
          <a:xfrm>
            <a:off x="609600" y="3352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7" name="Picture 6" descr="cover-image-1.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73" y="1524000"/>
            <a:ext cx="4030132" cy="2176272"/>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83854" y="1524000"/>
            <a:ext cx="4030133" cy="2176272"/>
          </a:xfrm>
          <a:prstGeom prst="rect">
            <a:avLst/>
          </a:prstGeom>
        </p:spPr>
      </p:pic>
      <p:pic>
        <p:nvPicPr>
          <p:cNvPr id="16" name="Picture 15" descr="cover-image-3.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175880" y="1524000"/>
            <a:ext cx="4030133" cy="2176272"/>
          </a:xfrm>
          <a:prstGeom prst="rect">
            <a:avLst/>
          </a:prstGeom>
        </p:spPr>
      </p:pic>
    </p:spTree>
    <p:extLst>
      <p:ext uri="{BB962C8B-B14F-4D97-AF65-F5344CB8AC3E}">
        <p14:creationId xmlns:p14="http://schemas.microsoft.com/office/powerpoint/2010/main" val="3796007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orange)">
    <p:spTree>
      <p:nvGrpSpPr>
        <p:cNvPr id="1" name=""/>
        <p:cNvGrpSpPr/>
        <p:nvPr/>
      </p:nvGrpSpPr>
      <p:grpSpPr>
        <a:xfrm>
          <a:off x="0" y="0"/>
          <a:ext cx="0" cy="0"/>
          <a:chOff x="0" y="0"/>
          <a:chExt cx="0" cy="0"/>
        </a:xfrm>
      </p:grpSpPr>
      <p:sp>
        <p:nvSpPr>
          <p:cNvPr id="9" name="Rectangle 8"/>
          <p:cNvSpPr/>
          <p:nvPr userDrawn="1"/>
        </p:nvSpPr>
        <p:spPr>
          <a:xfrm>
            <a:off x="-1827" y="0"/>
            <a:ext cx="12192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0"/>
            <a:ext cx="6908800" cy="4953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2484595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orange - PHL)">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025" y="0"/>
            <a:ext cx="12192000" cy="6858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23556084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Slide (orange - BAL)">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6747" r="17092"/>
          <a:stretch/>
        </p:blipFill>
        <p:spPr>
          <a:xfrm>
            <a:off x="-1" y="0"/>
            <a:ext cx="12192001" cy="6894486"/>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17671087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 Slide (orange - ATL)">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59199" y="-757854"/>
            <a:ext cx="20320001" cy="7615854"/>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667393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0"/>
            <a:ext cx="6908800" cy="4953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5548818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283200" y="0"/>
            <a:ext cx="6908800" cy="4953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8" y="381001"/>
            <a:ext cx="3705411" cy="761999"/>
          </a:xfrm>
          <a:prstGeom prst="rect">
            <a:avLst/>
          </a:prstGeom>
        </p:spPr>
      </p:pic>
    </p:spTree>
    <p:extLst>
      <p:ext uri="{BB962C8B-B14F-4D97-AF65-F5344CB8AC3E}">
        <p14:creationId xmlns:p14="http://schemas.microsoft.com/office/powerpoint/2010/main" val="21325247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image)">
    <p:spTree>
      <p:nvGrpSpPr>
        <p:cNvPr id="1" name=""/>
        <p:cNvGrpSpPr/>
        <p:nvPr/>
      </p:nvGrpSpPr>
      <p:grpSpPr>
        <a:xfrm>
          <a:off x="0" y="0"/>
          <a:ext cx="0" cy="0"/>
          <a:chOff x="0" y="0"/>
          <a:chExt cx="0" cy="0"/>
        </a:xfrm>
      </p:grpSpPr>
      <p:pic>
        <p:nvPicPr>
          <p:cNvPr id="4" name="Picture 3" descr="imag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1787" y="381000"/>
            <a:ext cx="3705413" cy="762000"/>
          </a:xfrm>
          <a:prstGeom prst="rect">
            <a:avLst/>
          </a:prstGeom>
        </p:spPr>
      </p:pic>
      <p:sp>
        <p:nvSpPr>
          <p:cNvPr id="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2"/>
          <p:cNvSpPr>
            <a:spLocks noGrp="1"/>
          </p:cNvSpPr>
          <p:nvPr>
            <p:ph type="body" idx="11"/>
          </p:nvPr>
        </p:nvSpPr>
        <p:spPr>
          <a:xfrm>
            <a:off x="609600" y="3733800"/>
            <a:ext cx="109728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5106097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Divider (light gray)">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18750" r="15000"/>
          <a:stretch/>
        </p:blipFill>
        <p:spPr>
          <a:xfrm>
            <a:off x="5283200" y="0"/>
            <a:ext cx="6908800" cy="4953000"/>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52001" y="6248400"/>
            <a:ext cx="2223247" cy="457200"/>
          </a:xfrm>
          <a:prstGeom prst="rect">
            <a:avLst/>
          </a:prstGeom>
        </p:spPr>
      </p:pic>
      <p:sp>
        <p:nvSpPr>
          <p:cNvPr id="15" name="Rectangle 14"/>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
        <p:nvSpPr>
          <p:cNvPr id="1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o image alterna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605429" y="1900517"/>
            <a:ext cx="10906213" cy="1610656"/>
          </a:xfrm>
        </p:spPr>
        <p:txBody>
          <a:bodyPr lIns="0" tIns="0" rIns="0" bIns="0" anchor="b" anchorCtr="0"/>
          <a:lstStyle>
            <a:lvl1pPr algn="l">
              <a:defRPr sz="4800" b="1">
                <a:solidFill>
                  <a:schemeClr val="accent2"/>
                </a:solidFill>
              </a:defRPr>
            </a:lvl1pPr>
          </a:lstStyle>
          <a:p>
            <a:r>
              <a:rPr lang="en-US"/>
              <a:t>Click to edit title</a:t>
            </a:r>
          </a:p>
        </p:txBody>
      </p:sp>
      <p:sp>
        <p:nvSpPr>
          <p:cNvPr id="14" name="Subtitle 2">
            <a:extLst>
              <a:ext uri="{FF2B5EF4-FFF2-40B4-BE49-F238E27FC236}">
                <a16:creationId xmlns:a16="http://schemas.microsoft.com/office/drawing/2014/main" id="{F7BC2114-F3F0-A9C8-C6EE-E4DDFA7694C3}"/>
              </a:ext>
            </a:extLst>
          </p:cNvPr>
          <p:cNvSpPr>
            <a:spLocks noGrp="1"/>
          </p:cNvSpPr>
          <p:nvPr>
            <p:ph type="subTitle" idx="1" hasCustomPrompt="1"/>
          </p:nvPr>
        </p:nvSpPr>
        <p:spPr>
          <a:xfrm>
            <a:off x="605433" y="3536575"/>
            <a:ext cx="4882330" cy="1203225"/>
          </a:xfrm>
        </p:spPr>
        <p:txBody>
          <a:bodyPr lIns="0" tIns="0" rIns="0" bIns="0"/>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Tree>
    <p:extLst>
      <p:ext uri="{BB962C8B-B14F-4D97-AF65-F5344CB8AC3E}">
        <p14:creationId xmlns:p14="http://schemas.microsoft.com/office/powerpoint/2010/main" val="2594419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Divider (whit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18750" r="15000"/>
          <a:stretch/>
        </p:blipFill>
        <p:spPr>
          <a:xfrm>
            <a:off x="5283200" y="0"/>
            <a:ext cx="6908800" cy="4953000"/>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52001" y="6248400"/>
            <a:ext cx="2223247" cy="457200"/>
          </a:xfrm>
          <a:prstGeom prst="rect">
            <a:avLst/>
          </a:prstGeom>
        </p:spPr>
      </p:pic>
      <p:sp>
        <p:nvSpPr>
          <p:cNvPr id="15" name="Rectangle 14"/>
          <p:cNvSpPr/>
          <p:nvPr userDrawn="1"/>
        </p:nvSpPr>
        <p:spPr>
          <a:xfrm>
            <a:off x="768096" y="3505200"/>
            <a:ext cx="24384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
        <p:nvSpPr>
          <p:cNvPr id="17" name="Text Placeholder 2"/>
          <p:cNvSpPr>
            <a:spLocks noGrp="1"/>
          </p:cNvSpPr>
          <p:nvPr>
            <p:ph type="body" idx="10"/>
          </p:nvPr>
        </p:nvSpPr>
        <p:spPr>
          <a:xfrm>
            <a:off x="609600" y="1828800"/>
            <a:ext cx="109728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9772681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p>
        </p:txBody>
      </p:sp>
      <p:sp>
        <p:nvSpPr>
          <p:cNvPr id="3" name="Content Placeholder 2"/>
          <p:cNvSpPr>
            <a:spLocks noGrp="1"/>
          </p:cNvSpPr>
          <p:nvPr>
            <p:ph sz="half" idx="1"/>
          </p:nvPr>
        </p:nvSpPr>
        <p:spPr>
          <a:xfrm>
            <a:off x="609600" y="1143001"/>
            <a:ext cx="5384800" cy="4525963"/>
          </a:xfr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1"/>
            <a:ext cx="5384800" cy="4525963"/>
          </a:xfrm>
        </p:spPr>
        <p:txBody>
          <a:bodyPr/>
          <a:lstStyle>
            <a:lvl1pPr>
              <a:defRPr sz="26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txBox="1">
            <a:spLocks/>
          </p:cNvSpPr>
          <p:nvPr userDrawn="1"/>
        </p:nvSpPr>
        <p:spPr>
          <a:xfrm>
            <a:off x="812800" y="228600"/>
            <a:ext cx="10972800" cy="7159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Tree>
    <p:extLst>
      <p:ext uri="{BB962C8B-B14F-4D97-AF65-F5344CB8AC3E}">
        <p14:creationId xmlns:p14="http://schemas.microsoft.com/office/powerpoint/2010/main" val="342718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w/ image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AFD86A-9386-539E-8F08-8D0938C09997}"/>
              </a:ext>
            </a:extLst>
          </p:cNvPr>
          <p:cNvSpPr>
            <a:spLocks noGrp="1"/>
          </p:cNvSpPr>
          <p:nvPr>
            <p:ph type="pic" sz="quarter" idx="12"/>
          </p:nvPr>
        </p:nvSpPr>
        <p:spPr>
          <a:xfrm>
            <a:off x="6103305" y="-23149"/>
            <a:ext cx="6189002" cy="6913259"/>
          </a:xfrm>
          <a:custGeom>
            <a:avLst/>
            <a:gdLst>
              <a:gd name="connsiteX0" fmla="*/ 0 w 11784305"/>
              <a:gd name="connsiteY0" fmla="*/ 5892153 h 11784305"/>
              <a:gd name="connsiteX1" fmla="*/ 5892153 w 11784305"/>
              <a:gd name="connsiteY1" fmla="*/ 0 h 11784305"/>
              <a:gd name="connsiteX2" fmla="*/ 11784306 w 11784305"/>
              <a:gd name="connsiteY2" fmla="*/ 5892153 h 11784305"/>
              <a:gd name="connsiteX3" fmla="*/ 5892153 w 11784305"/>
              <a:gd name="connsiteY3" fmla="*/ 11784306 h 11784305"/>
              <a:gd name="connsiteX4" fmla="*/ 0 w 11784305"/>
              <a:gd name="connsiteY4" fmla="*/ 5892153 h 11784305"/>
              <a:gd name="connsiteX0" fmla="*/ 702827 w 12487133"/>
              <a:gd name="connsiteY0" fmla="*/ 5892153 h 11789233"/>
              <a:gd name="connsiteX1" fmla="*/ 6594980 w 12487133"/>
              <a:gd name="connsiteY1" fmla="*/ 0 h 11789233"/>
              <a:gd name="connsiteX2" fmla="*/ 12487133 w 12487133"/>
              <a:gd name="connsiteY2" fmla="*/ 5892153 h 11789233"/>
              <a:gd name="connsiteX3" fmla="*/ 6594980 w 12487133"/>
              <a:gd name="connsiteY3" fmla="*/ 11784306 h 11789233"/>
              <a:gd name="connsiteX4" fmla="*/ 763787 w 12487133"/>
              <a:gd name="connsiteY4" fmla="*/ 6888480 h 11789233"/>
              <a:gd name="connsiteX5" fmla="*/ 702827 w 12487133"/>
              <a:gd name="connsiteY5" fmla="*/ 5892153 h 11789233"/>
              <a:gd name="connsiteX0" fmla="*/ 702827 w 12487314"/>
              <a:gd name="connsiteY0" fmla="*/ 6628671 h 12525751"/>
              <a:gd name="connsiteX1" fmla="*/ 6594980 w 12487314"/>
              <a:gd name="connsiteY1" fmla="*/ 736518 h 12525751"/>
              <a:gd name="connsiteX2" fmla="*/ 6798827 w 12487314"/>
              <a:gd name="connsiteY2" fmla="*/ 736518 h 12525751"/>
              <a:gd name="connsiteX3" fmla="*/ 12487133 w 12487314"/>
              <a:gd name="connsiteY3" fmla="*/ 6628671 h 12525751"/>
              <a:gd name="connsiteX4" fmla="*/ 6594980 w 12487314"/>
              <a:gd name="connsiteY4" fmla="*/ 12520824 h 12525751"/>
              <a:gd name="connsiteX5" fmla="*/ 763787 w 12487314"/>
              <a:gd name="connsiteY5" fmla="*/ 7624998 h 12525751"/>
              <a:gd name="connsiteX6" fmla="*/ 702827 w 12487314"/>
              <a:gd name="connsiteY6" fmla="*/ 6628671 h 12525751"/>
              <a:gd name="connsiteX0" fmla="*/ 702827 w 12487133"/>
              <a:gd name="connsiteY0" fmla="*/ 6628671 h 12525751"/>
              <a:gd name="connsiteX1" fmla="*/ 6594980 w 12487133"/>
              <a:gd name="connsiteY1" fmla="*/ 736518 h 12525751"/>
              <a:gd name="connsiteX2" fmla="*/ 6798827 w 12487133"/>
              <a:gd name="connsiteY2" fmla="*/ 736518 h 12525751"/>
              <a:gd name="connsiteX3" fmla="*/ 12487133 w 12487133"/>
              <a:gd name="connsiteY3" fmla="*/ 6628671 h 12525751"/>
              <a:gd name="connsiteX4" fmla="*/ 6594980 w 12487133"/>
              <a:gd name="connsiteY4" fmla="*/ 12520824 h 12525751"/>
              <a:gd name="connsiteX5" fmla="*/ 763787 w 12487133"/>
              <a:gd name="connsiteY5" fmla="*/ 7624998 h 12525751"/>
              <a:gd name="connsiteX6" fmla="*/ 702827 w 12487133"/>
              <a:gd name="connsiteY6" fmla="*/ 6628671 h 12525751"/>
              <a:gd name="connsiteX0" fmla="*/ 702827 w 12487133"/>
              <a:gd name="connsiteY0" fmla="*/ 6628671 h 12525751"/>
              <a:gd name="connsiteX1" fmla="*/ 6594980 w 12487133"/>
              <a:gd name="connsiteY1" fmla="*/ 736518 h 12525751"/>
              <a:gd name="connsiteX2" fmla="*/ 6798827 w 12487133"/>
              <a:gd name="connsiteY2" fmla="*/ 736518 h 12525751"/>
              <a:gd name="connsiteX3" fmla="*/ 12487133 w 12487133"/>
              <a:gd name="connsiteY3" fmla="*/ 6628671 h 12525751"/>
              <a:gd name="connsiteX4" fmla="*/ 6594980 w 12487133"/>
              <a:gd name="connsiteY4" fmla="*/ 12520824 h 12525751"/>
              <a:gd name="connsiteX5" fmla="*/ 763787 w 12487133"/>
              <a:gd name="connsiteY5" fmla="*/ 7624998 h 12525751"/>
              <a:gd name="connsiteX6" fmla="*/ 702827 w 12487133"/>
              <a:gd name="connsiteY6" fmla="*/ 6628671 h 12525751"/>
              <a:gd name="connsiteX0" fmla="*/ 702827 w 7261257"/>
              <a:gd name="connsiteY0" fmla="*/ 6628671 h 12520833"/>
              <a:gd name="connsiteX1" fmla="*/ 6594980 w 7261257"/>
              <a:gd name="connsiteY1" fmla="*/ 736518 h 12520833"/>
              <a:gd name="connsiteX2" fmla="*/ 6798827 w 7261257"/>
              <a:gd name="connsiteY2" fmla="*/ 736518 h 12520833"/>
              <a:gd name="connsiteX3" fmla="*/ 6899133 w 7261257"/>
              <a:gd name="connsiteY3" fmla="*/ 7583711 h 12520833"/>
              <a:gd name="connsiteX4" fmla="*/ 6594980 w 7261257"/>
              <a:gd name="connsiteY4" fmla="*/ 12520824 h 12520833"/>
              <a:gd name="connsiteX5" fmla="*/ 763787 w 7261257"/>
              <a:gd name="connsiteY5" fmla="*/ 7624998 h 12520833"/>
              <a:gd name="connsiteX6" fmla="*/ 702827 w 7261257"/>
              <a:gd name="connsiteY6" fmla="*/ 6628671 h 12520833"/>
              <a:gd name="connsiteX0" fmla="*/ 702827 w 7140215"/>
              <a:gd name="connsiteY0" fmla="*/ 6628671 h 12520833"/>
              <a:gd name="connsiteX1" fmla="*/ 6594980 w 7140215"/>
              <a:gd name="connsiteY1" fmla="*/ 736518 h 12520833"/>
              <a:gd name="connsiteX2" fmla="*/ 6798827 w 7140215"/>
              <a:gd name="connsiteY2" fmla="*/ 736518 h 12520833"/>
              <a:gd name="connsiteX3" fmla="*/ 6899133 w 7140215"/>
              <a:gd name="connsiteY3" fmla="*/ 7583711 h 12520833"/>
              <a:gd name="connsiteX4" fmla="*/ 6594980 w 7140215"/>
              <a:gd name="connsiteY4" fmla="*/ 12520824 h 12520833"/>
              <a:gd name="connsiteX5" fmla="*/ 763787 w 7140215"/>
              <a:gd name="connsiteY5" fmla="*/ 7624998 h 12520833"/>
              <a:gd name="connsiteX6" fmla="*/ 702827 w 7140215"/>
              <a:gd name="connsiteY6" fmla="*/ 6628671 h 12520833"/>
              <a:gd name="connsiteX0" fmla="*/ 702827 w 7140215"/>
              <a:gd name="connsiteY0" fmla="*/ 6327165 h 12219327"/>
              <a:gd name="connsiteX1" fmla="*/ 6594980 w 7140215"/>
              <a:gd name="connsiteY1" fmla="*/ 435012 h 12219327"/>
              <a:gd name="connsiteX2" fmla="*/ 6798827 w 7140215"/>
              <a:gd name="connsiteY2" fmla="*/ 435012 h 12219327"/>
              <a:gd name="connsiteX3" fmla="*/ 6899133 w 7140215"/>
              <a:gd name="connsiteY3" fmla="*/ 7282205 h 12219327"/>
              <a:gd name="connsiteX4" fmla="*/ 6594980 w 7140215"/>
              <a:gd name="connsiteY4" fmla="*/ 12219318 h 12219327"/>
              <a:gd name="connsiteX5" fmla="*/ 763787 w 7140215"/>
              <a:gd name="connsiteY5" fmla="*/ 7323492 h 12219327"/>
              <a:gd name="connsiteX6" fmla="*/ 702827 w 7140215"/>
              <a:gd name="connsiteY6" fmla="*/ 6327165 h 12219327"/>
              <a:gd name="connsiteX0" fmla="*/ 702827 w 7388317"/>
              <a:gd name="connsiteY0" fmla="*/ 6306295 h 12198457"/>
              <a:gd name="connsiteX1" fmla="*/ 6594980 w 7388317"/>
              <a:gd name="connsiteY1" fmla="*/ 414142 h 12198457"/>
              <a:gd name="connsiteX2" fmla="*/ 7316718 w 7388317"/>
              <a:gd name="connsiteY2" fmla="*/ 478878 h 12198457"/>
              <a:gd name="connsiteX3" fmla="*/ 6899133 w 7388317"/>
              <a:gd name="connsiteY3" fmla="*/ 7261335 h 12198457"/>
              <a:gd name="connsiteX4" fmla="*/ 6594980 w 7388317"/>
              <a:gd name="connsiteY4" fmla="*/ 12198448 h 12198457"/>
              <a:gd name="connsiteX5" fmla="*/ 763787 w 7388317"/>
              <a:gd name="connsiteY5" fmla="*/ 7302622 h 12198457"/>
              <a:gd name="connsiteX6" fmla="*/ 702827 w 7388317"/>
              <a:gd name="connsiteY6" fmla="*/ 6306295 h 12198457"/>
              <a:gd name="connsiteX0" fmla="*/ 546917 w 7633759"/>
              <a:gd name="connsiteY0" fmla="*/ 5746919 h 12159942"/>
              <a:gd name="connsiteX1" fmla="*/ 6821035 w 7633759"/>
              <a:gd name="connsiteY1" fmla="*/ 375627 h 12159942"/>
              <a:gd name="connsiteX2" fmla="*/ 7542773 w 7633759"/>
              <a:gd name="connsiteY2" fmla="*/ 440363 h 12159942"/>
              <a:gd name="connsiteX3" fmla="*/ 7125188 w 7633759"/>
              <a:gd name="connsiteY3" fmla="*/ 7222820 h 12159942"/>
              <a:gd name="connsiteX4" fmla="*/ 6821035 w 7633759"/>
              <a:gd name="connsiteY4" fmla="*/ 12159933 h 12159942"/>
              <a:gd name="connsiteX5" fmla="*/ 989842 w 7633759"/>
              <a:gd name="connsiteY5" fmla="*/ 7264107 h 12159942"/>
              <a:gd name="connsiteX6" fmla="*/ 546917 w 7633759"/>
              <a:gd name="connsiteY6" fmla="*/ 5746919 h 12159942"/>
              <a:gd name="connsiteX0" fmla="*/ 1198875 w 7050777"/>
              <a:gd name="connsiteY0" fmla="*/ 3248639 h 11988173"/>
              <a:gd name="connsiteX1" fmla="*/ 6292375 w 7050777"/>
              <a:gd name="connsiteY1" fmla="*/ 203858 h 11988173"/>
              <a:gd name="connsiteX2" fmla="*/ 7014113 w 7050777"/>
              <a:gd name="connsiteY2" fmla="*/ 268594 h 11988173"/>
              <a:gd name="connsiteX3" fmla="*/ 6596528 w 7050777"/>
              <a:gd name="connsiteY3" fmla="*/ 7051051 h 11988173"/>
              <a:gd name="connsiteX4" fmla="*/ 6292375 w 7050777"/>
              <a:gd name="connsiteY4" fmla="*/ 11988164 h 11988173"/>
              <a:gd name="connsiteX5" fmla="*/ 461182 w 7050777"/>
              <a:gd name="connsiteY5" fmla="*/ 7092338 h 11988173"/>
              <a:gd name="connsiteX6" fmla="*/ 1198875 w 7050777"/>
              <a:gd name="connsiteY6" fmla="*/ 3248639 h 11988173"/>
              <a:gd name="connsiteX0" fmla="*/ 1151439 w 7003341"/>
              <a:gd name="connsiteY0" fmla="*/ 3248639 h 11988173"/>
              <a:gd name="connsiteX1" fmla="*/ 6244939 w 7003341"/>
              <a:gd name="connsiteY1" fmla="*/ 203858 h 11988173"/>
              <a:gd name="connsiteX2" fmla="*/ 6966677 w 7003341"/>
              <a:gd name="connsiteY2" fmla="*/ 268594 h 11988173"/>
              <a:gd name="connsiteX3" fmla="*/ 6549092 w 7003341"/>
              <a:gd name="connsiteY3" fmla="*/ 7051051 h 11988173"/>
              <a:gd name="connsiteX4" fmla="*/ 6244939 w 7003341"/>
              <a:gd name="connsiteY4" fmla="*/ 11988164 h 11988173"/>
              <a:gd name="connsiteX5" fmla="*/ 413746 w 7003341"/>
              <a:gd name="connsiteY5" fmla="*/ 7092338 h 11988173"/>
              <a:gd name="connsiteX6" fmla="*/ 1151439 w 7003341"/>
              <a:gd name="connsiteY6" fmla="*/ 3248639 h 11988173"/>
              <a:gd name="connsiteX0" fmla="*/ 766946 w 6618848"/>
              <a:gd name="connsiteY0" fmla="*/ 3248639 h 11988173"/>
              <a:gd name="connsiteX1" fmla="*/ 5860446 w 6618848"/>
              <a:gd name="connsiteY1" fmla="*/ 203858 h 11988173"/>
              <a:gd name="connsiteX2" fmla="*/ 6582184 w 6618848"/>
              <a:gd name="connsiteY2" fmla="*/ 268594 h 11988173"/>
              <a:gd name="connsiteX3" fmla="*/ 6164599 w 6618848"/>
              <a:gd name="connsiteY3" fmla="*/ 7051051 h 11988173"/>
              <a:gd name="connsiteX4" fmla="*/ 5860446 w 6618848"/>
              <a:gd name="connsiteY4" fmla="*/ 11988164 h 11988173"/>
              <a:gd name="connsiteX5" fmla="*/ 29253 w 6618848"/>
              <a:gd name="connsiteY5" fmla="*/ 7092338 h 11988173"/>
              <a:gd name="connsiteX6" fmla="*/ 766946 w 6618848"/>
              <a:gd name="connsiteY6" fmla="*/ 3248639 h 11988173"/>
              <a:gd name="connsiteX0" fmla="*/ 766946 w 6618848"/>
              <a:gd name="connsiteY0" fmla="*/ 3248639 h 7527259"/>
              <a:gd name="connsiteX1" fmla="*/ 5860446 w 6618848"/>
              <a:gd name="connsiteY1" fmla="*/ 203858 h 7527259"/>
              <a:gd name="connsiteX2" fmla="*/ 6582184 w 6618848"/>
              <a:gd name="connsiteY2" fmla="*/ 268594 h 7527259"/>
              <a:gd name="connsiteX3" fmla="*/ 6164599 w 6618848"/>
              <a:gd name="connsiteY3" fmla="*/ 7051051 h 7527259"/>
              <a:gd name="connsiteX4" fmla="*/ 4251565 w 6618848"/>
              <a:gd name="connsiteY4" fmla="*/ 7080498 h 7527259"/>
              <a:gd name="connsiteX5" fmla="*/ 29253 w 6618848"/>
              <a:gd name="connsiteY5" fmla="*/ 7092338 h 7527259"/>
              <a:gd name="connsiteX6" fmla="*/ 766946 w 6618848"/>
              <a:gd name="connsiteY6" fmla="*/ 3248639 h 7527259"/>
              <a:gd name="connsiteX0" fmla="*/ 766946 w 6618848"/>
              <a:gd name="connsiteY0" fmla="*/ 3248639 h 7522195"/>
              <a:gd name="connsiteX1" fmla="*/ 5860446 w 6618848"/>
              <a:gd name="connsiteY1" fmla="*/ 203858 h 7522195"/>
              <a:gd name="connsiteX2" fmla="*/ 6582184 w 6618848"/>
              <a:gd name="connsiteY2" fmla="*/ 268594 h 7522195"/>
              <a:gd name="connsiteX3" fmla="*/ 6164599 w 6618848"/>
              <a:gd name="connsiteY3" fmla="*/ 7051051 h 7522195"/>
              <a:gd name="connsiteX4" fmla="*/ 4251565 w 6618848"/>
              <a:gd name="connsiteY4" fmla="*/ 7080498 h 7522195"/>
              <a:gd name="connsiteX5" fmla="*/ 29253 w 6618848"/>
              <a:gd name="connsiteY5" fmla="*/ 7092338 h 7522195"/>
              <a:gd name="connsiteX6" fmla="*/ 766946 w 6618848"/>
              <a:gd name="connsiteY6" fmla="*/ 3248639 h 7522195"/>
              <a:gd name="connsiteX0" fmla="*/ 766946 w 6618848"/>
              <a:gd name="connsiteY0" fmla="*/ 3248639 h 7093968"/>
              <a:gd name="connsiteX1" fmla="*/ 5860446 w 6618848"/>
              <a:gd name="connsiteY1" fmla="*/ 203858 h 7093968"/>
              <a:gd name="connsiteX2" fmla="*/ 6582184 w 6618848"/>
              <a:gd name="connsiteY2" fmla="*/ 268594 h 7093968"/>
              <a:gd name="connsiteX3" fmla="*/ 6164599 w 6618848"/>
              <a:gd name="connsiteY3" fmla="*/ 7051051 h 7093968"/>
              <a:gd name="connsiteX4" fmla="*/ 4251565 w 6618848"/>
              <a:gd name="connsiteY4" fmla="*/ 7080498 h 7093968"/>
              <a:gd name="connsiteX5" fmla="*/ 29253 w 6618848"/>
              <a:gd name="connsiteY5" fmla="*/ 7092338 h 7093968"/>
              <a:gd name="connsiteX6" fmla="*/ 766946 w 6618848"/>
              <a:gd name="connsiteY6" fmla="*/ 3248639 h 7093968"/>
              <a:gd name="connsiteX0" fmla="*/ 766946 w 6332686"/>
              <a:gd name="connsiteY0" fmla="*/ 3055253 h 6900582"/>
              <a:gd name="connsiteX1" fmla="*/ 5860446 w 6332686"/>
              <a:gd name="connsiteY1" fmla="*/ 10472 h 6900582"/>
              <a:gd name="connsiteX2" fmla="*/ 6096047 w 6332686"/>
              <a:gd name="connsiteY2" fmla="*/ 1985031 h 6900582"/>
              <a:gd name="connsiteX3" fmla="*/ 6164599 w 6332686"/>
              <a:gd name="connsiteY3" fmla="*/ 6857665 h 6900582"/>
              <a:gd name="connsiteX4" fmla="*/ 4251565 w 6332686"/>
              <a:gd name="connsiteY4" fmla="*/ 6887112 h 6900582"/>
              <a:gd name="connsiteX5" fmla="*/ 29253 w 6332686"/>
              <a:gd name="connsiteY5" fmla="*/ 6898952 h 6900582"/>
              <a:gd name="connsiteX6" fmla="*/ 766946 w 6332686"/>
              <a:gd name="connsiteY6" fmla="*/ 3055253 h 6900582"/>
              <a:gd name="connsiteX0" fmla="*/ 809702 w 6501127"/>
              <a:gd name="connsiteY0" fmla="*/ 3078296 h 6923625"/>
              <a:gd name="connsiteX1" fmla="*/ 6088397 w 6501127"/>
              <a:gd name="connsiteY1" fmla="*/ 10366 h 6923625"/>
              <a:gd name="connsiteX2" fmla="*/ 6138803 w 6501127"/>
              <a:gd name="connsiteY2" fmla="*/ 2008074 h 6923625"/>
              <a:gd name="connsiteX3" fmla="*/ 6207355 w 6501127"/>
              <a:gd name="connsiteY3" fmla="*/ 6880708 h 6923625"/>
              <a:gd name="connsiteX4" fmla="*/ 4294321 w 6501127"/>
              <a:gd name="connsiteY4" fmla="*/ 6910155 h 6923625"/>
              <a:gd name="connsiteX5" fmla="*/ 72009 w 6501127"/>
              <a:gd name="connsiteY5" fmla="*/ 6921995 h 6923625"/>
              <a:gd name="connsiteX6" fmla="*/ 809702 w 6501127"/>
              <a:gd name="connsiteY6" fmla="*/ 3078296 h 6923625"/>
              <a:gd name="connsiteX0" fmla="*/ 809702 w 6501127"/>
              <a:gd name="connsiteY0" fmla="*/ 3078296 h 6923625"/>
              <a:gd name="connsiteX1" fmla="*/ 6088397 w 6501127"/>
              <a:gd name="connsiteY1" fmla="*/ 10366 h 6923625"/>
              <a:gd name="connsiteX2" fmla="*/ 6138803 w 6501127"/>
              <a:gd name="connsiteY2" fmla="*/ 2008074 h 6923625"/>
              <a:gd name="connsiteX3" fmla="*/ 6207355 w 6501127"/>
              <a:gd name="connsiteY3" fmla="*/ 6880708 h 6923625"/>
              <a:gd name="connsiteX4" fmla="*/ 4294321 w 6501127"/>
              <a:gd name="connsiteY4" fmla="*/ 6910155 h 6923625"/>
              <a:gd name="connsiteX5" fmla="*/ 72009 w 6501127"/>
              <a:gd name="connsiteY5" fmla="*/ 6921995 h 6923625"/>
              <a:gd name="connsiteX6" fmla="*/ 809702 w 6501127"/>
              <a:gd name="connsiteY6" fmla="*/ 3078296 h 6923625"/>
              <a:gd name="connsiteX0" fmla="*/ 809702 w 6207355"/>
              <a:gd name="connsiteY0" fmla="*/ 3067930 h 6913259"/>
              <a:gd name="connsiteX1" fmla="*/ 6088397 w 6207355"/>
              <a:gd name="connsiteY1" fmla="*/ 0 h 6913259"/>
              <a:gd name="connsiteX2" fmla="*/ 6138803 w 6207355"/>
              <a:gd name="connsiteY2" fmla="*/ 1997708 h 6913259"/>
              <a:gd name="connsiteX3" fmla="*/ 6207355 w 6207355"/>
              <a:gd name="connsiteY3" fmla="*/ 6870342 h 6913259"/>
              <a:gd name="connsiteX4" fmla="*/ 4294321 w 6207355"/>
              <a:gd name="connsiteY4" fmla="*/ 6899789 h 6913259"/>
              <a:gd name="connsiteX5" fmla="*/ 72009 w 6207355"/>
              <a:gd name="connsiteY5" fmla="*/ 6911629 h 6913259"/>
              <a:gd name="connsiteX6" fmla="*/ 809702 w 6207355"/>
              <a:gd name="connsiteY6" fmla="*/ 3067930 h 6913259"/>
              <a:gd name="connsiteX0" fmla="*/ 809702 w 6207355"/>
              <a:gd name="connsiteY0" fmla="*/ 3067930 h 6913259"/>
              <a:gd name="connsiteX1" fmla="*/ 6088397 w 6207355"/>
              <a:gd name="connsiteY1" fmla="*/ 0 h 6913259"/>
              <a:gd name="connsiteX2" fmla="*/ 6138803 w 6207355"/>
              <a:gd name="connsiteY2" fmla="*/ 1997708 h 6913259"/>
              <a:gd name="connsiteX3" fmla="*/ 6207355 w 6207355"/>
              <a:gd name="connsiteY3" fmla="*/ 6870342 h 6913259"/>
              <a:gd name="connsiteX4" fmla="*/ 4294321 w 6207355"/>
              <a:gd name="connsiteY4" fmla="*/ 6899789 h 6913259"/>
              <a:gd name="connsiteX5" fmla="*/ 72009 w 6207355"/>
              <a:gd name="connsiteY5" fmla="*/ 6911629 h 6913259"/>
              <a:gd name="connsiteX6" fmla="*/ 809702 w 6207355"/>
              <a:gd name="connsiteY6" fmla="*/ 3067930 h 6913259"/>
              <a:gd name="connsiteX0" fmla="*/ 761714 w 6159367"/>
              <a:gd name="connsiteY0" fmla="*/ 3067930 h 6913259"/>
              <a:gd name="connsiteX1" fmla="*/ 6040409 w 6159367"/>
              <a:gd name="connsiteY1" fmla="*/ 0 h 6913259"/>
              <a:gd name="connsiteX2" fmla="*/ 6090815 w 6159367"/>
              <a:gd name="connsiteY2" fmla="*/ 1997708 h 6913259"/>
              <a:gd name="connsiteX3" fmla="*/ 6159367 w 6159367"/>
              <a:gd name="connsiteY3" fmla="*/ 6870342 h 6913259"/>
              <a:gd name="connsiteX4" fmla="*/ 4246333 w 6159367"/>
              <a:gd name="connsiteY4" fmla="*/ 6899789 h 6913259"/>
              <a:gd name="connsiteX5" fmla="*/ 24021 w 6159367"/>
              <a:gd name="connsiteY5" fmla="*/ 6911629 h 6913259"/>
              <a:gd name="connsiteX6" fmla="*/ 761714 w 6159367"/>
              <a:gd name="connsiteY6" fmla="*/ 3067930 h 6913259"/>
              <a:gd name="connsiteX0" fmla="*/ 748582 w 6146235"/>
              <a:gd name="connsiteY0" fmla="*/ 3067930 h 6913259"/>
              <a:gd name="connsiteX1" fmla="*/ 6027277 w 6146235"/>
              <a:gd name="connsiteY1" fmla="*/ 0 h 6913259"/>
              <a:gd name="connsiteX2" fmla="*/ 6077683 w 6146235"/>
              <a:gd name="connsiteY2" fmla="*/ 1997708 h 6913259"/>
              <a:gd name="connsiteX3" fmla="*/ 6146235 w 6146235"/>
              <a:gd name="connsiteY3" fmla="*/ 6870342 h 6913259"/>
              <a:gd name="connsiteX4" fmla="*/ 4233201 w 6146235"/>
              <a:gd name="connsiteY4" fmla="*/ 6899789 h 6913259"/>
              <a:gd name="connsiteX5" fmla="*/ 10889 w 6146235"/>
              <a:gd name="connsiteY5" fmla="*/ 6911629 h 6913259"/>
              <a:gd name="connsiteX6" fmla="*/ 748582 w 6146235"/>
              <a:gd name="connsiteY6" fmla="*/ 3067930 h 6913259"/>
              <a:gd name="connsiteX0" fmla="*/ 779277 w 6176930"/>
              <a:gd name="connsiteY0" fmla="*/ 3067930 h 6913259"/>
              <a:gd name="connsiteX1" fmla="*/ 6057972 w 6176930"/>
              <a:gd name="connsiteY1" fmla="*/ 0 h 6913259"/>
              <a:gd name="connsiteX2" fmla="*/ 6108378 w 6176930"/>
              <a:gd name="connsiteY2" fmla="*/ 1997708 h 6913259"/>
              <a:gd name="connsiteX3" fmla="*/ 6176930 w 6176930"/>
              <a:gd name="connsiteY3" fmla="*/ 6870342 h 6913259"/>
              <a:gd name="connsiteX4" fmla="*/ 4263896 w 6176930"/>
              <a:gd name="connsiteY4" fmla="*/ 6899789 h 6913259"/>
              <a:gd name="connsiteX5" fmla="*/ 41584 w 6176930"/>
              <a:gd name="connsiteY5" fmla="*/ 6911629 h 6913259"/>
              <a:gd name="connsiteX6" fmla="*/ 779277 w 6176930"/>
              <a:gd name="connsiteY6" fmla="*/ 3067930 h 6913259"/>
              <a:gd name="connsiteX0" fmla="*/ 790253 w 6176331"/>
              <a:gd name="connsiteY0" fmla="*/ 2975333 h 6913259"/>
              <a:gd name="connsiteX1" fmla="*/ 6057373 w 6176331"/>
              <a:gd name="connsiteY1" fmla="*/ 0 h 6913259"/>
              <a:gd name="connsiteX2" fmla="*/ 6107779 w 6176331"/>
              <a:gd name="connsiteY2" fmla="*/ 1997708 h 6913259"/>
              <a:gd name="connsiteX3" fmla="*/ 6176331 w 6176331"/>
              <a:gd name="connsiteY3" fmla="*/ 6870342 h 6913259"/>
              <a:gd name="connsiteX4" fmla="*/ 4263297 w 6176331"/>
              <a:gd name="connsiteY4" fmla="*/ 6899789 h 6913259"/>
              <a:gd name="connsiteX5" fmla="*/ 40985 w 6176331"/>
              <a:gd name="connsiteY5" fmla="*/ 6911629 h 6913259"/>
              <a:gd name="connsiteX6" fmla="*/ 790253 w 6176331"/>
              <a:gd name="connsiteY6" fmla="*/ 2975333 h 6913259"/>
              <a:gd name="connsiteX0" fmla="*/ 790253 w 6176331"/>
              <a:gd name="connsiteY0" fmla="*/ 2975333 h 6913259"/>
              <a:gd name="connsiteX1" fmla="*/ 6057373 w 6176331"/>
              <a:gd name="connsiteY1" fmla="*/ 0 h 6913259"/>
              <a:gd name="connsiteX2" fmla="*/ 6107779 w 6176331"/>
              <a:gd name="connsiteY2" fmla="*/ 1997708 h 6913259"/>
              <a:gd name="connsiteX3" fmla="*/ 6176331 w 6176331"/>
              <a:gd name="connsiteY3" fmla="*/ 6870342 h 6913259"/>
              <a:gd name="connsiteX4" fmla="*/ 4263297 w 6176331"/>
              <a:gd name="connsiteY4" fmla="*/ 6899789 h 6913259"/>
              <a:gd name="connsiteX5" fmla="*/ 40985 w 6176331"/>
              <a:gd name="connsiteY5" fmla="*/ 6911629 h 6913259"/>
              <a:gd name="connsiteX6" fmla="*/ 790253 w 6176331"/>
              <a:gd name="connsiteY6" fmla="*/ 2975333 h 6913259"/>
              <a:gd name="connsiteX0" fmla="*/ 792797 w 6178875"/>
              <a:gd name="connsiteY0" fmla="*/ 2975333 h 6913259"/>
              <a:gd name="connsiteX1" fmla="*/ 6059917 w 6178875"/>
              <a:gd name="connsiteY1" fmla="*/ 0 h 6913259"/>
              <a:gd name="connsiteX2" fmla="*/ 6110323 w 6178875"/>
              <a:gd name="connsiteY2" fmla="*/ 1997708 h 6913259"/>
              <a:gd name="connsiteX3" fmla="*/ 6178875 w 6178875"/>
              <a:gd name="connsiteY3" fmla="*/ 6870342 h 6913259"/>
              <a:gd name="connsiteX4" fmla="*/ 4265841 w 6178875"/>
              <a:gd name="connsiteY4" fmla="*/ 6899789 h 6913259"/>
              <a:gd name="connsiteX5" fmla="*/ 43529 w 6178875"/>
              <a:gd name="connsiteY5" fmla="*/ 6911629 h 6913259"/>
              <a:gd name="connsiteX6" fmla="*/ 792797 w 6178875"/>
              <a:gd name="connsiteY6" fmla="*/ 2975333 h 6913259"/>
              <a:gd name="connsiteX0" fmla="*/ 792797 w 6178875"/>
              <a:gd name="connsiteY0" fmla="*/ 2975333 h 6913259"/>
              <a:gd name="connsiteX1" fmla="*/ 6059917 w 6178875"/>
              <a:gd name="connsiteY1" fmla="*/ 0 h 6913259"/>
              <a:gd name="connsiteX2" fmla="*/ 6110323 w 6178875"/>
              <a:gd name="connsiteY2" fmla="*/ 1997708 h 6913259"/>
              <a:gd name="connsiteX3" fmla="*/ 6178875 w 6178875"/>
              <a:gd name="connsiteY3" fmla="*/ 6870342 h 6913259"/>
              <a:gd name="connsiteX4" fmla="*/ 4265841 w 6178875"/>
              <a:gd name="connsiteY4" fmla="*/ 6899789 h 6913259"/>
              <a:gd name="connsiteX5" fmla="*/ 43529 w 6178875"/>
              <a:gd name="connsiteY5" fmla="*/ 6911629 h 6913259"/>
              <a:gd name="connsiteX6" fmla="*/ 792797 w 6178875"/>
              <a:gd name="connsiteY6" fmla="*/ 2975333 h 6913259"/>
              <a:gd name="connsiteX0" fmla="*/ 789575 w 6175653"/>
              <a:gd name="connsiteY0" fmla="*/ 2975333 h 6913259"/>
              <a:gd name="connsiteX1" fmla="*/ 6056695 w 6175653"/>
              <a:gd name="connsiteY1" fmla="*/ 0 h 6913259"/>
              <a:gd name="connsiteX2" fmla="*/ 6107101 w 6175653"/>
              <a:gd name="connsiteY2" fmla="*/ 1997708 h 6913259"/>
              <a:gd name="connsiteX3" fmla="*/ 6175653 w 6175653"/>
              <a:gd name="connsiteY3" fmla="*/ 6870342 h 6913259"/>
              <a:gd name="connsiteX4" fmla="*/ 4262619 w 6175653"/>
              <a:gd name="connsiteY4" fmla="*/ 6899789 h 6913259"/>
              <a:gd name="connsiteX5" fmla="*/ 40307 w 6175653"/>
              <a:gd name="connsiteY5" fmla="*/ 6911629 h 6913259"/>
              <a:gd name="connsiteX6" fmla="*/ 789575 w 6175653"/>
              <a:gd name="connsiteY6" fmla="*/ 2975333 h 6913259"/>
              <a:gd name="connsiteX0" fmla="*/ 802924 w 6189002"/>
              <a:gd name="connsiteY0" fmla="*/ 2975333 h 6913259"/>
              <a:gd name="connsiteX1" fmla="*/ 6070044 w 6189002"/>
              <a:gd name="connsiteY1" fmla="*/ 0 h 6913259"/>
              <a:gd name="connsiteX2" fmla="*/ 6120450 w 6189002"/>
              <a:gd name="connsiteY2" fmla="*/ 1997708 h 6913259"/>
              <a:gd name="connsiteX3" fmla="*/ 6189002 w 6189002"/>
              <a:gd name="connsiteY3" fmla="*/ 6870342 h 6913259"/>
              <a:gd name="connsiteX4" fmla="*/ 4275968 w 6189002"/>
              <a:gd name="connsiteY4" fmla="*/ 6899789 h 6913259"/>
              <a:gd name="connsiteX5" fmla="*/ 53656 w 6189002"/>
              <a:gd name="connsiteY5" fmla="*/ 6911629 h 6913259"/>
              <a:gd name="connsiteX6" fmla="*/ 802924 w 6189002"/>
              <a:gd name="connsiteY6" fmla="*/ 2975333 h 6913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89002" h="6913259">
                <a:moveTo>
                  <a:pt x="802924" y="2975333"/>
                </a:moveTo>
                <a:cubicBezTo>
                  <a:pt x="1120146" y="2428599"/>
                  <a:pt x="2471771" y="77697"/>
                  <a:pt x="6070044" y="0"/>
                </a:cubicBezTo>
                <a:cubicBezTo>
                  <a:pt x="6090127" y="29974"/>
                  <a:pt x="6139322" y="2004223"/>
                  <a:pt x="6120450" y="1997708"/>
                </a:cubicBezTo>
                <a:cubicBezTo>
                  <a:pt x="6138648" y="1991192"/>
                  <a:pt x="6182336" y="6857011"/>
                  <a:pt x="6189002" y="6870342"/>
                </a:cubicBezTo>
                <a:cubicBezTo>
                  <a:pt x="6175348" y="6883673"/>
                  <a:pt x="4256805" y="6916057"/>
                  <a:pt x="4275968" y="6899789"/>
                </a:cubicBezTo>
                <a:cubicBezTo>
                  <a:pt x="4295131" y="6883521"/>
                  <a:pt x="40258" y="6921381"/>
                  <a:pt x="53656" y="6911629"/>
                </a:cubicBezTo>
                <a:cubicBezTo>
                  <a:pt x="-195397" y="4700086"/>
                  <a:pt x="485702" y="3522067"/>
                  <a:pt x="802924" y="2975333"/>
                </a:cubicBezTo>
                <a:close/>
              </a:path>
            </a:pathLst>
          </a:custGeom>
          <a:noFill/>
        </p:spPr>
        <p:txBody>
          <a:bodyPr/>
          <a:lstStyle>
            <a:lvl1pPr marL="0" indent="0">
              <a:buNone/>
              <a:defRPr>
                <a:solidFill>
                  <a:schemeClr val="bg1"/>
                </a:solidFill>
              </a:defRPr>
            </a:lvl1pPr>
          </a:lstStyle>
          <a:p>
            <a:endParaRPr lang="en-US"/>
          </a:p>
          <a:p>
            <a:endParaRPr lang="en-US"/>
          </a:p>
          <a:p>
            <a:endParaRPr lang="en-US"/>
          </a:p>
          <a:p>
            <a:r>
              <a:rPr lang="en-US"/>
              <a:t>                   </a:t>
            </a:r>
          </a:p>
          <a:p>
            <a:r>
              <a:rPr lang="en-US"/>
              <a:t>                 Click to edit image</a:t>
            </a:r>
          </a:p>
        </p:txBody>
      </p:sp>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624241" y="2200372"/>
            <a:ext cx="5814660" cy="1203225"/>
          </a:xfrm>
        </p:spPr>
        <p:txBody>
          <a:bodyPr lIns="0" tIns="0" rIns="0" bIns="0" anchor="b" anchorCtr="0"/>
          <a:lstStyle>
            <a:lvl1pPr algn="l">
              <a:defRPr sz="4000" b="1">
                <a:solidFill>
                  <a:schemeClr val="accent2"/>
                </a:solidFill>
              </a:defRPr>
            </a:lvl1pPr>
          </a:lstStyle>
          <a:p>
            <a:r>
              <a:rPr lang="en-US"/>
              <a:t>Click to edit title</a:t>
            </a:r>
          </a:p>
        </p:txBody>
      </p:sp>
      <p:sp>
        <p:nvSpPr>
          <p:cNvPr id="14" name="Subtitle 2">
            <a:extLst>
              <a:ext uri="{FF2B5EF4-FFF2-40B4-BE49-F238E27FC236}">
                <a16:creationId xmlns:a16="http://schemas.microsoft.com/office/drawing/2014/main" id="{F7BC2114-F3F0-A9C8-C6EE-E4DDFA7694C3}"/>
              </a:ext>
            </a:extLst>
          </p:cNvPr>
          <p:cNvSpPr>
            <a:spLocks noGrp="1"/>
          </p:cNvSpPr>
          <p:nvPr>
            <p:ph type="subTitle" idx="1" hasCustomPrompt="1"/>
          </p:nvPr>
        </p:nvSpPr>
        <p:spPr>
          <a:xfrm>
            <a:off x="624241" y="3429000"/>
            <a:ext cx="5814659" cy="568959"/>
          </a:xfrm>
        </p:spPr>
        <p:txBody>
          <a:bodyPr lIns="0" tIns="0" rIns="0" bIns="0"/>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Tree>
    <p:extLst>
      <p:ext uri="{BB962C8B-B14F-4D97-AF65-F5344CB8AC3E}">
        <p14:creationId xmlns:p14="http://schemas.microsoft.com/office/powerpoint/2010/main" val="2912147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w/ image and descri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AFD86A-9386-539E-8F08-8D0938C09997}"/>
              </a:ext>
            </a:extLst>
          </p:cNvPr>
          <p:cNvSpPr>
            <a:spLocks noGrp="1"/>
          </p:cNvSpPr>
          <p:nvPr>
            <p:ph type="pic" sz="quarter" idx="12"/>
          </p:nvPr>
        </p:nvSpPr>
        <p:spPr>
          <a:xfrm>
            <a:off x="6103305" y="-23149"/>
            <a:ext cx="6189002" cy="6913259"/>
          </a:xfrm>
          <a:custGeom>
            <a:avLst/>
            <a:gdLst>
              <a:gd name="connsiteX0" fmla="*/ 0 w 11784305"/>
              <a:gd name="connsiteY0" fmla="*/ 5892153 h 11784305"/>
              <a:gd name="connsiteX1" fmla="*/ 5892153 w 11784305"/>
              <a:gd name="connsiteY1" fmla="*/ 0 h 11784305"/>
              <a:gd name="connsiteX2" fmla="*/ 11784306 w 11784305"/>
              <a:gd name="connsiteY2" fmla="*/ 5892153 h 11784305"/>
              <a:gd name="connsiteX3" fmla="*/ 5892153 w 11784305"/>
              <a:gd name="connsiteY3" fmla="*/ 11784306 h 11784305"/>
              <a:gd name="connsiteX4" fmla="*/ 0 w 11784305"/>
              <a:gd name="connsiteY4" fmla="*/ 5892153 h 11784305"/>
              <a:gd name="connsiteX0" fmla="*/ 702827 w 12487133"/>
              <a:gd name="connsiteY0" fmla="*/ 5892153 h 11789233"/>
              <a:gd name="connsiteX1" fmla="*/ 6594980 w 12487133"/>
              <a:gd name="connsiteY1" fmla="*/ 0 h 11789233"/>
              <a:gd name="connsiteX2" fmla="*/ 12487133 w 12487133"/>
              <a:gd name="connsiteY2" fmla="*/ 5892153 h 11789233"/>
              <a:gd name="connsiteX3" fmla="*/ 6594980 w 12487133"/>
              <a:gd name="connsiteY3" fmla="*/ 11784306 h 11789233"/>
              <a:gd name="connsiteX4" fmla="*/ 763787 w 12487133"/>
              <a:gd name="connsiteY4" fmla="*/ 6888480 h 11789233"/>
              <a:gd name="connsiteX5" fmla="*/ 702827 w 12487133"/>
              <a:gd name="connsiteY5" fmla="*/ 5892153 h 11789233"/>
              <a:gd name="connsiteX0" fmla="*/ 702827 w 12487314"/>
              <a:gd name="connsiteY0" fmla="*/ 6628671 h 12525751"/>
              <a:gd name="connsiteX1" fmla="*/ 6594980 w 12487314"/>
              <a:gd name="connsiteY1" fmla="*/ 736518 h 12525751"/>
              <a:gd name="connsiteX2" fmla="*/ 6798827 w 12487314"/>
              <a:gd name="connsiteY2" fmla="*/ 736518 h 12525751"/>
              <a:gd name="connsiteX3" fmla="*/ 12487133 w 12487314"/>
              <a:gd name="connsiteY3" fmla="*/ 6628671 h 12525751"/>
              <a:gd name="connsiteX4" fmla="*/ 6594980 w 12487314"/>
              <a:gd name="connsiteY4" fmla="*/ 12520824 h 12525751"/>
              <a:gd name="connsiteX5" fmla="*/ 763787 w 12487314"/>
              <a:gd name="connsiteY5" fmla="*/ 7624998 h 12525751"/>
              <a:gd name="connsiteX6" fmla="*/ 702827 w 12487314"/>
              <a:gd name="connsiteY6" fmla="*/ 6628671 h 12525751"/>
              <a:gd name="connsiteX0" fmla="*/ 702827 w 12487133"/>
              <a:gd name="connsiteY0" fmla="*/ 6628671 h 12525751"/>
              <a:gd name="connsiteX1" fmla="*/ 6594980 w 12487133"/>
              <a:gd name="connsiteY1" fmla="*/ 736518 h 12525751"/>
              <a:gd name="connsiteX2" fmla="*/ 6798827 w 12487133"/>
              <a:gd name="connsiteY2" fmla="*/ 736518 h 12525751"/>
              <a:gd name="connsiteX3" fmla="*/ 12487133 w 12487133"/>
              <a:gd name="connsiteY3" fmla="*/ 6628671 h 12525751"/>
              <a:gd name="connsiteX4" fmla="*/ 6594980 w 12487133"/>
              <a:gd name="connsiteY4" fmla="*/ 12520824 h 12525751"/>
              <a:gd name="connsiteX5" fmla="*/ 763787 w 12487133"/>
              <a:gd name="connsiteY5" fmla="*/ 7624998 h 12525751"/>
              <a:gd name="connsiteX6" fmla="*/ 702827 w 12487133"/>
              <a:gd name="connsiteY6" fmla="*/ 6628671 h 12525751"/>
              <a:gd name="connsiteX0" fmla="*/ 702827 w 12487133"/>
              <a:gd name="connsiteY0" fmla="*/ 6628671 h 12525751"/>
              <a:gd name="connsiteX1" fmla="*/ 6594980 w 12487133"/>
              <a:gd name="connsiteY1" fmla="*/ 736518 h 12525751"/>
              <a:gd name="connsiteX2" fmla="*/ 6798827 w 12487133"/>
              <a:gd name="connsiteY2" fmla="*/ 736518 h 12525751"/>
              <a:gd name="connsiteX3" fmla="*/ 12487133 w 12487133"/>
              <a:gd name="connsiteY3" fmla="*/ 6628671 h 12525751"/>
              <a:gd name="connsiteX4" fmla="*/ 6594980 w 12487133"/>
              <a:gd name="connsiteY4" fmla="*/ 12520824 h 12525751"/>
              <a:gd name="connsiteX5" fmla="*/ 763787 w 12487133"/>
              <a:gd name="connsiteY5" fmla="*/ 7624998 h 12525751"/>
              <a:gd name="connsiteX6" fmla="*/ 702827 w 12487133"/>
              <a:gd name="connsiteY6" fmla="*/ 6628671 h 12525751"/>
              <a:gd name="connsiteX0" fmla="*/ 702827 w 7261257"/>
              <a:gd name="connsiteY0" fmla="*/ 6628671 h 12520833"/>
              <a:gd name="connsiteX1" fmla="*/ 6594980 w 7261257"/>
              <a:gd name="connsiteY1" fmla="*/ 736518 h 12520833"/>
              <a:gd name="connsiteX2" fmla="*/ 6798827 w 7261257"/>
              <a:gd name="connsiteY2" fmla="*/ 736518 h 12520833"/>
              <a:gd name="connsiteX3" fmla="*/ 6899133 w 7261257"/>
              <a:gd name="connsiteY3" fmla="*/ 7583711 h 12520833"/>
              <a:gd name="connsiteX4" fmla="*/ 6594980 w 7261257"/>
              <a:gd name="connsiteY4" fmla="*/ 12520824 h 12520833"/>
              <a:gd name="connsiteX5" fmla="*/ 763787 w 7261257"/>
              <a:gd name="connsiteY5" fmla="*/ 7624998 h 12520833"/>
              <a:gd name="connsiteX6" fmla="*/ 702827 w 7261257"/>
              <a:gd name="connsiteY6" fmla="*/ 6628671 h 12520833"/>
              <a:gd name="connsiteX0" fmla="*/ 702827 w 7140215"/>
              <a:gd name="connsiteY0" fmla="*/ 6628671 h 12520833"/>
              <a:gd name="connsiteX1" fmla="*/ 6594980 w 7140215"/>
              <a:gd name="connsiteY1" fmla="*/ 736518 h 12520833"/>
              <a:gd name="connsiteX2" fmla="*/ 6798827 w 7140215"/>
              <a:gd name="connsiteY2" fmla="*/ 736518 h 12520833"/>
              <a:gd name="connsiteX3" fmla="*/ 6899133 w 7140215"/>
              <a:gd name="connsiteY3" fmla="*/ 7583711 h 12520833"/>
              <a:gd name="connsiteX4" fmla="*/ 6594980 w 7140215"/>
              <a:gd name="connsiteY4" fmla="*/ 12520824 h 12520833"/>
              <a:gd name="connsiteX5" fmla="*/ 763787 w 7140215"/>
              <a:gd name="connsiteY5" fmla="*/ 7624998 h 12520833"/>
              <a:gd name="connsiteX6" fmla="*/ 702827 w 7140215"/>
              <a:gd name="connsiteY6" fmla="*/ 6628671 h 12520833"/>
              <a:gd name="connsiteX0" fmla="*/ 702827 w 7140215"/>
              <a:gd name="connsiteY0" fmla="*/ 6327165 h 12219327"/>
              <a:gd name="connsiteX1" fmla="*/ 6594980 w 7140215"/>
              <a:gd name="connsiteY1" fmla="*/ 435012 h 12219327"/>
              <a:gd name="connsiteX2" fmla="*/ 6798827 w 7140215"/>
              <a:gd name="connsiteY2" fmla="*/ 435012 h 12219327"/>
              <a:gd name="connsiteX3" fmla="*/ 6899133 w 7140215"/>
              <a:gd name="connsiteY3" fmla="*/ 7282205 h 12219327"/>
              <a:gd name="connsiteX4" fmla="*/ 6594980 w 7140215"/>
              <a:gd name="connsiteY4" fmla="*/ 12219318 h 12219327"/>
              <a:gd name="connsiteX5" fmla="*/ 763787 w 7140215"/>
              <a:gd name="connsiteY5" fmla="*/ 7323492 h 12219327"/>
              <a:gd name="connsiteX6" fmla="*/ 702827 w 7140215"/>
              <a:gd name="connsiteY6" fmla="*/ 6327165 h 12219327"/>
              <a:gd name="connsiteX0" fmla="*/ 702827 w 7388317"/>
              <a:gd name="connsiteY0" fmla="*/ 6306295 h 12198457"/>
              <a:gd name="connsiteX1" fmla="*/ 6594980 w 7388317"/>
              <a:gd name="connsiteY1" fmla="*/ 414142 h 12198457"/>
              <a:gd name="connsiteX2" fmla="*/ 7316718 w 7388317"/>
              <a:gd name="connsiteY2" fmla="*/ 478878 h 12198457"/>
              <a:gd name="connsiteX3" fmla="*/ 6899133 w 7388317"/>
              <a:gd name="connsiteY3" fmla="*/ 7261335 h 12198457"/>
              <a:gd name="connsiteX4" fmla="*/ 6594980 w 7388317"/>
              <a:gd name="connsiteY4" fmla="*/ 12198448 h 12198457"/>
              <a:gd name="connsiteX5" fmla="*/ 763787 w 7388317"/>
              <a:gd name="connsiteY5" fmla="*/ 7302622 h 12198457"/>
              <a:gd name="connsiteX6" fmla="*/ 702827 w 7388317"/>
              <a:gd name="connsiteY6" fmla="*/ 6306295 h 12198457"/>
              <a:gd name="connsiteX0" fmla="*/ 546917 w 7633759"/>
              <a:gd name="connsiteY0" fmla="*/ 5746919 h 12159942"/>
              <a:gd name="connsiteX1" fmla="*/ 6821035 w 7633759"/>
              <a:gd name="connsiteY1" fmla="*/ 375627 h 12159942"/>
              <a:gd name="connsiteX2" fmla="*/ 7542773 w 7633759"/>
              <a:gd name="connsiteY2" fmla="*/ 440363 h 12159942"/>
              <a:gd name="connsiteX3" fmla="*/ 7125188 w 7633759"/>
              <a:gd name="connsiteY3" fmla="*/ 7222820 h 12159942"/>
              <a:gd name="connsiteX4" fmla="*/ 6821035 w 7633759"/>
              <a:gd name="connsiteY4" fmla="*/ 12159933 h 12159942"/>
              <a:gd name="connsiteX5" fmla="*/ 989842 w 7633759"/>
              <a:gd name="connsiteY5" fmla="*/ 7264107 h 12159942"/>
              <a:gd name="connsiteX6" fmla="*/ 546917 w 7633759"/>
              <a:gd name="connsiteY6" fmla="*/ 5746919 h 12159942"/>
              <a:gd name="connsiteX0" fmla="*/ 1198875 w 7050777"/>
              <a:gd name="connsiteY0" fmla="*/ 3248639 h 11988173"/>
              <a:gd name="connsiteX1" fmla="*/ 6292375 w 7050777"/>
              <a:gd name="connsiteY1" fmla="*/ 203858 h 11988173"/>
              <a:gd name="connsiteX2" fmla="*/ 7014113 w 7050777"/>
              <a:gd name="connsiteY2" fmla="*/ 268594 h 11988173"/>
              <a:gd name="connsiteX3" fmla="*/ 6596528 w 7050777"/>
              <a:gd name="connsiteY3" fmla="*/ 7051051 h 11988173"/>
              <a:gd name="connsiteX4" fmla="*/ 6292375 w 7050777"/>
              <a:gd name="connsiteY4" fmla="*/ 11988164 h 11988173"/>
              <a:gd name="connsiteX5" fmla="*/ 461182 w 7050777"/>
              <a:gd name="connsiteY5" fmla="*/ 7092338 h 11988173"/>
              <a:gd name="connsiteX6" fmla="*/ 1198875 w 7050777"/>
              <a:gd name="connsiteY6" fmla="*/ 3248639 h 11988173"/>
              <a:gd name="connsiteX0" fmla="*/ 1151439 w 7003341"/>
              <a:gd name="connsiteY0" fmla="*/ 3248639 h 11988173"/>
              <a:gd name="connsiteX1" fmla="*/ 6244939 w 7003341"/>
              <a:gd name="connsiteY1" fmla="*/ 203858 h 11988173"/>
              <a:gd name="connsiteX2" fmla="*/ 6966677 w 7003341"/>
              <a:gd name="connsiteY2" fmla="*/ 268594 h 11988173"/>
              <a:gd name="connsiteX3" fmla="*/ 6549092 w 7003341"/>
              <a:gd name="connsiteY3" fmla="*/ 7051051 h 11988173"/>
              <a:gd name="connsiteX4" fmla="*/ 6244939 w 7003341"/>
              <a:gd name="connsiteY4" fmla="*/ 11988164 h 11988173"/>
              <a:gd name="connsiteX5" fmla="*/ 413746 w 7003341"/>
              <a:gd name="connsiteY5" fmla="*/ 7092338 h 11988173"/>
              <a:gd name="connsiteX6" fmla="*/ 1151439 w 7003341"/>
              <a:gd name="connsiteY6" fmla="*/ 3248639 h 11988173"/>
              <a:gd name="connsiteX0" fmla="*/ 766946 w 6618848"/>
              <a:gd name="connsiteY0" fmla="*/ 3248639 h 11988173"/>
              <a:gd name="connsiteX1" fmla="*/ 5860446 w 6618848"/>
              <a:gd name="connsiteY1" fmla="*/ 203858 h 11988173"/>
              <a:gd name="connsiteX2" fmla="*/ 6582184 w 6618848"/>
              <a:gd name="connsiteY2" fmla="*/ 268594 h 11988173"/>
              <a:gd name="connsiteX3" fmla="*/ 6164599 w 6618848"/>
              <a:gd name="connsiteY3" fmla="*/ 7051051 h 11988173"/>
              <a:gd name="connsiteX4" fmla="*/ 5860446 w 6618848"/>
              <a:gd name="connsiteY4" fmla="*/ 11988164 h 11988173"/>
              <a:gd name="connsiteX5" fmla="*/ 29253 w 6618848"/>
              <a:gd name="connsiteY5" fmla="*/ 7092338 h 11988173"/>
              <a:gd name="connsiteX6" fmla="*/ 766946 w 6618848"/>
              <a:gd name="connsiteY6" fmla="*/ 3248639 h 11988173"/>
              <a:gd name="connsiteX0" fmla="*/ 766946 w 6618848"/>
              <a:gd name="connsiteY0" fmla="*/ 3248639 h 7527259"/>
              <a:gd name="connsiteX1" fmla="*/ 5860446 w 6618848"/>
              <a:gd name="connsiteY1" fmla="*/ 203858 h 7527259"/>
              <a:gd name="connsiteX2" fmla="*/ 6582184 w 6618848"/>
              <a:gd name="connsiteY2" fmla="*/ 268594 h 7527259"/>
              <a:gd name="connsiteX3" fmla="*/ 6164599 w 6618848"/>
              <a:gd name="connsiteY3" fmla="*/ 7051051 h 7527259"/>
              <a:gd name="connsiteX4" fmla="*/ 4251565 w 6618848"/>
              <a:gd name="connsiteY4" fmla="*/ 7080498 h 7527259"/>
              <a:gd name="connsiteX5" fmla="*/ 29253 w 6618848"/>
              <a:gd name="connsiteY5" fmla="*/ 7092338 h 7527259"/>
              <a:gd name="connsiteX6" fmla="*/ 766946 w 6618848"/>
              <a:gd name="connsiteY6" fmla="*/ 3248639 h 7527259"/>
              <a:gd name="connsiteX0" fmla="*/ 766946 w 6618848"/>
              <a:gd name="connsiteY0" fmla="*/ 3248639 h 7522195"/>
              <a:gd name="connsiteX1" fmla="*/ 5860446 w 6618848"/>
              <a:gd name="connsiteY1" fmla="*/ 203858 h 7522195"/>
              <a:gd name="connsiteX2" fmla="*/ 6582184 w 6618848"/>
              <a:gd name="connsiteY2" fmla="*/ 268594 h 7522195"/>
              <a:gd name="connsiteX3" fmla="*/ 6164599 w 6618848"/>
              <a:gd name="connsiteY3" fmla="*/ 7051051 h 7522195"/>
              <a:gd name="connsiteX4" fmla="*/ 4251565 w 6618848"/>
              <a:gd name="connsiteY4" fmla="*/ 7080498 h 7522195"/>
              <a:gd name="connsiteX5" fmla="*/ 29253 w 6618848"/>
              <a:gd name="connsiteY5" fmla="*/ 7092338 h 7522195"/>
              <a:gd name="connsiteX6" fmla="*/ 766946 w 6618848"/>
              <a:gd name="connsiteY6" fmla="*/ 3248639 h 7522195"/>
              <a:gd name="connsiteX0" fmla="*/ 766946 w 6618848"/>
              <a:gd name="connsiteY0" fmla="*/ 3248639 h 7093968"/>
              <a:gd name="connsiteX1" fmla="*/ 5860446 w 6618848"/>
              <a:gd name="connsiteY1" fmla="*/ 203858 h 7093968"/>
              <a:gd name="connsiteX2" fmla="*/ 6582184 w 6618848"/>
              <a:gd name="connsiteY2" fmla="*/ 268594 h 7093968"/>
              <a:gd name="connsiteX3" fmla="*/ 6164599 w 6618848"/>
              <a:gd name="connsiteY3" fmla="*/ 7051051 h 7093968"/>
              <a:gd name="connsiteX4" fmla="*/ 4251565 w 6618848"/>
              <a:gd name="connsiteY4" fmla="*/ 7080498 h 7093968"/>
              <a:gd name="connsiteX5" fmla="*/ 29253 w 6618848"/>
              <a:gd name="connsiteY5" fmla="*/ 7092338 h 7093968"/>
              <a:gd name="connsiteX6" fmla="*/ 766946 w 6618848"/>
              <a:gd name="connsiteY6" fmla="*/ 3248639 h 7093968"/>
              <a:gd name="connsiteX0" fmla="*/ 766946 w 6332686"/>
              <a:gd name="connsiteY0" fmla="*/ 3055253 h 6900582"/>
              <a:gd name="connsiteX1" fmla="*/ 5860446 w 6332686"/>
              <a:gd name="connsiteY1" fmla="*/ 10472 h 6900582"/>
              <a:gd name="connsiteX2" fmla="*/ 6096047 w 6332686"/>
              <a:gd name="connsiteY2" fmla="*/ 1985031 h 6900582"/>
              <a:gd name="connsiteX3" fmla="*/ 6164599 w 6332686"/>
              <a:gd name="connsiteY3" fmla="*/ 6857665 h 6900582"/>
              <a:gd name="connsiteX4" fmla="*/ 4251565 w 6332686"/>
              <a:gd name="connsiteY4" fmla="*/ 6887112 h 6900582"/>
              <a:gd name="connsiteX5" fmla="*/ 29253 w 6332686"/>
              <a:gd name="connsiteY5" fmla="*/ 6898952 h 6900582"/>
              <a:gd name="connsiteX6" fmla="*/ 766946 w 6332686"/>
              <a:gd name="connsiteY6" fmla="*/ 3055253 h 6900582"/>
              <a:gd name="connsiteX0" fmla="*/ 809702 w 6501127"/>
              <a:gd name="connsiteY0" fmla="*/ 3078296 h 6923625"/>
              <a:gd name="connsiteX1" fmla="*/ 6088397 w 6501127"/>
              <a:gd name="connsiteY1" fmla="*/ 10366 h 6923625"/>
              <a:gd name="connsiteX2" fmla="*/ 6138803 w 6501127"/>
              <a:gd name="connsiteY2" fmla="*/ 2008074 h 6923625"/>
              <a:gd name="connsiteX3" fmla="*/ 6207355 w 6501127"/>
              <a:gd name="connsiteY3" fmla="*/ 6880708 h 6923625"/>
              <a:gd name="connsiteX4" fmla="*/ 4294321 w 6501127"/>
              <a:gd name="connsiteY4" fmla="*/ 6910155 h 6923625"/>
              <a:gd name="connsiteX5" fmla="*/ 72009 w 6501127"/>
              <a:gd name="connsiteY5" fmla="*/ 6921995 h 6923625"/>
              <a:gd name="connsiteX6" fmla="*/ 809702 w 6501127"/>
              <a:gd name="connsiteY6" fmla="*/ 3078296 h 6923625"/>
              <a:gd name="connsiteX0" fmla="*/ 809702 w 6501127"/>
              <a:gd name="connsiteY0" fmla="*/ 3078296 h 6923625"/>
              <a:gd name="connsiteX1" fmla="*/ 6088397 w 6501127"/>
              <a:gd name="connsiteY1" fmla="*/ 10366 h 6923625"/>
              <a:gd name="connsiteX2" fmla="*/ 6138803 w 6501127"/>
              <a:gd name="connsiteY2" fmla="*/ 2008074 h 6923625"/>
              <a:gd name="connsiteX3" fmla="*/ 6207355 w 6501127"/>
              <a:gd name="connsiteY3" fmla="*/ 6880708 h 6923625"/>
              <a:gd name="connsiteX4" fmla="*/ 4294321 w 6501127"/>
              <a:gd name="connsiteY4" fmla="*/ 6910155 h 6923625"/>
              <a:gd name="connsiteX5" fmla="*/ 72009 w 6501127"/>
              <a:gd name="connsiteY5" fmla="*/ 6921995 h 6923625"/>
              <a:gd name="connsiteX6" fmla="*/ 809702 w 6501127"/>
              <a:gd name="connsiteY6" fmla="*/ 3078296 h 6923625"/>
              <a:gd name="connsiteX0" fmla="*/ 809702 w 6207355"/>
              <a:gd name="connsiteY0" fmla="*/ 3067930 h 6913259"/>
              <a:gd name="connsiteX1" fmla="*/ 6088397 w 6207355"/>
              <a:gd name="connsiteY1" fmla="*/ 0 h 6913259"/>
              <a:gd name="connsiteX2" fmla="*/ 6138803 w 6207355"/>
              <a:gd name="connsiteY2" fmla="*/ 1997708 h 6913259"/>
              <a:gd name="connsiteX3" fmla="*/ 6207355 w 6207355"/>
              <a:gd name="connsiteY3" fmla="*/ 6870342 h 6913259"/>
              <a:gd name="connsiteX4" fmla="*/ 4294321 w 6207355"/>
              <a:gd name="connsiteY4" fmla="*/ 6899789 h 6913259"/>
              <a:gd name="connsiteX5" fmla="*/ 72009 w 6207355"/>
              <a:gd name="connsiteY5" fmla="*/ 6911629 h 6913259"/>
              <a:gd name="connsiteX6" fmla="*/ 809702 w 6207355"/>
              <a:gd name="connsiteY6" fmla="*/ 3067930 h 6913259"/>
              <a:gd name="connsiteX0" fmla="*/ 809702 w 6207355"/>
              <a:gd name="connsiteY0" fmla="*/ 3067930 h 6913259"/>
              <a:gd name="connsiteX1" fmla="*/ 6088397 w 6207355"/>
              <a:gd name="connsiteY1" fmla="*/ 0 h 6913259"/>
              <a:gd name="connsiteX2" fmla="*/ 6138803 w 6207355"/>
              <a:gd name="connsiteY2" fmla="*/ 1997708 h 6913259"/>
              <a:gd name="connsiteX3" fmla="*/ 6207355 w 6207355"/>
              <a:gd name="connsiteY3" fmla="*/ 6870342 h 6913259"/>
              <a:gd name="connsiteX4" fmla="*/ 4294321 w 6207355"/>
              <a:gd name="connsiteY4" fmla="*/ 6899789 h 6913259"/>
              <a:gd name="connsiteX5" fmla="*/ 72009 w 6207355"/>
              <a:gd name="connsiteY5" fmla="*/ 6911629 h 6913259"/>
              <a:gd name="connsiteX6" fmla="*/ 809702 w 6207355"/>
              <a:gd name="connsiteY6" fmla="*/ 3067930 h 6913259"/>
              <a:gd name="connsiteX0" fmla="*/ 761714 w 6159367"/>
              <a:gd name="connsiteY0" fmla="*/ 3067930 h 6913259"/>
              <a:gd name="connsiteX1" fmla="*/ 6040409 w 6159367"/>
              <a:gd name="connsiteY1" fmla="*/ 0 h 6913259"/>
              <a:gd name="connsiteX2" fmla="*/ 6090815 w 6159367"/>
              <a:gd name="connsiteY2" fmla="*/ 1997708 h 6913259"/>
              <a:gd name="connsiteX3" fmla="*/ 6159367 w 6159367"/>
              <a:gd name="connsiteY3" fmla="*/ 6870342 h 6913259"/>
              <a:gd name="connsiteX4" fmla="*/ 4246333 w 6159367"/>
              <a:gd name="connsiteY4" fmla="*/ 6899789 h 6913259"/>
              <a:gd name="connsiteX5" fmla="*/ 24021 w 6159367"/>
              <a:gd name="connsiteY5" fmla="*/ 6911629 h 6913259"/>
              <a:gd name="connsiteX6" fmla="*/ 761714 w 6159367"/>
              <a:gd name="connsiteY6" fmla="*/ 3067930 h 6913259"/>
              <a:gd name="connsiteX0" fmla="*/ 748582 w 6146235"/>
              <a:gd name="connsiteY0" fmla="*/ 3067930 h 6913259"/>
              <a:gd name="connsiteX1" fmla="*/ 6027277 w 6146235"/>
              <a:gd name="connsiteY1" fmla="*/ 0 h 6913259"/>
              <a:gd name="connsiteX2" fmla="*/ 6077683 w 6146235"/>
              <a:gd name="connsiteY2" fmla="*/ 1997708 h 6913259"/>
              <a:gd name="connsiteX3" fmla="*/ 6146235 w 6146235"/>
              <a:gd name="connsiteY3" fmla="*/ 6870342 h 6913259"/>
              <a:gd name="connsiteX4" fmla="*/ 4233201 w 6146235"/>
              <a:gd name="connsiteY4" fmla="*/ 6899789 h 6913259"/>
              <a:gd name="connsiteX5" fmla="*/ 10889 w 6146235"/>
              <a:gd name="connsiteY5" fmla="*/ 6911629 h 6913259"/>
              <a:gd name="connsiteX6" fmla="*/ 748582 w 6146235"/>
              <a:gd name="connsiteY6" fmla="*/ 3067930 h 6913259"/>
              <a:gd name="connsiteX0" fmla="*/ 779277 w 6176930"/>
              <a:gd name="connsiteY0" fmla="*/ 3067930 h 6913259"/>
              <a:gd name="connsiteX1" fmla="*/ 6057972 w 6176930"/>
              <a:gd name="connsiteY1" fmla="*/ 0 h 6913259"/>
              <a:gd name="connsiteX2" fmla="*/ 6108378 w 6176930"/>
              <a:gd name="connsiteY2" fmla="*/ 1997708 h 6913259"/>
              <a:gd name="connsiteX3" fmla="*/ 6176930 w 6176930"/>
              <a:gd name="connsiteY3" fmla="*/ 6870342 h 6913259"/>
              <a:gd name="connsiteX4" fmla="*/ 4263896 w 6176930"/>
              <a:gd name="connsiteY4" fmla="*/ 6899789 h 6913259"/>
              <a:gd name="connsiteX5" fmla="*/ 41584 w 6176930"/>
              <a:gd name="connsiteY5" fmla="*/ 6911629 h 6913259"/>
              <a:gd name="connsiteX6" fmla="*/ 779277 w 6176930"/>
              <a:gd name="connsiteY6" fmla="*/ 3067930 h 6913259"/>
              <a:gd name="connsiteX0" fmla="*/ 790253 w 6176331"/>
              <a:gd name="connsiteY0" fmla="*/ 2975333 h 6913259"/>
              <a:gd name="connsiteX1" fmla="*/ 6057373 w 6176331"/>
              <a:gd name="connsiteY1" fmla="*/ 0 h 6913259"/>
              <a:gd name="connsiteX2" fmla="*/ 6107779 w 6176331"/>
              <a:gd name="connsiteY2" fmla="*/ 1997708 h 6913259"/>
              <a:gd name="connsiteX3" fmla="*/ 6176331 w 6176331"/>
              <a:gd name="connsiteY3" fmla="*/ 6870342 h 6913259"/>
              <a:gd name="connsiteX4" fmla="*/ 4263297 w 6176331"/>
              <a:gd name="connsiteY4" fmla="*/ 6899789 h 6913259"/>
              <a:gd name="connsiteX5" fmla="*/ 40985 w 6176331"/>
              <a:gd name="connsiteY5" fmla="*/ 6911629 h 6913259"/>
              <a:gd name="connsiteX6" fmla="*/ 790253 w 6176331"/>
              <a:gd name="connsiteY6" fmla="*/ 2975333 h 6913259"/>
              <a:gd name="connsiteX0" fmla="*/ 790253 w 6176331"/>
              <a:gd name="connsiteY0" fmla="*/ 2975333 h 6913259"/>
              <a:gd name="connsiteX1" fmla="*/ 6057373 w 6176331"/>
              <a:gd name="connsiteY1" fmla="*/ 0 h 6913259"/>
              <a:gd name="connsiteX2" fmla="*/ 6107779 w 6176331"/>
              <a:gd name="connsiteY2" fmla="*/ 1997708 h 6913259"/>
              <a:gd name="connsiteX3" fmla="*/ 6176331 w 6176331"/>
              <a:gd name="connsiteY3" fmla="*/ 6870342 h 6913259"/>
              <a:gd name="connsiteX4" fmla="*/ 4263297 w 6176331"/>
              <a:gd name="connsiteY4" fmla="*/ 6899789 h 6913259"/>
              <a:gd name="connsiteX5" fmla="*/ 40985 w 6176331"/>
              <a:gd name="connsiteY5" fmla="*/ 6911629 h 6913259"/>
              <a:gd name="connsiteX6" fmla="*/ 790253 w 6176331"/>
              <a:gd name="connsiteY6" fmla="*/ 2975333 h 6913259"/>
              <a:gd name="connsiteX0" fmla="*/ 792797 w 6178875"/>
              <a:gd name="connsiteY0" fmla="*/ 2975333 h 6913259"/>
              <a:gd name="connsiteX1" fmla="*/ 6059917 w 6178875"/>
              <a:gd name="connsiteY1" fmla="*/ 0 h 6913259"/>
              <a:gd name="connsiteX2" fmla="*/ 6110323 w 6178875"/>
              <a:gd name="connsiteY2" fmla="*/ 1997708 h 6913259"/>
              <a:gd name="connsiteX3" fmla="*/ 6178875 w 6178875"/>
              <a:gd name="connsiteY3" fmla="*/ 6870342 h 6913259"/>
              <a:gd name="connsiteX4" fmla="*/ 4265841 w 6178875"/>
              <a:gd name="connsiteY4" fmla="*/ 6899789 h 6913259"/>
              <a:gd name="connsiteX5" fmla="*/ 43529 w 6178875"/>
              <a:gd name="connsiteY5" fmla="*/ 6911629 h 6913259"/>
              <a:gd name="connsiteX6" fmla="*/ 792797 w 6178875"/>
              <a:gd name="connsiteY6" fmla="*/ 2975333 h 6913259"/>
              <a:gd name="connsiteX0" fmla="*/ 792797 w 6178875"/>
              <a:gd name="connsiteY0" fmla="*/ 2975333 h 6913259"/>
              <a:gd name="connsiteX1" fmla="*/ 6059917 w 6178875"/>
              <a:gd name="connsiteY1" fmla="*/ 0 h 6913259"/>
              <a:gd name="connsiteX2" fmla="*/ 6110323 w 6178875"/>
              <a:gd name="connsiteY2" fmla="*/ 1997708 h 6913259"/>
              <a:gd name="connsiteX3" fmla="*/ 6178875 w 6178875"/>
              <a:gd name="connsiteY3" fmla="*/ 6870342 h 6913259"/>
              <a:gd name="connsiteX4" fmla="*/ 4265841 w 6178875"/>
              <a:gd name="connsiteY4" fmla="*/ 6899789 h 6913259"/>
              <a:gd name="connsiteX5" fmla="*/ 43529 w 6178875"/>
              <a:gd name="connsiteY5" fmla="*/ 6911629 h 6913259"/>
              <a:gd name="connsiteX6" fmla="*/ 792797 w 6178875"/>
              <a:gd name="connsiteY6" fmla="*/ 2975333 h 6913259"/>
              <a:gd name="connsiteX0" fmla="*/ 789575 w 6175653"/>
              <a:gd name="connsiteY0" fmla="*/ 2975333 h 6913259"/>
              <a:gd name="connsiteX1" fmla="*/ 6056695 w 6175653"/>
              <a:gd name="connsiteY1" fmla="*/ 0 h 6913259"/>
              <a:gd name="connsiteX2" fmla="*/ 6107101 w 6175653"/>
              <a:gd name="connsiteY2" fmla="*/ 1997708 h 6913259"/>
              <a:gd name="connsiteX3" fmla="*/ 6175653 w 6175653"/>
              <a:gd name="connsiteY3" fmla="*/ 6870342 h 6913259"/>
              <a:gd name="connsiteX4" fmla="*/ 4262619 w 6175653"/>
              <a:gd name="connsiteY4" fmla="*/ 6899789 h 6913259"/>
              <a:gd name="connsiteX5" fmla="*/ 40307 w 6175653"/>
              <a:gd name="connsiteY5" fmla="*/ 6911629 h 6913259"/>
              <a:gd name="connsiteX6" fmla="*/ 789575 w 6175653"/>
              <a:gd name="connsiteY6" fmla="*/ 2975333 h 6913259"/>
              <a:gd name="connsiteX0" fmla="*/ 802924 w 6189002"/>
              <a:gd name="connsiteY0" fmla="*/ 2975333 h 6913259"/>
              <a:gd name="connsiteX1" fmla="*/ 6070044 w 6189002"/>
              <a:gd name="connsiteY1" fmla="*/ 0 h 6913259"/>
              <a:gd name="connsiteX2" fmla="*/ 6120450 w 6189002"/>
              <a:gd name="connsiteY2" fmla="*/ 1997708 h 6913259"/>
              <a:gd name="connsiteX3" fmla="*/ 6189002 w 6189002"/>
              <a:gd name="connsiteY3" fmla="*/ 6870342 h 6913259"/>
              <a:gd name="connsiteX4" fmla="*/ 4275968 w 6189002"/>
              <a:gd name="connsiteY4" fmla="*/ 6899789 h 6913259"/>
              <a:gd name="connsiteX5" fmla="*/ 53656 w 6189002"/>
              <a:gd name="connsiteY5" fmla="*/ 6911629 h 6913259"/>
              <a:gd name="connsiteX6" fmla="*/ 802924 w 6189002"/>
              <a:gd name="connsiteY6" fmla="*/ 2975333 h 6913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89002" h="6913259">
                <a:moveTo>
                  <a:pt x="802924" y="2975333"/>
                </a:moveTo>
                <a:cubicBezTo>
                  <a:pt x="1120146" y="2428599"/>
                  <a:pt x="2471771" y="77697"/>
                  <a:pt x="6070044" y="0"/>
                </a:cubicBezTo>
                <a:cubicBezTo>
                  <a:pt x="6090127" y="29974"/>
                  <a:pt x="6139322" y="2004223"/>
                  <a:pt x="6120450" y="1997708"/>
                </a:cubicBezTo>
                <a:cubicBezTo>
                  <a:pt x="6138648" y="1991192"/>
                  <a:pt x="6182336" y="6857011"/>
                  <a:pt x="6189002" y="6870342"/>
                </a:cubicBezTo>
                <a:cubicBezTo>
                  <a:pt x="6175348" y="6883673"/>
                  <a:pt x="4256805" y="6916057"/>
                  <a:pt x="4275968" y="6899789"/>
                </a:cubicBezTo>
                <a:cubicBezTo>
                  <a:pt x="4295131" y="6883521"/>
                  <a:pt x="40258" y="6921381"/>
                  <a:pt x="53656" y="6911629"/>
                </a:cubicBezTo>
                <a:cubicBezTo>
                  <a:pt x="-195397" y="4700086"/>
                  <a:pt x="485702" y="3522067"/>
                  <a:pt x="802924" y="2975333"/>
                </a:cubicBezTo>
                <a:close/>
              </a:path>
            </a:pathLst>
          </a:custGeom>
          <a:noFill/>
        </p:spPr>
        <p:txBody>
          <a:bodyPr/>
          <a:lstStyle>
            <a:lvl1pPr marL="0" indent="0">
              <a:buNone/>
              <a:defRPr>
                <a:solidFill>
                  <a:schemeClr val="bg1"/>
                </a:solidFill>
              </a:defRPr>
            </a:lvl1pPr>
          </a:lstStyle>
          <a:p>
            <a:endParaRPr lang="en-US"/>
          </a:p>
          <a:p>
            <a:endParaRPr lang="en-US"/>
          </a:p>
          <a:p>
            <a:endParaRPr lang="en-US"/>
          </a:p>
          <a:p>
            <a:r>
              <a:rPr lang="en-US"/>
              <a:t>                   </a:t>
            </a:r>
          </a:p>
          <a:p>
            <a:r>
              <a:rPr lang="en-US"/>
              <a:t>                 Click to edit image</a:t>
            </a:r>
          </a:p>
        </p:txBody>
      </p:sp>
      <p:sp>
        <p:nvSpPr>
          <p:cNvPr id="2" name="Title 1">
            <a:extLst>
              <a:ext uri="{FF2B5EF4-FFF2-40B4-BE49-F238E27FC236}">
                <a16:creationId xmlns:a16="http://schemas.microsoft.com/office/drawing/2014/main" id="{C4AA3535-F0E5-67BD-5FEC-F9237911B78F}"/>
              </a:ext>
            </a:extLst>
          </p:cNvPr>
          <p:cNvSpPr>
            <a:spLocks noGrp="1"/>
          </p:cNvSpPr>
          <p:nvPr>
            <p:ph type="ctrTitle" hasCustomPrompt="1"/>
          </p:nvPr>
        </p:nvSpPr>
        <p:spPr>
          <a:xfrm>
            <a:off x="641350" y="514350"/>
            <a:ext cx="7145338" cy="688875"/>
          </a:xfrm>
        </p:spPr>
        <p:txBody>
          <a:bodyPr wrap="square" lIns="0" tIns="0" rIns="0" bIns="0" anchor="b" anchorCtr="0">
            <a:normAutofit/>
          </a:bodyPr>
          <a:lstStyle>
            <a:lvl1pPr algn="l">
              <a:defRPr sz="4000" b="1">
                <a:solidFill>
                  <a:schemeClr val="accent2"/>
                </a:solidFill>
              </a:defRPr>
            </a:lvl1pPr>
          </a:lstStyle>
          <a:p>
            <a:r>
              <a:rPr lang="en-US"/>
              <a:t>Click to edit title</a:t>
            </a:r>
          </a:p>
        </p:txBody>
      </p:sp>
      <p:sp>
        <p:nvSpPr>
          <p:cNvPr id="5" name="Text Placeholder 15">
            <a:extLst>
              <a:ext uri="{FF2B5EF4-FFF2-40B4-BE49-F238E27FC236}">
                <a16:creationId xmlns:a16="http://schemas.microsoft.com/office/drawing/2014/main" id="{59238DF6-155C-F79D-BC47-B80BDDB3AF92}"/>
              </a:ext>
            </a:extLst>
          </p:cNvPr>
          <p:cNvSpPr>
            <a:spLocks noGrp="1"/>
          </p:cNvSpPr>
          <p:nvPr>
            <p:ph type="body" sz="quarter" idx="10"/>
          </p:nvPr>
        </p:nvSpPr>
        <p:spPr>
          <a:xfrm>
            <a:off x="641350" y="1328075"/>
            <a:ext cx="4876800" cy="4819508"/>
          </a:xfrm>
          <a:prstGeom prst="rect">
            <a:avLst/>
          </a:prstGeom>
        </p:spPr>
        <p:txBody>
          <a:bodyPr lIns="0" tIns="0" rIns="0" bIns="0">
            <a:normAutofit/>
          </a:bodyPr>
          <a:lstStyle>
            <a:lvl1pPr marL="0" indent="0">
              <a:buNone/>
              <a:defRPr sz="2500"/>
            </a:lvl1pPr>
            <a:lvl2pPr>
              <a:defRPr sz="2000"/>
            </a:lvl2pPr>
            <a:lvl3pPr>
              <a:defRPr sz="1800"/>
            </a:lvl3pPr>
            <a:lvl4pPr>
              <a:defRPr sz="15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3263942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and Descripti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2107C41D-E4B2-A9CF-589D-B16ECBFEB6A0}"/>
              </a:ext>
            </a:extLst>
          </p:cNvPr>
          <p:cNvSpPr>
            <a:spLocks noGrp="1"/>
          </p:cNvSpPr>
          <p:nvPr>
            <p:ph type="body" sz="quarter" idx="10"/>
          </p:nvPr>
        </p:nvSpPr>
        <p:spPr>
          <a:xfrm>
            <a:off x="6673850" y="706438"/>
            <a:ext cx="4876800" cy="5437187"/>
          </a:xfrm>
          <a:prstGeom prst="rect">
            <a:avLst/>
          </a:prstGeom>
        </p:spPr>
        <p:txBody>
          <a:bodyPr lIns="0" tIns="0" rIns="0" bIns="0">
            <a:normAutofit/>
          </a:bodyPr>
          <a:lstStyle>
            <a:lvl1pPr marL="0" indent="0">
              <a:buNone/>
              <a:defRPr sz="2500"/>
            </a:lvl1pPr>
            <a:lvl2pPr>
              <a:defRPr sz="2000"/>
            </a:lvl2pPr>
            <a:lvl3pPr>
              <a:defRPr sz="1800"/>
            </a:lvl3pPr>
            <a:lvl4pPr>
              <a:defRPr sz="15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18" name="Picture Placeholder 17">
            <a:extLst>
              <a:ext uri="{FF2B5EF4-FFF2-40B4-BE49-F238E27FC236}">
                <a16:creationId xmlns:a16="http://schemas.microsoft.com/office/drawing/2014/main" id="{9E4EA697-E3B7-37CA-3F6C-691E70D90411}"/>
              </a:ext>
            </a:extLst>
          </p:cNvPr>
          <p:cNvSpPr>
            <a:spLocks noGrp="1"/>
          </p:cNvSpPr>
          <p:nvPr>
            <p:ph type="pic" sz="quarter" idx="11" hasCustomPrompt="1"/>
          </p:nvPr>
        </p:nvSpPr>
        <p:spPr>
          <a:xfrm>
            <a:off x="1748256" y="3301703"/>
            <a:ext cx="3362588" cy="3362588"/>
          </a:xfrm>
          <a:prstGeom prst="ellipse">
            <a:avLst/>
          </a:prstGeom>
        </p:spPr>
        <p:txBody>
          <a:bodyPr/>
          <a:lstStyle>
            <a:lvl1pPr marL="0" indent="0">
              <a:buNone/>
              <a:defRPr/>
            </a:lvl1pPr>
          </a:lstStyle>
          <a:p>
            <a:r>
              <a:rPr lang="en-US"/>
              <a:t>Click to edit </a:t>
            </a:r>
          </a:p>
          <a:p>
            <a:r>
              <a:rPr lang="en-US"/>
              <a:t>image</a:t>
            </a:r>
          </a:p>
        </p:txBody>
      </p:sp>
      <p:sp>
        <p:nvSpPr>
          <p:cNvPr id="2" name="Title 1">
            <a:extLst>
              <a:ext uri="{FF2B5EF4-FFF2-40B4-BE49-F238E27FC236}">
                <a16:creationId xmlns:a16="http://schemas.microsoft.com/office/drawing/2014/main" id="{1EAEB5E7-E0F6-42F1-1FF8-015B95BB1183}"/>
              </a:ext>
            </a:extLst>
          </p:cNvPr>
          <p:cNvSpPr>
            <a:spLocks noGrp="1"/>
          </p:cNvSpPr>
          <p:nvPr>
            <p:ph type="ctrTitle" hasCustomPrompt="1"/>
          </p:nvPr>
        </p:nvSpPr>
        <p:spPr>
          <a:xfrm>
            <a:off x="641350" y="440267"/>
            <a:ext cx="5702300" cy="1163006"/>
          </a:xfrm>
        </p:spPr>
        <p:txBody>
          <a:bodyPr wrap="square" lIns="0" tIns="0" rIns="0" bIns="0" anchor="ctr" anchorCtr="0">
            <a:normAutofit/>
          </a:bodyPr>
          <a:lstStyle>
            <a:lvl1pPr algn="l">
              <a:defRPr sz="4000" b="1">
                <a:solidFill>
                  <a:schemeClr val="accent2"/>
                </a:solidFill>
              </a:defRPr>
            </a:lvl1pPr>
          </a:lstStyle>
          <a:p>
            <a:r>
              <a:rPr lang="en-US"/>
              <a:t>Click to edit title </a:t>
            </a:r>
          </a:p>
        </p:txBody>
      </p:sp>
      <p:sp>
        <p:nvSpPr>
          <p:cNvPr id="3" name="Subtitle 2">
            <a:extLst>
              <a:ext uri="{FF2B5EF4-FFF2-40B4-BE49-F238E27FC236}">
                <a16:creationId xmlns:a16="http://schemas.microsoft.com/office/drawing/2014/main" id="{7ED85EED-33CB-FE8E-E90A-3AC2B654F4E5}"/>
              </a:ext>
            </a:extLst>
          </p:cNvPr>
          <p:cNvSpPr>
            <a:spLocks noGrp="1"/>
          </p:cNvSpPr>
          <p:nvPr>
            <p:ph type="subTitle" idx="1" hasCustomPrompt="1"/>
          </p:nvPr>
        </p:nvSpPr>
        <p:spPr>
          <a:xfrm>
            <a:off x="641351" y="1629387"/>
            <a:ext cx="5454650" cy="1435546"/>
          </a:xfrm>
        </p:spPr>
        <p:txBody>
          <a:bodyPr lIns="0" tIns="0" rIns="0" bIns="0">
            <a:normAutofit/>
          </a:bodyPr>
          <a:lstStyle>
            <a:lvl1pPr marL="0" indent="0" algn="l">
              <a:buNone/>
              <a:defRPr sz="2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Tree>
    <p:extLst>
      <p:ext uri="{BB962C8B-B14F-4D97-AF65-F5344CB8AC3E}">
        <p14:creationId xmlns:p14="http://schemas.microsoft.com/office/powerpoint/2010/main" val="3425184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Text Orange">
    <p:bg>
      <p:bgPr>
        <a:blipFill dpi="0" rotWithShape="1">
          <a:blip r:embed="rId2">
            <a:lum/>
          </a:blip>
          <a:srcRect/>
          <a:stretch>
            <a:fillRect t="-1000" r="-1000" b="-1000"/>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281341" y="237068"/>
            <a:ext cx="4085386" cy="880532"/>
          </a:xfrm>
        </p:spPr>
        <p:txBody>
          <a:bodyPr lIns="0" tIns="0" rIns="0" bIns="0" anchor="ctr" anchorCtr="0">
            <a:normAutofit/>
          </a:bodyPr>
          <a:lstStyle>
            <a:lvl1pPr algn="l">
              <a:defRPr sz="4000" b="1">
                <a:solidFill>
                  <a:schemeClr val="bg1"/>
                </a:solidFill>
              </a:defRPr>
            </a:lvl1pPr>
          </a:lstStyle>
          <a:p>
            <a:r>
              <a:rPr lang="en-US"/>
              <a:t>Click to edit title</a:t>
            </a:r>
          </a:p>
        </p:txBody>
      </p:sp>
      <p:sp>
        <p:nvSpPr>
          <p:cNvPr id="2" name="Text Placeholder 15">
            <a:extLst>
              <a:ext uri="{FF2B5EF4-FFF2-40B4-BE49-F238E27FC236}">
                <a16:creationId xmlns:a16="http://schemas.microsoft.com/office/drawing/2014/main" id="{C4E4389F-8308-14C9-FBD9-ADEBD4D79AB2}"/>
              </a:ext>
            </a:extLst>
          </p:cNvPr>
          <p:cNvSpPr>
            <a:spLocks noGrp="1"/>
          </p:cNvSpPr>
          <p:nvPr>
            <p:ph type="body" sz="quarter" idx="10"/>
          </p:nvPr>
        </p:nvSpPr>
        <p:spPr>
          <a:xfrm>
            <a:off x="281341" y="1117599"/>
            <a:ext cx="4205992" cy="5266267"/>
          </a:xfrm>
          <a:prstGeom prst="rect">
            <a:avLst/>
          </a:prstGeom>
        </p:spPr>
        <p:txBody>
          <a:bodyPr lIns="0" tIns="0" rIns="0" bIns="0">
            <a:normAutofit/>
          </a:bodyPr>
          <a:lstStyle>
            <a:lvl1pPr marL="0" indent="0">
              <a:buNone/>
              <a:defRPr sz="2500">
                <a:solidFill>
                  <a:schemeClr val="bg1"/>
                </a:solidFill>
              </a:defRPr>
            </a:lvl1pPr>
            <a:lvl2pPr>
              <a:defRPr sz="2000">
                <a:solidFill>
                  <a:schemeClr val="bg1"/>
                </a:solidFill>
              </a:defRPr>
            </a:lvl2pPr>
            <a:lvl3pPr>
              <a:defRPr sz="1800">
                <a:solidFill>
                  <a:schemeClr val="bg1"/>
                </a:solidFill>
              </a:defRPr>
            </a:lvl3pPr>
            <a:lvl4pPr>
              <a:defRPr sz="1500">
                <a:solidFill>
                  <a:schemeClr val="bg1"/>
                </a:solidFill>
              </a:defRPr>
            </a:lvl4pPr>
            <a:lvl5pPr>
              <a:defRPr sz="13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1212646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 Poi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E1A738-1E7B-574C-882C-9D6A9BE4F1AE}"/>
              </a:ext>
            </a:extLst>
          </p:cNvPr>
          <p:cNvSpPr>
            <a:spLocks noGrp="1"/>
          </p:cNvSpPr>
          <p:nvPr>
            <p:ph type="ctrTitle" hasCustomPrompt="1"/>
          </p:nvPr>
        </p:nvSpPr>
        <p:spPr>
          <a:xfrm>
            <a:off x="587829" y="1488209"/>
            <a:ext cx="10977638" cy="1203225"/>
          </a:xfrm>
        </p:spPr>
        <p:txBody>
          <a:bodyPr lIns="0" tIns="0" rIns="0" bIns="0" anchor="b" anchorCtr="0"/>
          <a:lstStyle>
            <a:lvl1pPr algn="l">
              <a:defRPr sz="4500" b="1">
                <a:solidFill>
                  <a:schemeClr val="bg1"/>
                </a:solidFill>
              </a:defRPr>
            </a:lvl1pPr>
          </a:lstStyle>
          <a:p>
            <a:r>
              <a:rPr lang="en-US"/>
              <a:t>Click to edit title</a:t>
            </a:r>
          </a:p>
        </p:txBody>
      </p:sp>
      <p:sp>
        <p:nvSpPr>
          <p:cNvPr id="2" name="Text Placeholder 15">
            <a:extLst>
              <a:ext uri="{FF2B5EF4-FFF2-40B4-BE49-F238E27FC236}">
                <a16:creationId xmlns:a16="http://schemas.microsoft.com/office/drawing/2014/main" id="{37190E33-96CE-255F-7C9E-6FB6A29BB1FA}"/>
              </a:ext>
            </a:extLst>
          </p:cNvPr>
          <p:cNvSpPr>
            <a:spLocks noGrp="1"/>
          </p:cNvSpPr>
          <p:nvPr>
            <p:ph type="body" sz="quarter" idx="10"/>
          </p:nvPr>
        </p:nvSpPr>
        <p:spPr>
          <a:xfrm>
            <a:off x="641349" y="2960037"/>
            <a:ext cx="10924117" cy="3261859"/>
          </a:xfrm>
          <a:prstGeom prst="rect">
            <a:avLst/>
          </a:prstGeom>
        </p:spPr>
        <p:txBody>
          <a:bodyPr lIns="0" tIns="0" rIns="0" bIns="0">
            <a:normAutofit/>
          </a:bodyPr>
          <a:lstStyle>
            <a:lvl1pPr marL="0" indent="0">
              <a:buNone/>
              <a:defRPr sz="2500">
                <a:solidFill>
                  <a:schemeClr val="bg1"/>
                </a:solidFill>
              </a:defRPr>
            </a:lvl1pPr>
            <a:lvl2pPr>
              <a:defRPr sz="2000">
                <a:solidFill>
                  <a:schemeClr val="bg1"/>
                </a:solidFill>
              </a:defRPr>
            </a:lvl2pPr>
            <a:lvl3pPr>
              <a:defRPr sz="1800">
                <a:solidFill>
                  <a:schemeClr val="bg1"/>
                </a:solidFill>
              </a:defRPr>
            </a:lvl3pPr>
            <a:lvl4pPr>
              <a:defRPr sz="1500">
                <a:solidFill>
                  <a:schemeClr val="bg1"/>
                </a:solidFill>
              </a:defRPr>
            </a:lvl4pPr>
            <a:lvl5pPr>
              <a:defRPr sz="13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Tree>
    <p:extLst>
      <p:ext uri="{BB962C8B-B14F-4D97-AF65-F5344CB8AC3E}">
        <p14:creationId xmlns:p14="http://schemas.microsoft.com/office/powerpoint/2010/main" val="414768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14.png"/><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830951"/>
      </p:ext>
    </p:extLst>
  </p:cSld>
  <p:clrMap bg1="lt1" tx1="dk1" bg2="lt2" tx2="dk2" accent1="accent1" accent2="accent2" accent3="accent3" accent4="accent4" accent5="accent5" accent6="accent6" hlink="hlink" folHlink="folHlink"/>
  <p:sldLayoutIdLst>
    <p:sldLayoutId id="2147483664" r:id="rId1"/>
    <p:sldLayoutId id="2147483688" r:id="rId2"/>
    <p:sldLayoutId id="2147483681" r:id="rId3"/>
    <p:sldLayoutId id="2147483683" r:id="rId4"/>
    <p:sldLayoutId id="2147483671" r:id="rId5"/>
    <p:sldLayoutId id="2147483682" r:id="rId6"/>
    <p:sldLayoutId id="2147483670" r:id="rId7"/>
    <p:sldLayoutId id="2147483673" r:id="rId8"/>
    <p:sldLayoutId id="2147483690" r:id="rId9"/>
    <p:sldLayoutId id="2147483677" r:id="rId10"/>
    <p:sldLayoutId id="2147483679" r:id="rId11"/>
    <p:sldLayoutId id="2147483678" r:id="rId12"/>
    <p:sldLayoutId id="2147483680" r:id="rId13"/>
    <p:sldLayoutId id="2147483684" r:id="rId14"/>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85097F-BDF8-A0BE-E384-AFB43398F7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0B800-0131-CD40-9146-E51597DB7A23}" type="datetimeFigureOut">
              <a:rPr lang="en-US" smtClean="0"/>
              <a:t>7/16/2026</a:t>
            </a:fld>
            <a:endParaRPr lang="en-US"/>
          </a:p>
        </p:txBody>
      </p:sp>
      <p:sp>
        <p:nvSpPr>
          <p:cNvPr id="5" name="Footer Placeholder 4">
            <a:extLst>
              <a:ext uri="{FF2B5EF4-FFF2-40B4-BE49-F238E27FC236}">
                <a16:creationId xmlns:a16="http://schemas.microsoft.com/office/drawing/2014/main" id="{CD51BBE4-B95B-FE4F-39AD-91F4B0B8BB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5D7C24-BBC9-AD34-B542-E6E7DB432E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1E1979-5982-4B48-87B7-0450C84A0110}" type="slidenum">
              <a:rPr lang="en-US" smtClean="0"/>
              <a:t>‹#›</a:t>
            </a:fld>
            <a:endParaRPr lang="en-US"/>
          </a:p>
        </p:txBody>
      </p:sp>
    </p:spTree>
    <p:extLst>
      <p:ext uri="{BB962C8B-B14F-4D97-AF65-F5344CB8AC3E}">
        <p14:creationId xmlns:p14="http://schemas.microsoft.com/office/powerpoint/2010/main" val="4140981611"/>
      </p:ext>
    </p:extLst>
  </p:cSld>
  <p:clrMap bg1="lt1" tx1="dk1" bg2="lt2" tx2="dk2" accent1="accent1" accent2="accent2" accent3="accent3" accent4="accent4" accent5="accent5" accent6="accent6" hlink="hlink" folHlink="folHlink"/>
  <p:sldLayoutIdLst>
    <p:sldLayoutId id="2147483675" r:id="rId1"/>
    <p:sldLayoutId id="2147483672" r:id="rId2"/>
    <p:sldLayoutId id="2147484060" r:id="rId3"/>
    <p:sldLayoutId id="2147483685" r:id="rId4"/>
    <p:sldLayoutId id="2147483686" r:id="rId5"/>
    <p:sldLayoutId id="214748368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46038"/>
            <a:ext cx="10972800" cy="563562"/>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09600" y="1143000"/>
            <a:ext cx="109728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
        <p:nvSpPr>
          <p:cNvPr id="7" name="Rectangle 6"/>
          <p:cNvSpPr/>
          <p:nvPr/>
        </p:nvSpPr>
        <p:spPr>
          <a:xfrm>
            <a:off x="0" y="685800"/>
            <a:ext cx="12192000" cy="54864"/>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52001" y="6248400"/>
            <a:ext cx="2223247" cy="457200"/>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974" r:id="rId2"/>
    <p:sldLayoutId id="2147483971" r:id="rId3"/>
    <p:sldLayoutId id="2147484009" r:id="rId4"/>
    <p:sldLayoutId id="2147484010" r:id="rId5"/>
    <p:sldLayoutId id="2147484012" r:id="rId6"/>
    <p:sldLayoutId id="2147484013" r:id="rId7"/>
    <p:sldLayoutId id="2147484059" r:id="rId8"/>
  </p:sldLayoutIdLst>
  <p:txStyles>
    <p:titleStyle>
      <a:lvl1pPr algn="l" defTabSz="914400" rtl="0" eaLnBrk="1" latinLnBrk="0" hangingPunct="1">
        <a:spcBef>
          <a:spcPct val="0"/>
        </a:spcBef>
        <a:buNone/>
        <a:defRPr sz="3000" b="1" kern="1200">
          <a:solidFill>
            <a:srgbClr val="4E4E4E"/>
          </a:solidFill>
          <a:latin typeface="+mj-lt"/>
          <a:ea typeface="+mj-ea"/>
          <a:cs typeface="+mj-cs"/>
        </a:defRPr>
      </a:lvl1pPr>
    </p:titleStyle>
    <p:bodyStyle>
      <a:lvl1pPr marL="342900" indent="-342900" algn="l" defTabSz="914400" rtl="0" eaLnBrk="1" latinLnBrk="0" hangingPunct="1">
        <a:spcBef>
          <a:spcPct val="20000"/>
        </a:spcBef>
        <a:buClr>
          <a:srgbClr val="D02526"/>
        </a:buClr>
        <a:buFont typeface="Wingdings" pitchFamily="2" charset="2"/>
        <a:buChar char="§"/>
        <a:defRPr sz="2600" kern="1200">
          <a:solidFill>
            <a:srgbClr val="4E4E4E"/>
          </a:solidFill>
          <a:latin typeface="+mn-lt"/>
          <a:ea typeface="+mn-ea"/>
          <a:cs typeface="+mn-cs"/>
        </a:defRPr>
      </a:lvl1pPr>
      <a:lvl2pPr marL="742950" indent="-285750" algn="l" defTabSz="914400" rtl="0" eaLnBrk="1" latinLnBrk="0" hangingPunct="1">
        <a:spcBef>
          <a:spcPct val="20000"/>
        </a:spcBef>
        <a:buClr>
          <a:srgbClr val="D02526"/>
        </a:buClr>
        <a:buFont typeface="Wingdings" pitchFamily="2" charset="2"/>
        <a:buChar char="§"/>
        <a:defRPr sz="2400" kern="1200">
          <a:solidFill>
            <a:srgbClr val="4E4E4E"/>
          </a:solidFill>
          <a:latin typeface="+mn-lt"/>
          <a:ea typeface="+mn-ea"/>
          <a:cs typeface="+mn-cs"/>
        </a:defRPr>
      </a:lvl2pPr>
      <a:lvl3pPr marL="1143000" indent="-228600" algn="l" defTabSz="914400" rtl="0" eaLnBrk="1" latinLnBrk="0" hangingPunct="1">
        <a:spcBef>
          <a:spcPct val="20000"/>
        </a:spcBef>
        <a:buClr>
          <a:srgbClr val="D02526"/>
        </a:buClr>
        <a:buFont typeface="Wingdings" pitchFamily="2" charset="2"/>
        <a:buChar char="§"/>
        <a:defRPr sz="2200" kern="1200">
          <a:solidFill>
            <a:srgbClr val="4E4E4E"/>
          </a:solidFill>
          <a:latin typeface="+mn-lt"/>
          <a:ea typeface="+mn-ea"/>
          <a:cs typeface="+mn-cs"/>
        </a:defRPr>
      </a:lvl3pPr>
      <a:lvl4pPr marL="1600200" indent="-228600" algn="l" defTabSz="914400" rtl="0" eaLnBrk="1" latinLnBrk="0" hangingPunct="1">
        <a:spcBef>
          <a:spcPct val="20000"/>
        </a:spcBef>
        <a:buClr>
          <a:srgbClr val="D02526"/>
        </a:buClr>
        <a:buFont typeface="Wingdings" pitchFamily="2" charset="2"/>
        <a:buChar char="§"/>
        <a:defRPr sz="2000" kern="1200">
          <a:solidFill>
            <a:srgbClr val="4E4E4E"/>
          </a:solidFill>
          <a:latin typeface="+mn-lt"/>
          <a:ea typeface="+mn-ea"/>
          <a:cs typeface="+mn-cs"/>
        </a:defRPr>
      </a:lvl4pPr>
      <a:lvl5pPr marL="2057400" indent="-228600" algn="l" defTabSz="914400"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91" r:id="rId1"/>
    <p:sldLayoutId id="2147484008" r:id="rId2"/>
    <p:sldLayoutId id="2147484000" r:id="rId3"/>
    <p:sldLayoutId id="2147483999" r:id="rId4"/>
    <p:sldLayoutId id="2147483996" r:id="rId5"/>
    <p:sldLayoutId id="2147484005" r:id="rId6"/>
    <p:sldLayoutId id="2147484006" r:id="rId7"/>
    <p:sldLayoutId id="2147483989" r:id="rId8"/>
    <p:sldLayoutId id="2147483998" r:id="rId9"/>
    <p:sldLayoutId id="2147483990" r:id="rId10"/>
    <p:sldLayoutId id="2147483984" r:id="rId11"/>
    <p:sldLayoutId id="2147483997" r:id="rId12"/>
    <p:sldLayoutId id="214748401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58.png"/><Relationship Id="rId17" Type="http://schemas.openxmlformats.org/officeDocument/2006/relationships/image" Target="../media/image63.svg"/><Relationship Id="rId2" Type="http://schemas.openxmlformats.org/officeDocument/2006/relationships/notesSlide" Target="../notesSlides/notesSlide16.xml"/><Relationship Id="rId16" Type="http://schemas.openxmlformats.org/officeDocument/2006/relationships/image" Target="../media/image62.png"/><Relationship Id="rId1" Type="http://schemas.openxmlformats.org/officeDocument/2006/relationships/slideLayout" Target="../slideLayouts/slideLayout10.xml"/><Relationship Id="rId6" Type="http://schemas.openxmlformats.org/officeDocument/2006/relationships/diagramColors" Target="../diagrams/colors3.xml"/><Relationship Id="rId11" Type="http://schemas.openxmlformats.org/officeDocument/2006/relationships/image" Target="../media/image57.svg"/><Relationship Id="rId5" Type="http://schemas.openxmlformats.org/officeDocument/2006/relationships/diagramQuickStyle" Target="../diagrams/quickStyle3.xml"/><Relationship Id="rId15" Type="http://schemas.openxmlformats.org/officeDocument/2006/relationships/image" Target="../media/image61.svg"/><Relationship Id="rId10" Type="http://schemas.openxmlformats.org/officeDocument/2006/relationships/image" Target="../media/image56.png"/><Relationship Id="rId4" Type="http://schemas.openxmlformats.org/officeDocument/2006/relationships/diagramLayout" Target="../diagrams/layout3.xml"/><Relationship Id="rId9" Type="http://schemas.openxmlformats.org/officeDocument/2006/relationships/image" Target="../media/image55.svg"/><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73FAC7D-89B1-B215-C71F-D9DB84F2A1C2}"/>
              </a:ext>
            </a:extLst>
          </p:cNvPr>
          <p:cNvSpPr>
            <a:spLocks noGrp="1"/>
          </p:cNvSpPr>
          <p:nvPr>
            <p:ph type="subTitle" idx="1"/>
          </p:nvPr>
        </p:nvSpPr>
        <p:spPr/>
        <p:txBody>
          <a:bodyPr/>
          <a:lstStyle/>
          <a:p>
            <a:r>
              <a:rPr lang="en-US" dirty="0"/>
              <a:t>Data to Action Session</a:t>
            </a:r>
          </a:p>
        </p:txBody>
      </p:sp>
      <p:sp>
        <p:nvSpPr>
          <p:cNvPr id="3" name="Picture Placeholder 2">
            <a:extLst>
              <a:ext uri="{FF2B5EF4-FFF2-40B4-BE49-F238E27FC236}">
                <a16:creationId xmlns:a16="http://schemas.microsoft.com/office/drawing/2014/main" id="{FA504229-8AE8-D391-46A1-0C4381765335}"/>
              </a:ext>
            </a:extLst>
          </p:cNvPr>
          <p:cNvSpPr>
            <a:spLocks noGrp="1"/>
          </p:cNvSpPr>
          <p:nvPr>
            <p:ph type="pic" sz="quarter" idx="13"/>
          </p:nvPr>
        </p:nvSpPr>
        <p:spPr/>
        <p:txBody>
          <a:bodyPr/>
          <a:lstStyle/>
          <a:p>
            <a:endParaRPr lang="en-US"/>
          </a:p>
        </p:txBody>
      </p:sp>
      <p:sp>
        <p:nvSpPr>
          <p:cNvPr id="4" name="Picture Placeholder 3">
            <a:extLst>
              <a:ext uri="{FF2B5EF4-FFF2-40B4-BE49-F238E27FC236}">
                <a16:creationId xmlns:a16="http://schemas.microsoft.com/office/drawing/2014/main" id="{37515010-6C23-EF1C-B2B0-B3BBD2AD251E}"/>
              </a:ext>
            </a:extLst>
          </p:cNvPr>
          <p:cNvSpPr>
            <a:spLocks noGrp="1"/>
          </p:cNvSpPr>
          <p:nvPr>
            <p:ph type="pic" sz="quarter" idx="14"/>
          </p:nvPr>
        </p:nvSpPr>
        <p:spPr/>
        <p:txBody>
          <a:bodyPr/>
          <a:lstStyle/>
          <a:p>
            <a:endParaRPr lang="en-US"/>
          </a:p>
        </p:txBody>
      </p:sp>
      <p:sp>
        <p:nvSpPr>
          <p:cNvPr id="5" name="Title 4">
            <a:extLst>
              <a:ext uri="{FF2B5EF4-FFF2-40B4-BE49-F238E27FC236}">
                <a16:creationId xmlns:a16="http://schemas.microsoft.com/office/drawing/2014/main" id="{6EBF9BED-99D6-0491-2135-0539047F5102}"/>
              </a:ext>
            </a:extLst>
          </p:cNvPr>
          <p:cNvSpPr>
            <a:spLocks noGrp="1"/>
          </p:cNvSpPr>
          <p:nvPr>
            <p:ph type="title"/>
          </p:nvPr>
        </p:nvSpPr>
        <p:spPr/>
        <p:txBody>
          <a:bodyPr/>
          <a:lstStyle/>
          <a:p>
            <a:r>
              <a:rPr lang="en-US" b="0" dirty="0"/>
              <a:t>Using Qualitative Data to Make Your Numbers Speak</a:t>
            </a:r>
            <a:endParaRPr lang="en-US" dirty="0"/>
          </a:p>
        </p:txBody>
      </p:sp>
      <p:sp>
        <p:nvSpPr>
          <p:cNvPr id="6" name="Picture Placeholder 5">
            <a:extLst>
              <a:ext uri="{FF2B5EF4-FFF2-40B4-BE49-F238E27FC236}">
                <a16:creationId xmlns:a16="http://schemas.microsoft.com/office/drawing/2014/main" id="{8496A943-3C29-0FA5-FEEA-380C92D70DD3}"/>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1247272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3AC94-C39C-8252-8AC6-0E9BDB8C7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F8EECB-AD10-A7FF-9556-5961C0BBEC6F}"/>
              </a:ext>
            </a:extLst>
          </p:cNvPr>
          <p:cNvSpPr>
            <a:spLocks noGrp="1"/>
          </p:cNvSpPr>
          <p:nvPr>
            <p:ph type="ctrTitle"/>
          </p:nvPr>
        </p:nvSpPr>
        <p:spPr/>
        <p:txBody>
          <a:bodyPr/>
          <a:lstStyle/>
          <a:p>
            <a:r>
              <a:rPr lang="en-US" dirty="0"/>
              <a:t>Focus Groups</a:t>
            </a:r>
          </a:p>
        </p:txBody>
      </p:sp>
      <p:sp>
        <p:nvSpPr>
          <p:cNvPr id="3" name="Text Placeholder 2">
            <a:extLst>
              <a:ext uri="{FF2B5EF4-FFF2-40B4-BE49-F238E27FC236}">
                <a16:creationId xmlns:a16="http://schemas.microsoft.com/office/drawing/2014/main" id="{32358D52-379A-463F-817F-FCC0EB6F6D55}"/>
              </a:ext>
            </a:extLst>
          </p:cNvPr>
          <p:cNvSpPr>
            <a:spLocks noGrp="1"/>
          </p:cNvSpPr>
          <p:nvPr>
            <p:ph type="body" sz="quarter" idx="10"/>
          </p:nvPr>
        </p:nvSpPr>
        <p:spPr/>
        <p:txBody>
          <a:bodyPr/>
          <a:lstStyle/>
          <a:p>
            <a:pPr marL="457200" indent="-457200">
              <a:buFont typeface="Arial" panose="020B0604020202020204" pitchFamily="34" charset="0"/>
              <a:buChar char="•"/>
            </a:pPr>
            <a:r>
              <a:rPr lang="en-US" dirty="0"/>
              <a:t>Gather diverse perspectives on a specific topic. </a:t>
            </a:r>
          </a:p>
          <a:p>
            <a:pPr marL="457200" indent="-457200">
              <a:buFont typeface="Arial" panose="020B0604020202020204" pitchFamily="34" charset="0"/>
              <a:buChar char="•"/>
            </a:pPr>
            <a:r>
              <a:rPr lang="en-US" dirty="0"/>
              <a:t>Illuminate complex behaviors and attitudes through participant interaction </a:t>
            </a:r>
          </a:p>
          <a:p>
            <a:pPr marL="457200" indent="-457200">
              <a:buFont typeface="Arial" panose="020B0604020202020204" pitchFamily="34" charset="0"/>
              <a:buChar char="•"/>
            </a:pPr>
            <a:r>
              <a:rPr lang="en-US" dirty="0"/>
              <a:t>Illustrate similarities and differences within and between groups (e.g., attitudes about proposed zoning changes expressed in a group of homeowners vs. a group of renters)</a:t>
            </a:r>
          </a:p>
          <a:p>
            <a:pPr marL="457200" indent="-457200">
              <a:buFont typeface="Arial" panose="020B0604020202020204" pitchFamily="34" charset="0"/>
              <a:buChar char="•"/>
            </a:pPr>
            <a:r>
              <a:rPr lang="en-US" dirty="0"/>
              <a:t>Gather data points more quickly than interviews</a:t>
            </a:r>
          </a:p>
          <a:p>
            <a:pPr marL="457200" indent="-457200">
              <a:buFont typeface="Arial" panose="020B0604020202020204" pitchFamily="34" charset="0"/>
              <a:buChar char="•"/>
            </a:pPr>
            <a:r>
              <a:rPr lang="en-US" i="1" dirty="0"/>
              <a:t>Requires active facilitation. Risk of group think, self-censorship</a:t>
            </a:r>
          </a:p>
          <a:p>
            <a:pPr marL="1200150" lvl="1"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7282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EF3BA-67CA-43FD-A145-184628018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ED493F-DE02-376C-D595-5F6EE65C2DC1}"/>
              </a:ext>
            </a:extLst>
          </p:cNvPr>
          <p:cNvSpPr>
            <a:spLocks noGrp="1"/>
          </p:cNvSpPr>
          <p:nvPr>
            <p:ph type="ctrTitle"/>
          </p:nvPr>
        </p:nvSpPr>
        <p:spPr/>
        <p:txBody>
          <a:bodyPr/>
          <a:lstStyle/>
          <a:p>
            <a:r>
              <a:rPr lang="en-US" dirty="0"/>
              <a:t>Surveys</a:t>
            </a:r>
          </a:p>
        </p:txBody>
      </p:sp>
      <p:sp>
        <p:nvSpPr>
          <p:cNvPr id="3" name="Text Placeholder 2">
            <a:extLst>
              <a:ext uri="{FF2B5EF4-FFF2-40B4-BE49-F238E27FC236}">
                <a16:creationId xmlns:a16="http://schemas.microsoft.com/office/drawing/2014/main" id="{FAD18CEC-BABC-D8DB-D547-F7CA6944CDCF}"/>
              </a:ext>
            </a:extLst>
          </p:cNvPr>
          <p:cNvSpPr>
            <a:spLocks noGrp="1"/>
          </p:cNvSpPr>
          <p:nvPr>
            <p:ph type="body" sz="quarter" idx="10"/>
          </p:nvPr>
        </p:nvSpPr>
        <p:spPr/>
        <p:txBody>
          <a:bodyPr/>
          <a:lstStyle/>
          <a:p>
            <a:pPr marL="457200" indent="-457200">
              <a:buFont typeface="Arial" panose="020B0604020202020204" pitchFamily="34" charset="0"/>
              <a:buChar char="•"/>
            </a:pPr>
            <a:r>
              <a:rPr lang="en-US" dirty="0"/>
              <a:t>Potential to collect much larger sample, ability to quantify </a:t>
            </a:r>
          </a:p>
          <a:p>
            <a:pPr marL="457200" indent="-457200">
              <a:buFont typeface="Arial" panose="020B0604020202020204" pitchFamily="34" charset="0"/>
              <a:buChar char="•"/>
            </a:pPr>
            <a:r>
              <a:rPr lang="en-US" dirty="0"/>
              <a:t>Facilitate cross-sectional and/or longitudinal analysis</a:t>
            </a:r>
          </a:p>
          <a:p>
            <a:pPr marL="457200" indent="-457200">
              <a:buFont typeface="Arial" panose="020B0604020202020204" pitchFamily="34" charset="0"/>
              <a:buChar char="•"/>
            </a:pPr>
            <a:r>
              <a:rPr lang="en-US" dirty="0"/>
              <a:t>Online survey tools are affordable and easy to use, but may not reach desired target population (respondents tend to skew higher-income, highly educated)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i="1" dirty="0"/>
              <a:t>Requires careful question design; piloting is ideal to test for clarity, bias, and length of time to complete. </a:t>
            </a:r>
          </a:p>
          <a:p>
            <a:pPr marL="457200" indent="-457200">
              <a:buFont typeface="Arial" panose="020B0604020202020204" pitchFamily="34" charset="0"/>
              <a:buChar char="•"/>
            </a:pPr>
            <a:r>
              <a:rPr lang="en-US" i="1" dirty="0"/>
              <a:t>Consider import/feasibility of random vs. purposive sampling</a:t>
            </a:r>
          </a:p>
        </p:txBody>
      </p:sp>
    </p:spTree>
    <p:extLst>
      <p:ext uri="{BB962C8B-B14F-4D97-AF65-F5344CB8AC3E}">
        <p14:creationId xmlns:p14="http://schemas.microsoft.com/office/powerpoint/2010/main" val="1090344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DAE3D-67B2-C151-3F3D-8266B747628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38ED4B-4421-4216-ECD5-174F3E2CA374}"/>
              </a:ext>
            </a:extLst>
          </p:cNvPr>
          <p:cNvSpPr>
            <a:spLocks noGrp="1"/>
          </p:cNvSpPr>
          <p:nvPr>
            <p:ph type="ctrTitle"/>
          </p:nvPr>
        </p:nvSpPr>
        <p:spPr/>
        <p:txBody>
          <a:bodyPr/>
          <a:lstStyle/>
          <a:p>
            <a:r>
              <a:rPr lang="en-US" dirty="0"/>
              <a:t>Evaluating Emergency Rental Assistance </a:t>
            </a:r>
          </a:p>
        </p:txBody>
      </p:sp>
      <p:sp>
        <p:nvSpPr>
          <p:cNvPr id="5" name="Text Placeholder 4">
            <a:extLst>
              <a:ext uri="{FF2B5EF4-FFF2-40B4-BE49-F238E27FC236}">
                <a16:creationId xmlns:a16="http://schemas.microsoft.com/office/drawing/2014/main" id="{D18B94B1-8528-E486-8003-D0DEDC50B6CF}"/>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45569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4B1478-2CEA-34BC-02A4-8B02D59D2EB9}"/>
              </a:ext>
            </a:extLst>
          </p:cNvPr>
          <p:cNvSpPr>
            <a:spLocks noGrp="1"/>
          </p:cNvSpPr>
          <p:nvPr>
            <p:ph type="ctrTitle"/>
          </p:nvPr>
        </p:nvSpPr>
        <p:spPr>
          <a:xfrm>
            <a:off x="627528" y="122764"/>
            <a:ext cx="9280401" cy="1203225"/>
          </a:xfrm>
        </p:spPr>
        <p:txBody>
          <a:bodyPr>
            <a:normAutofit fontScale="90000"/>
          </a:bodyPr>
          <a:lstStyle/>
          <a:p>
            <a:r>
              <a:rPr lang="en-US" dirty="0"/>
              <a:t>Understanding Tenant Experiences of the Emergency Rental Assistance (ERA) Program </a:t>
            </a:r>
          </a:p>
        </p:txBody>
      </p:sp>
      <p:sp>
        <p:nvSpPr>
          <p:cNvPr id="5" name="Text Placeholder 4">
            <a:extLst>
              <a:ext uri="{FF2B5EF4-FFF2-40B4-BE49-F238E27FC236}">
                <a16:creationId xmlns:a16="http://schemas.microsoft.com/office/drawing/2014/main" id="{FD6789DA-700E-CA53-2EF9-F457E61DB36F}"/>
              </a:ext>
            </a:extLst>
          </p:cNvPr>
          <p:cNvSpPr>
            <a:spLocks noGrp="1"/>
          </p:cNvSpPr>
          <p:nvPr>
            <p:ph type="body" sz="quarter" idx="10"/>
          </p:nvPr>
        </p:nvSpPr>
        <p:spPr>
          <a:xfrm>
            <a:off x="627528" y="1669000"/>
            <a:ext cx="11007145" cy="4064925"/>
          </a:xfrm>
        </p:spPr>
        <p:txBody>
          <a:bodyPr/>
          <a:lstStyle/>
          <a:p>
            <a:r>
              <a:rPr lang="en-US" sz="2000" b="1" i="1" dirty="0"/>
              <a:t> Report from National Low Income Housing Coalition, Housing Initiative at Penn, and Reinvestment Fund</a:t>
            </a:r>
          </a:p>
          <a:p>
            <a:endParaRPr lang="en-US" sz="2000" b="1" dirty="0"/>
          </a:p>
          <a:p>
            <a:r>
              <a:rPr lang="en-US" sz="2000" b="1" dirty="0"/>
              <a:t>Context: </a:t>
            </a:r>
            <a:r>
              <a:rPr lang="en-US" sz="2000" dirty="0"/>
              <a:t>the federal government created the ERA Program to help low-income renters address back rent and utilities during the pandemic. Site-level admins had significant control over local program structure.</a:t>
            </a:r>
          </a:p>
          <a:p>
            <a:endParaRPr lang="en-US" sz="2000" dirty="0"/>
          </a:p>
          <a:p>
            <a:r>
              <a:rPr lang="en-US" sz="2000" b="1" dirty="0"/>
              <a:t>Goals:</a:t>
            </a:r>
            <a:endParaRPr lang="en-US" sz="2000" dirty="0"/>
          </a:p>
          <a:p>
            <a:endParaRPr lang="en-US" sz="2000" b="1" dirty="0"/>
          </a:p>
          <a:p>
            <a:endParaRPr lang="en-US" sz="2000" dirty="0"/>
          </a:p>
          <a:p>
            <a:endParaRPr lang="en-US" dirty="0"/>
          </a:p>
          <a:p>
            <a:endParaRPr lang="en-US" dirty="0"/>
          </a:p>
        </p:txBody>
      </p:sp>
      <p:graphicFrame>
        <p:nvGraphicFramePr>
          <p:cNvPr id="3" name="Diagram 2">
            <a:extLst>
              <a:ext uri="{FF2B5EF4-FFF2-40B4-BE49-F238E27FC236}">
                <a16:creationId xmlns:a16="http://schemas.microsoft.com/office/drawing/2014/main" id="{26809355-01D8-14EC-E25C-B73381D55EE3}"/>
              </a:ext>
            </a:extLst>
          </p:cNvPr>
          <p:cNvGraphicFramePr/>
          <p:nvPr>
            <p:extLst>
              <p:ext uri="{D42A27DB-BD31-4B8C-83A1-F6EECF244321}">
                <p14:modId xmlns:p14="http://schemas.microsoft.com/office/powerpoint/2010/main" val="293009386"/>
              </p:ext>
            </p:extLst>
          </p:nvPr>
        </p:nvGraphicFramePr>
        <p:xfrm>
          <a:off x="1397791" y="2662451"/>
          <a:ext cx="9650027" cy="4971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9771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AA33D-C249-ABB4-9C16-2DD7E5385C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E0A9400-9D8B-FD7E-595D-3518B5D410FC}"/>
              </a:ext>
            </a:extLst>
          </p:cNvPr>
          <p:cNvSpPr>
            <a:spLocks noGrp="1"/>
          </p:cNvSpPr>
          <p:nvPr>
            <p:ph type="ctrTitle"/>
          </p:nvPr>
        </p:nvSpPr>
        <p:spPr>
          <a:xfrm>
            <a:off x="627528" y="122764"/>
            <a:ext cx="9280401" cy="1203225"/>
          </a:xfrm>
        </p:spPr>
        <p:txBody>
          <a:bodyPr>
            <a:normAutofit fontScale="90000"/>
          </a:bodyPr>
          <a:lstStyle/>
          <a:p>
            <a:r>
              <a:rPr lang="en-US" dirty="0"/>
              <a:t>Understanding Tenant Experiences of the Emergency Rental Assistance Program </a:t>
            </a:r>
          </a:p>
        </p:txBody>
      </p:sp>
      <p:sp>
        <p:nvSpPr>
          <p:cNvPr id="5" name="TextBox 4"/>
          <p:cNvSpPr txBox="1"/>
          <p:nvPr/>
        </p:nvSpPr>
        <p:spPr>
          <a:xfrm>
            <a:off x="696109" y="1715290"/>
            <a:ext cx="10515600" cy="307777"/>
          </a:xfrm>
          <a:prstGeom prst="rect">
            <a:avLst/>
          </a:prstGeom>
          <a:noFill/>
        </p:spPr>
        <p:txBody>
          <a:bodyPr wrap="square" lIns="0" tIns="0" rIns="0" bIns="0" anchor="t">
            <a:spAutoFit/>
          </a:bodyPr>
          <a:lstStyle/>
          <a:p>
            <a:pPr algn="l"/>
            <a:r>
              <a:rPr sz="2000" b="1" i="0" dirty="0">
                <a:latin typeface="Calibri"/>
              </a:rPr>
              <a:t>Study Components</a:t>
            </a:r>
          </a:p>
        </p:txBody>
      </p:sp>
      <p:sp>
        <p:nvSpPr>
          <p:cNvPr id="6" name="Rounded Rectangle 5"/>
          <p:cNvSpPr/>
          <p:nvPr/>
        </p:nvSpPr>
        <p:spPr>
          <a:xfrm>
            <a:off x="705971" y="2177061"/>
            <a:ext cx="5120640" cy="4160520"/>
          </a:xfrm>
          <a:prstGeom prst="roundRect">
            <a:avLst/>
          </a:prstGeom>
          <a:solidFill>
            <a:srgbClr val="FCF0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61870" y="2437665"/>
            <a:ext cx="4572000" cy="369332"/>
          </a:xfrm>
          <a:prstGeom prst="rect">
            <a:avLst/>
          </a:prstGeom>
          <a:noFill/>
        </p:spPr>
        <p:txBody>
          <a:bodyPr wrap="square" lIns="0" tIns="0" rIns="0" bIns="0" anchor="t">
            <a:spAutoFit/>
          </a:bodyPr>
          <a:lstStyle/>
          <a:p>
            <a:pPr algn="l"/>
            <a:r>
              <a:rPr sz="2400" b="1" i="0" dirty="0">
                <a:solidFill>
                  <a:srgbClr val="F59825"/>
                </a:solidFill>
                <a:latin typeface="Calibri"/>
              </a:rPr>
              <a:t>5 Primary Sites</a:t>
            </a:r>
          </a:p>
        </p:txBody>
      </p:sp>
      <p:sp>
        <p:nvSpPr>
          <p:cNvPr id="8" name="TextBox 7"/>
          <p:cNvSpPr txBox="1"/>
          <p:nvPr/>
        </p:nvSpPr>
        <p:spPr>
          <a:xfrm>
            <a:off x="1061870" y="2922297"/>
            <a:ext cx="4572000" cy="738664"/>
          </a:xfrm>
          <a:prstGeom prst="rect">
            <a:avLst/>
          </a:prstGeom>
          <a:noFill/>
        </p:spPr>
        <p:txBody>
          <a:bodyPr wrap="square" lIns="0" tIns="0" rIns="0" bIns="0" anchor="t">
            <a:spAutoFit/>
          </a:bodyPr>
          <a:lstStyle/>
          <a:p>
            <a:pPr algn="l"/>
            <a:r>
              <a:rPr sz="1600" b="0" i="1" dirty="0">
                <a:solidFill>
                  <a:srgbClr val="2E2E2F"/>
                </a:solidFill>
                <a:latin typeface="Calibri"/>
              </a:rPr>
              <a:t>Allegheny County, PA • Denver County, CO • Louisville/Jefferson County, KY • Northern Ponca Housing Authority • State of Oregon</a:t>
            </a:r>
          </a:p>
        </p:txBody>
      </p:sp>
      <p:sp>
        <p:nvSpPr>
          <p:cNvPr id="9" name="Oval 8"/>
          <p:cNvSpPr/>
          <p:nvPr/>
        </p:nvSpPr>
        <p:spPr>
          <a:xfrm>
            <a:off x="1061870" y="3964712"/>
            <a:ext cx="128016" cy="128016"/>
          </a:xfrm>
          <a:prstGeom prst="ellipse">
            <a:avLst/>
          </a:prstGeom>
          <a:solidFill>
            <a:srgbClr val="F598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0" name="TextBox 9"/>
          <p:cNvSpPr txBox="1"/>
          <p:nvPr/>
        </p:nvSpPr>
        <p:spPr>
          <a:xfrm>
            <a:off x="1336190" y="3891560"/>
            <a:ext cx="4297679" cy="246221"/>
          </a:xfrm>
          <a:prstGeom prst="rect">
            <a:avLst/>
          </a:prstGeom>
          <a:noFill/>
        </p:spPr>
        <p:txBody>
          <a:bodyPr wrap="square" lIns="0" tIns="0" rIns="0" bIns="0" anchor="t">
            <a:spAutoFit/>
          </a:bodyPr>
          <a:lstStyle/>
          <a:p>
            <a:pPr algn="l"/>
            <a:r>
              <a:rPr sz="1600" b="0" i="0" dirty="0">
                <a:solidFill>
                  <a:srgbClr val="2E2E2F"/>
                </a:solidFill>
                <a:latin typeface="Calibri"/>
              </a:rPr>
              <a:t>Analysis of administrative data</a:t>
            </a:r>
          </a:p>
        </p:txBody>
      </p:sp>
      <p:sp>
        <p:nvSpPr>
          <p:cNvPr id="11" name="Oval 10"/>
          <p:cNvSpPr/>
          <p:nvPr/>
        </p:nvSpPr>
        <p:spPr>
          <a:xfrm>
            <a:off x="1061870" y="4467633"/>
            <a:ext cx="128016" cy="128016"/>
          </a:xfrm>
          <a:prstGeom prst="ellipse">
            <a:avLst/>
          </a:prstGeom>
          <a:solidFill>
            <a:srgbClr val="F598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2" name="TextBox 11"/>
          <p:cNvSpPr txBox="1"/>
          <p:nvPr/>
        </p:nvSpPr>
        <p:spPr>
          <a:xfrm>
            <a:off x="1336190" y="4394480"/>
            <a:ext cx="4297679" cy="246221"/>
          </a:xfrm>
          <a:prstGeom prst="rect">
            <a:avLst/>
          </a:prstGeom>
          <a:noFill/>
        </p:spPr>
        <p:txBody>
          <a:bodyPr wrap="square" lIns="0" tIns="0" rIns="0" bIns="0" anchor="t">
            <a:spAutoFit/>
          </a:bodyPr>
          <a:lstStyle/>
          <a:p>
            <a:pPr algn="l"/>
            <a:r>
              <a:rPr sz="1600" b="0" i="0">
                <a:solidFill>
                  <a:srgbClr val="2E2E2F"/>
                </a:solidFill>
                <a:latin typeface="Calibri"/>
              </a:rPr>
              <a:t>Tenant surveys</a:t>
            </a:r>
          </a:p>
        </p:txBody>
      </p:sp>
      <p:sp>
        <p:nvSpPr>
          <p:cNvPr id="13" name="Oval 12"/>
          <p:cNvSpPr/>
          <p:nvPr/>
        </p:nvSpPr>
        <p:spPr>
          <a:xfrm>
            <a:off x="1061870" y="4970552"/>
            <a:ext cx="128016" cy="128016"/>
          </a:xfrm>
          <a:prstGeom prst="ellipse">
            <a:avLst/>
          </a:prstGeom>
          <a:solidFill>
            <a:srgbClr val="F598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4" name="TextBox 13"/>
          <p:cNvSpPr txBox="1"/>
          <p:nvPr/>
        </p:nvSpPr>
        <p:spPr>
          <a:xfrm>
            <a:off x="1336190" y="4897400"/>
            <a:ext cx="4297679" cy="246221"/>
          </a:xfrm>
          <a:prstGeom prst="rect">
            <a:avLst/>
          </a:prstGeom>
          <a:noFill/>
        </p:spPr>
        <p:txBody>
          <a:bodyPr wrap="square" lIns="0" tIns="0" rIns="0" bIns="0" anchor="t">
            <a:spAutoFit/>
          </a:bodyPr>
          <a:lstStyle/>
          <a:p>
            <a:pPr algn="l"/>
            <a:r>
              <a:rPr sz="1600" b="0" i="0">
                <a:solidFill>
                  <a:srgbClr val="2E2E2F"/>
                </a:solidFill>
                <a:latin typeface="Calibri"/>
              </a:rPr>
              <a:t>Landlord and tenant focus groups</a:t>
            </a:r>
          </a:p>
        </p:txBody>
      </p:sp>
      <p:sp>
        <p:nvSpPr>
          <p:cNvPr id="15" name="Oval 14"/>
          <p:cNvSpPr/>
          <p:nvPr/>
        </p:nvSpPr>
        <p:spPr>
          <a:xfrm>
            <a:off x="1061870" y="5473472"/>
            <a:ext cx="128016" cy="128016"/>
          </a:xfrm>
          <a:prstGeom prst="ellipse">
            <a:avLst/>
          </a:prstGeom>
          <a:solidFill>
            <a:srgbClr val="F598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6" name="TextBox 15"/>
          <p:cNvSpPr txBox="1"/>
          <p:nvPr/>
        </p:nvSpPr>
        <p:spPr>
          <a:xfrm>
            <a:off x="1336190" y="5400320"/>
            <a:ext cx="4297679" cy="246221"/>
          </a:xfrm>
          <a:prstGeom prst="rect">
            <a:avLst/>
          </a:prstGeom>
          <a:noFill/>
        </p:spPr>
        <p:txBody>
          <a:bodyPr wrap="square" lIns="0" tIns="0" rIns="0" bIns="0" anchor="t">
            <a:spAutoFit/>
          </a:bodyPr>
          <a:lstStyle/>
          <a:p>
            <a:pPr algn="l"/>
            <a:r>
              <a:rPr sz="1600" b="0" i="0">
                <a:solidFill>
                  <a:srgbClr val="2E2E2F"/>
                </a:solidFill>
                <a:latin typeface="Calibri"/>
              </a:rPr>
              <a:t>Program admin interviews</a:t>
            </a:r>
          </a:p>
        </p:txBody>
      </p:sp>
      <p:sp>
        <p:nvSpPr>
          <p:cNvPr id="17" name="Rounded Rectangle 16"/>
          <p:cNvSpPr/>
          <p:nvPr/>
        </p:nvSpPr>
        <p:spPr>
          <a:xfrm>
            <a:off x="6365390" y="2209065"/>
            <a:ext cx="5120640" cy="4160520"/>
          </a:xfrm>
          <a:prstGeom prst="roundRect">
            <a:avLst/>
          </a:prstGeom>
          <a:solidFill>
            <a:srgbClr val="E4EE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39710" y="2437665"/>
            <a:ext cx="4572000" cy="369332"/>
          </a:xfrm>
          <a:prstGeom prst="rect">
            <a:avLst/>
          </a:prstGeom>
          <a:noFill/>
        </p:spPr>
        <p:txBody>
          <a:bodyPr wrap="square" lIns="0" tIns="0" rIns="0" bIns="0" anchor="t">
            <a:spAutoFit/>
          </a:bodyPr>
          <a:lstStyle/>
          <a:p>
            <a:pPr algn="l"/>
            <a:r>
              <a:rPr sz="2400" b="1" i="0" dirty="0">
                <a:solidFill>
                  <a:srgbClr val="005198"/>
                </a:solidFill>
                <a:latin typeface="Calibri"/>
              </a:rPr>
              <a:t>5 Additional Sites</a:t>
            </a:r>
          </a:p>
        </p:txBody>
      </p:sp>
      <p:sp>
        <p:nvSpPr>
          <p:cNvPr id="19" name="TextBox 18"/>
          <p:cNvSpPr txBox="1"/>
          <p:nvPr/>
        </p:nvSpPr>
        <p:spPr>
          <a:xfrm>
            <a:off x="6639710" y="2922297"/>
            <a:ext cx="4572000" cy="984885"/>
          </a:xfrm>
          <a:prstGeom prst="rect">
            <a:avLst/>
          </a:prstGeom>
          <a:noFill/>
        </p:spPr>
        <p:txBody>
          <a:bodyPr wrap="square" lIns="0" tIns="0" rIns="0" bIns="0" anchor="t">
            <a:spAutoFit/>
          </a:bodyPr>
          <a:lstStyle/>
          <a:p>
            <a:pPr algn="l"/>
            <a:r>
              <a:rPr sz="1600" b="0" i="1" dirty="0">
                <a:solidFill>
                  <a:srgbClr val="2E2E2F"/>
                </a:solidFill>
                <a:latin typeface="Calibri"/>
              </a:rPr>
              <a:t>Baltimore County, MD • Charlotte-Mecklenburg County, NC • State of Connecticut • Come Dream Come Build (Cameron County, TX) • Byrd Barr Place (King County, WA)</a:t>
            </a:r>
          </a:p>
        </p:txBody>
      </p:sp>
      <p:sp>
        <p:nvSpPr>
          <p:cNvPr id="20" name="Oval 19"/>
          <p:cNvSpPr/>
          <p:nvPr/>
        </p:nvSpPr>
        <p:spPr>
          <a:xfrm>
            <a:off x="6639710" y="4257321"/>
            <a:ext cx="128016" cy="128016"/>
          </a:xfrm>
          <a:prstGeom prst="ellipse">
            <a:avLst/>
          </a:prstGeom>
          <a:solidFill>
            <a:srgbClr val="0051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1" name="TextBox 20"/>
          <p:cNvSpPr txBox="1"/>
          <p:nvPr/>
        </p:nvSpPr>
        <p:spPr>
          <a:xfrm>
            <a:off x="6914030" y="4184169"/>
            <a:ext cx="4297679" cy="246221"/>
          </a:xfrm>
          <a:prstGeom prst="rect">
            <a:avLst/>
          </a:prstGeom>
          <a:noFill/>
        </p:spPr>
        <p:txBody>
          <a:bodyPr wrap="square" lIns="0" tIns="0" rIns="0" bIns="0" anchor="t">
            <a:spAutoFit/>
          </a:bodyPr>
          <a:lstStyle/>
          <a:p>
            <a:pPr algn="l"/>
            <a:r>
              <a:rPr sz="1600" b="0" i="0" dirty="0">
                <a:solidFill>
                  <a:srgbClr val="2E2E2F"/>
                </a:solidFill>
                <a:latin typeface="Calibri"/>
              </a:rPr>
              <a:t>Tenant surveys only</a:t>
            </a:r>
          </a:p>
        </p:txBody>
      </p:sp>
    </p:spTree>
    <p:extLst>
      <p:ext uri="{BB962C8B-B14F-4D97-AF65-F5344CB8AC3E}">
        <p14:creationId xmlns:p14="http://schemas.microsoft.com/office/powerpoint/2010/main" val="1034831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CED5-54F6-260B-34D0-D6CFA9C189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F004BF-2EF8-4827-53F3-E92B67FC3702}"/>
              </a:ext>
            </a:extLst>
          </p:cNvPr>
          <p:cNvSpPr>
            <a:spLocks noGrp="1"/>
          </p:cNvSpPr>
          <p:nvPr>
            <p:ph type="ctrTitle"/>
          </p:nvPr>
        </p:nvSpPr>
        <p:spPr>
          <a:xfrm>
            <a:off x="627528" y="122764"/>
            <a:ext cx="9280401" cy="1203225"/>
          </a:xfrm>
        </p:spPr>
        <p:txBody>
          <a:bodyPr>
            <a:normAutofit/>
          </a:bodyPr>
          <a:lstStyle/>
          <a:p>
            <a:r>
              <a:rPr lang="en-US" dirty="0"/>
              <a:t>Surveys</a:t>
            </a:r>
          </a:p>
        </p:txBody>
      </p:sp>
      <p:sp>
        <p:nvSpPr>
          <p:cNvPr id="8" name="TextBox 7">
            <a:extLst>
              <a:ext uri="{FF2B5EF4-FFF2-40B4-BE49-F238E27FC236}">
                <a16:creationId xmlns:a16="http://schemas.microsoft.com/office/drawing/2014/main" id="{85C00A09-1660-BC05-3240-883088D3CBED}"/>
              </a:ext>
            </a:extLst>
          </p:cNvPr>
          <p:cNvSpPr txBox="1"/>
          <p:nvPr/>
        </p:nvSpPr>
        <p:spPr>
          <a:xfrm>
            <a:off x="6650562" y="1732438"/>
            <a:ext cx="5135299" cy="5369803"/>
          </a:xfrm>
          <a:prstGeom prst="rect">
            <a:avLst/>
          </a:prstGeom>
          <a:noFill/>
        </p:spPr>
        <p:txBody>
          <a:bodyPr wrap="square">
            <a:spAutoFit/>
          </a:bodyPr>
          <a:lstStyle/>
          <a:p>
            <a:pPr marL="285750" indent="-285750">
              <a:buFont typeface="Arial" panose="020B0604020202020204" pitchFamily="34" charset="0"/>
              <a:buChar char="•"/>
            </a:pPr>
            <a:r>
              <a:rPr lang="en-US" dirty="0"/>
              <a:t>Online survey through the secure survey platform </a:t>
            </a:r>
            <a:r>
              <a:rPr lang="en-US" b="1" dirty="0"/>
              <a:t>Qualtrics</a:t>
            </a:r>
            <a:r>
              <a:rPr lang="en-US" dirty="0"/>
              <a:t> in eight languages: English, Spanish, Chinese, Arabic, Nepali, Russian, Vietnamese, and Somali. </a:t>
            </a:r>
          </a:p>
          <a:p>
            <a:pPr marL="285750" indent="-285750">
              <a:buFont typeface="Arial" panose="020B0604020202020204" pitchFamily="34" charset="0"/>
              <a:buChar char="•"/>
            </a:pPr>
            <a:r>
              <a:rPr lang="en-US" dirty="0"/>
              <a:t>Distributed survey through site admins to all households that had applied for assistance, regardless of funding status. </a:t>
            </a:r>
          </a:p>
          <a:p>
            <a:pPr marL="285750" indent="-285750">
              <a:buFont typeface="Arial" panose="020B0604020202020204" pitchFamily="34" charset="0"/>
              <a:buChar char="•"/>
            </a:pPr>
            <a:r>
              <a:rPr lang="en-US" dirty="0"/>
              <a:t>All who completed survey were entered in a lottery, 25 entrants won a $100 Visa debit card </a:t>
            </a:r>
          </a:p>
          <a:p>
            <a:pPr marL="285750" indent="-285750">
              <a:buFont typeface="Arial" panose="020B0604020202020204" pitchFamily="34" charset="0"/>
              <a:buChar char="•"/>
            </a:pPr>
            <a:r>
              <a:rPr lang="en-US" dirty="0"/>
              <a:t>The survey tool, consent language, and compensation language approved by Penn IRB</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i="1" dirty="0"/>
              <a:t>t-tests and chi-square tests - whether experiences significantly differed funding status</a:t>
            </a:r>
          </a:p>
          <a:p>
            <a:pPr marL="285750" indent="-285750">
              <a:buFont typeface="Arial" panose="020B0604020202020204" pitchFamily="34" charset="0"/>
              <a:buChar char="•"/>
            </a:pPr>
            <a:r>
              <a:rPr lang="en-US" i="1" dirty="0"/>
              <a:t>Regression analyses on housing status, health and well-being controlling for level of anxiety when applying, the site, language, ethnicity, race, age, and presence of children.</a:t>
            </a:r>
          </a:p>
          <a:p>
            <a:pPr marL="285750" marR="0" indent="-285750">
              <a:lnSpc>
                <a:spcPct val="115000"/>
              </a:lnSpc>
              <a:buFont typeface="Arial" panose="020B0604020202020204" pitchFamily="34" charset="0"/>
              <a:buChar char="•"/>
            </a:pPr>
            <a:endParaRPr lang="en-US" sz="1800" dirty="0">
              <a:effectLst/>
              <a:latin typeface="Arial" panose="020B0604020202020204" pitchFamily="34" charset="0"/>
              <a:ea typeface="Arial" panose="020B0604020202020204" pitchFamily="34" charset="0"/>
            </a:endParaRPr>
          </a:p>
        </p:txBody>
      </p:sp>
      <p:graphicFrame>
        <p:nvGraphicFramePr>
          <p:cNvPr id="2" name="Table 1">
            <a:extLst>
              <a:ext uri="{FF2B5EF4-FFF2-40B4-BE49-F238E27FC236}">
                <a16:creationId xmlns:a16="http://schemas.microsoft.com/office/drawing/2014/main" id="{7370448E-BF6C-150F-BC2A-0B3E30F883DD}"/>
              </a:ext>
            </a:extLst>
          </p:cNvPr>
          <p:cNvGraphicFramePr>
            <a:graphicFrameLocks noGrp="1"/>
          </p:cNvGraphicFramePr>
          <p:nvPr>
            <p:extLst>
              <p:ext uri="{D42A27DB-BD31-4B8C-83A1-F6EECF244321}">
                <p14:modId xmlns:p14="http://schemas.microsoft.com/office/powerpoint/2010/main" val="86291650"/>
              </p:ext>
            </p:extLst>
          </p:nvPr>
        </p:nvGraphicFramePr>
        <p:xfrm>
          <a:off x="406139" y="1864679"/>
          <a:ext cx="5800725" cy="4726802"/>
        </p:xfrm>
        <a:graphic>
          <a:graphicData uri="http://schemas.openxmlformats.org/drawingml/2006/table">
            <a:tbl>
              <a:tblPr>
                <a:tableStyleId>{5C22544A-7EE6-4342-B048-85BDC9FD1C3A}</a:tableStyleId>
              </a:tblPr>
              <a:tblGrid>
                <a:gridCol w="3152775">
                  <a:extLst>
                    <a:ext uri="{9D8B030D-6E8A-4147-A177-3AD203B41FA5}">
                      <a16:colId xmlns:a16="http://schemas.microsoft.com/office/drawing/2014/main" val="3006998521"/>
                    </a:ext>
                  </a:extLst>
                </a:gridCol>
                <a:gridCol w="1123950">
                  <a:extLst>
                    <a:ext uri="{9D8B030D-6E8A-4147-A177-3AD203B41FA5}">
                      <a16:colId xmlns:a16="http://schemas.microsoft.com/office/drawing/2014/main" val="1881675001"/>
                    </a:ext>
                  </a:extLst>
                </a:gridCol>
                <a:gridCol w="1524000">
                  <a:extLst>
                    <a:ext uri="{9D8B030D-6E8A-4147-A177-3AD203B41FA5}">
                      <a16:colId xmlns:a16="http://schemas.microsoft.com/office/drawing/2014/main" val="3037075109"/>
                    </a:ext>
                  </a:extLst>
                </a:gridCol>
              </a:tblGrid>
              <a:tr h="577579">
                <a:tc>
                  <a:txBody>
                    <a:bodyPr/>
                    <a:lstStyle/>
                    <a:p>
                      <a:pPr marL="0" marR="0">
                        <a:lnSpc>
                          <a:spcPct val="115000"/>
                        </a:lnSpc>
                        <a:buNone/>
                      </a:pPr>
                      <a:r>
                        <a:rPr lang="en-US" sz="1400" dirty="0">
                          <a:effectLst/>
                        </a:rPr>
                        <a:t> </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Survey Participants</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Participants with Funding</a:t>
                      </a:r>
                      <a:endParaRPr lang="en-US" sz="1400" dirty="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1973347080"/>
                  </a:ext>
                </a:extLst>
              </a:tr>
              <a:tr h="228600">
                <a:tc gridSpan="3">
                  <a:txBody>
                    <a:bodyPr/>
                    <a:lstStyle/>
                    <a:p>
                      <a:pPr marL="0" marR="0">
                        <a:lnSpc>
                          <a:spcPct val="115000"/>
                        </a:lnSpc>
                        <a:buNone/>
                      </a:pPr>
                      <a:r>
                        <a:rPr lang="en-US" sz="1400" b="1" dirty="0">
                          <a:effectLst/>
                        </a:rPr>
                        <a:t>Primary Sites</a:t>
                      </a:r>
                      <a:endParaRPr lang="en-US" sz="1400" b="1" dirty="0">
                        <a:effectLst/>
                        <a:latin typeface="Arial" panose="020B0604020202020204" pitchFamily="34" charset="0"/>
                        <a:ea typeface="Arial" panose="020B0604020202020204" pitchFamily="34" charset="0"/>
                      </a:endParaRPr>
                    </a:p>
                  </a:txBody>
                  <a:tcPr marL="25400" marR="25400" marT="25400" marB="2540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9486735"/>
                  </a:ext>
                </a:extLst>
              </a:tr>
              <a:tr h="228600">
                <a:tc>
                  <a:txBody>
                    <a:bodyPr/>
                    <a:lstStyle/>
                    <a:p>
                      <a:pPr marL="0" marR="0">
                        <a:lnSpc>
                          <a:spcPct val="115000"/>
                        </a:lnSpc>
                        <a:buNone/>
                      </a:pPr>
                      <a:r>
                        <a:rPr lang="en-US" sz="1400">
                          <a:effectLst/>
                        </a:rPr>
                        <a:t>Allegheny County, Pennsylvania</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1,972</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81.4%</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3036488153"/>
                  </a:ext>
                </a:extLst>
              </a:tr>
              <a:tr h="228600">
                <a:tc>
                  <a:txBody>
                    <a:bodyPr/>
                    <a:lstStyle/>
                    <a:p>
                      <a:pPr marL="0" marR="0">
                        <a:lnSpc>
                          <a:spcPct val="115000"/>
                        </a:lnSpc>
                        <a:buNone/>
                      </a:pPr>
                      <a:r>
                        <a:rPr lang="en-US" sz="1400" dirty="0">
                          <a:effectLst/>
                        </a:rPr>
                        <a:t>Denver County, Colorado</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351</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90.0%</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1630605342"/>
                  </a:ext>
                </a:extLst>
              </a:tr>
              <a:tr h="228600">
                <a:tc>
                  <a:txBody>
                    <a:bodyPr/>
                    <a:lstStyle/>
                    <a:p>
                      <a:pPr marL="0" marR="0">
                        <a:lnSpc>
                          <a:spcPct val="115000"/>
                        </a:lnSpc>
                        <a:buNone/>
                      </a:pPr>
                      <a:r>
                        <a:rPr lang="en-US" sz="1400">
                          <a:effectLst/>
                        </a:rPr>
                        <a:t>Louisville/Jefferson County, Kentucky</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881</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63.2%</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2706967427"/>
                  </a:ext>
                </a:extLst>
              </a:tr>
              <a:tr h="228600">
                <a:tc>
                  <a:txBody>
                    <a:bodyPr/>
                    <a:lstStyle/>
                    <a:p>
                      <a:pPr marL="0" marR="0">
                        <a:lnSpc>
                          <a:spcPct val="115000"/>
                        </a:lnSpc>
                        <a:buNone/>
                      </a:pPr>
                      <a:r>
                        <a:rPr lang="en-US" sz="1400">
                          <a:effectLst/>
                        </a:rPr>
                        <a:t>Northern Ponca Housing Authority</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69</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94.2%</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578453362"/>
                  </a:ext>
                </a:extLst>
              </a:tr>
              <a:tr h="294259">
                <a:tc>
                  <a:txBody>
                    <a:bodyPr/>
                    <a:lstStyle/>
                    <a:p>
                      <a:pPr marL="0" marR="0">
                        <a:lnSpc>
                          <a:spcPct val="115000"/>
                        </a:lnSpc>
                        <a:buNone/>
                      </a:pPr>
                      <a:r>
                        <a:rPr lang="en-US" sz="1400" dirty="0">
                          <a:effectLst/>
                        </a:rPr>
                        <a:t>State of Oregon</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3,210</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85.3%</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597921581"/>
                  </a:ext>
                </a:extLst>
              </a:tr>
              <a:tr h="228600">
                <a:tc gridSpan="3">
                  <a:txBody>
                    <a:bodyPr/>
                    <a:lstStyle/>
                    <a:p>
                      <a:pPr marL="0" marR="0">
                        <a:lnSpc>
                          <a:spcPct val="115000"/>
                        </a:lnSpc>
                        <a:buNone/>
                      </a:pPr>
                      <a:r>
                        <a:rPr lang="en-US" sz="1400" b="1" dirty="0">
                          <a:effectLst/>
                        </a:rPr>
                        <a:t>Survey-Only Sites</a:t>
                      </a:r>
                      <a:endParaRPr lang="en-US" sz="1400" b="1" dirty="0">
                        <a:effectLst/>
                        <a:latin typeface="Arial" panose="020B0604020202020204" pitchFamily="34" charset="0"/>
                        <a:ea typeface="Arial" panose="020B0604020202020204" pitchFamily="34" charset="0"/>
                      </a:endParaRPr>
                    </a:p>
                  </a:txBody>
                  <a:tcPr marL="25400" marR="25400" marT="25400" marB="2540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54623445"/>
                  </a:ext>
                </a:extLst>
              </a:tr>
              <a:tr h="228600">
                <a:tc>
                  <a:txBody>
                    <a:bodyPr/>
                    <a:lstStyle/>
                    <a:p>
                      <a:pPr marL="0" marR="0">
                        <a:lnSpc>
                          <a:spcPct val="115000"/>
                        </a:lnSpc>
                        <a:buNone/>
                      </a:pPr>
                      <a:r>
                        <a:rPr lang="en-US" sz="1400" dirty="0">
                          <a:effectLst/>
                        </a:rPr>
                        <a:t>Baltimore County, Maryland</a:t>
                      </a:r>
                      <a:endParaRPr lang="en-US" sz="1400" dirty="0">
                        <a:effectLst/>
                        <a:latin typeface="Arial" panose="020B0604020202020204" pitchFamily="34" charset="0"/>
                        <a:ea typeface="Arial" panose="020B0604020202020204" pitchFamily="34" charset="0"/>
                      </a:endParaRPr>
                    </a:p>
                  </a:txBody>
                  <a:tcPr marL="25400" marR="25400" marT="25400" marB="25400" anchor="b">
                    <a:solidFill>
                      <a:schemeClr val="accent3">
                        <a:lumMod val="20000"/>
                        <a:lumOff val="80000"/>
                      </a:schemeClr>
                    </a:solidFill>
                  </a:tcPr>
                </a:tc>
                <a:tc>
                  <a:txBody>
                    <a:bodyPr/>
                    <a:lstStyle/>
                    <a:p>
                      <a:pPr marL="0" marR="0" algn="ctr">
                        <a:lnSpc>
                          <a:spcPct val="115000"/>
                        </a:lnSpc>
                        <a:buNone/>
                      </a:pPr>
                      <a:r>
                        <a:rPr lang="en-US" sz="1400" dirty="0">
                          <a:effectLst/>
                        </a:rPr>
                        <a:t>1,215</a:t>
                      </a:r>
                      <a:endParaRPr lang="en-US" sz="1400" dirty="0">
                        <a:effectLst/>
                        <a:latin typeface="Arial" panose="020B0604020202020204" pitchFamily="34" charset="0"/>
                        <a:ea typeface="Arial" panose="020B0604020202020204" pitchFamily="34" charset="0"/>
                      </a:endParaRPr>
                    </a:p>
                  </a:txBody>
                  <a:tcPr marL="25400" marR="25400" marT="25400" marB="25400" anchor="b">
                    <a:solidFill>
                      <a:schemeClr val="accent3">
                        <a:lumMod val="20000"/>
                        <a:lumOff val="80000"/>
                      </a:schemeClr>
                    </a:solidFill>
                  </a:tcPr>
                </a:tc>
                <a:tc>
                  <a:txBody>
                    <a:bodyPr/>
                    <a:lstStyle/>
                    <a:p>
                      <a:pPr marL="0" marR="0" algn="ctr">
                        <a:lnSpc>
                          <a:spcPct val="115000"/>
                        </a:lnSpc>
                        <a:buNone/>
                      </a:pPr>
                      <a:r>
                        <a:rPr lang="en-US" sz="1400" dirty="0">
                          <a:effectLst/>
                        </a:rPr>
                        <a:t>61.0%</a:t>
                      </a:r>
                      <a:endParaRPr lang="en-US" sz="1400" dirty="0">
                        <a:effectLst/>
                        <a:latin typeface="Arial" panose="020B0604020202020204" pitchFamily="34" charset="0"/>
                        <a:ea typeface="Arial" panose="020B0604020202020204" pitchFamily="34" charset="0"/>
                      </a:endParaRPr>
                    </a:p>
                  </a:txBody>
                  <a:tcPr marL="25400" marR="25400" marT="25400" marB="25400" anchor="b">
                    <a:solidFill>
                      <a:schemeClr val="accent3">
                        <a:lumMod val="20000"/>
                        <a:lumOff val="80000"/>
                      </a:schemeClr>
                    </a:solidFill>
                  </a:tcPr>
                </a:tc>
                <a:extLst>
                  <a:ext uri="{0D108BD9-81ED-4DB2-BD59-A6C34878D82A}">
                    <a16:rowId xmlns:a16="http://schemas.microsoft.com/office/drawing/2014/main" val="676764189"/>
                  </a:ext>
                </a:extLst>
              </a:tr>
              <a:tr h="257175">
                <a:tc>
                  <a:txBody>
                    <a:bodyPr/>
                    <a:lstStyle/>
                    <a:p>
                      <a:pPr marL="0" marR="0">
                        <a:lnSpc>
                          <a:spcPct val="115000"/>
                        </a:lnSpc>
                        <a:buNone/>
                      </a:pPr>
                      <a:r>
                        <a:rPr lang="en-US" sz="1400" dirty="0">
                          <a:effectLst/>
                        </a:rPr>
                        <a:t>Charlotte-Mecklenburg County, North Carolina</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236</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69.9%</a:t>
                      </a:r>
                      <a:endParaRPr lang="en-US" sz="140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4090145577"/>
                  </a:ext>
                </a:extLst>
              </a:tr>
              <a:tr h="228600">
                <a:tc>
                  <a:txBody>
                    <a:bodyPr/>
                    <a:lstStyle/>
                    <a:p>
                      <a:pPr marL="0" marR="0">
                        <a:lnSpc>
                          <a:spcPct val="115000"/>
                        </a:lnSpc>
                        <a:buNone/>
                      </a:pPr>
                      <a:r>
                        <a:rPr lang="en-US" sz="1400">
                          <a:effectLst/>
                        </a:rPr>
                        <a:t>State of Connecticut</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2,887</a:t>
                      </a:r>
                      <a:endParaRPr lang="en-US" sz="1400" dirty="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74.7%</a:t>
                      </a:r>
                      <a:endParaRPr lang="en-US" sz="1400" dirty="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2835921835"/>
                  </a:ext>
                </a:extLst>
              </a:tr>
              <a:tr h="228600">
                <a:tc>
                  <a:txBody>
                    <a:bodyPr/>
                    <a:lstStyle/>
                    <a:p>
                      <a:pPr marL="0" marR="0">
                        <a:lnSpc>
                          <a:spcPct val="115000"/>
                        </a:lnSpc>
                        <a:buNone/>
                      </a:pPr>
                      <a:r>
                        <a:rPr lang="en-US" sz="1400">
                          <a:effectLst/>
                        </a:rPr>
                        <a:t>Come Dream, Come Build, Cameron County, Texas</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63</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87.3%</a:t>
                      </a:r>
                      <a:endParaRPr lang="en-US" sz="1400" dirty="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1533296996"/>
                  </a:ext>
                </a:extLst>
              </a:tr>
              <a:tr h="228600">
                <a:tc>
                  <a:txBody>
                    <a:bodyPr/>
                    <a:lstStyle/>
                    <a:p>
                      <a:pPr marL="0" marR="0">
                        <a:lnSpc>
                          <a:spcPct val="115000"/>
                        </a:lnSpc>
                        <a:buNone/>
                      </a:pPr>
                      <a:r>
                        <a:rPr lang="en-US" sz="1400">
                          <a:effectLst/>
                        </a:rPr>
                        <a:t>Byrd Barr Place, King County, Washington</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34</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94.1%</a:t>
                      </a:r>
                      <a:endParaRPr lang="en-US" sz="1400" dirty="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1809199174"/>
                  </a:ext>
                </a:extLst>
              </a:tr>
              <a:tr h="228600">
                <a:tc>
                  <a:txBody>
                    <a:bodyPr/>
                    <a:lstStyle/>
                    <a:p>
                      <a:pPr marL="0" marR="0">
                        <a:lnSpc>
                          <a:spcPct val="115000"/>
                        </a:lnSpc>
                        <a:buNone/>
                      </a:pPr>
                      <a:r>
                        <a:rPr lang="en-US" sz="1400">
                          <a:effectLst/>
                        </a:rPr>
                        <a:t>Total</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a:effectLst/>
                        </a:rPr>
                        <a:t>10,918</a:t>
                      </a:r>
                      <a:endParaRPr lang="en-US" sz="1400">
                        <a:effectLst/>
                        <a:latin typeface="Arial" panose="020B0604020202020204" pitchFamily="34" charset="0"/>
                        <a:ea typeface="Arial" panose="020B0604020202020204" pitchFamily="34" charset="0"/>
                      </a:endParaRPr>
                    </a:p>
                  </a:txBody>
                  <a:tcPr marL="25400" marR="25400" marT="25400" marB="25400" anchor="b"/>
                </a:tc>
                <a:tc>
                  <a:txBody>
                    <a:bodyPr/>
                    <a:lstStyle/>
                    <a:p>
                      <a:pPr marL="0" marR="0" algn="ctr">
                        <a:lnSpc>
                          <a:spcPct val="115000"/>
                        </a:lnSpc>
                        <a:buNone/>
                      </a:pPr>
                      <a:r>
                        <a:rPr lang="en-US" sz="1400" dirty="0">
                          <a:effectLst/>
                        </a:rPr>
                        <a:t>77.2%</a:t>
                      </a:r>
                      <a:endParaRPr lang="en-US" sz="1400" dirty="0">
                        <a:effectLst/>
                        <a:latin typeface="Arial" panose="020B0604020202020204" pitchFamily="34" charset="0"/>
                        <a:ea typeface="Arial" panose="020B0604020202020204" pitchFamily="34" charset="0"/>
                      </a:endParaRPr>
                    </a:p>
                  </a:txBody>
                  <a:tcPr marL="25400" marR="25400" marT="25400" marB="25400" anchor="b"/>
                </a:tc>
                <a:extLst>
                  <a:ext uri="{0D108BD9-81ED-4DB2-BD59-A6C34878D82A}">
                    <a16:rowId xmlns:a16="http://schemas.microsoft.com/office/drawing/2014/main" val="4230740661"/>
                  </a:ext>
                </a:extLst>
              </a:tr>
            </a:tbl>
          </a:graphicData>
        </a:graphic>
      </p:graphicFrame>
    </p:spTree>
    <p:extLst>
      <p:ext uri="{BB962C8B-B14F-4D97-AF65-F5344CB8AC3E}">
        <p14:creationId xmlns:p14="http://schemas.microsoft.com/office/powerpoint/2010/main" val="4022247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7D344-0F61-B207-55F0-2FB0D47668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6BDB0E-578E-DBF7-E074-A30E1FF77E5E}"/>
              </a:ext>
            </a:extLst>
          </p:cNvPr>
          <p:cNvSpPr>
            <a:spLocks noGrp="1"/>
          </p:cNvSpPr>
          <p:nvPr>
            <p:ph type="ctrTitle"/>
          </p:nvPr>
        </p:nvSpPr>
        <p:spPr>
          <a:xfrm>
            <a:off x="627528" y="122764"/>
            <a:ext cx="9280401" cy="1203225"/>
          </a:xfrm>
        </p:spPr>
        <p:txBody>
          <a:bodyPr>
            <a:normAutofit/>
          </a:bodyPr>
          <a:lstStyle/>
          <a:p>
            <a:r>
              <a:rPr lang="en-US" dirty="0"/>
              <a:t>Survey Results</a:t>
            </a:r>
          </a:p>
        </p:txBody>
      </p:sp>
      <p:pic>
        <p:nvPicPr>
          <p:cNvPr id="6" name="Picture 5">
            <a:extLst>
              <a:ext uri="{FF2B5EF4-FFF2-40B4-BE49-F238E27FC236}">
                <a16:creationId xmlns:a16="http://schemas.microsoft.com/office/drawing/2014/main" id="{D4416101-C6E2-82CF-481E-F667F6CBF8C1}"/>
              </a:ext>
            </a:extLst>
          </p:cNvPr>
          <p:cNvPicPr/>
          <p:nvPr/>
        </p:nvPicPr>
        <p:blipFill>
          <a:blip r:embed="rId3"/>
          <a:srcRect/>
          <a:stretch>
            <a:fillRect/>
          </a:stretch>
        </p:blipFill>
        <p:spPr>
          <a:xfrm>
            <a:off x="426840" y="2428704"/>
            <a:ext cx="5233180" cy="2849982"/>
          </a:xfrm>
          <a:prstGeom prst="rect">
            <a:avLst/>
          </a:prstGeom>
          <a:ln/>
        </p:spPr>
      </p:pic>
      <p:pic>
        <p:nvPicPr>
          <p:cNvPr id="8" name="Picture 7">
            <a:extLst>
              <a:ext uri="{FF2B5EF4-FFF2-40B4-BE49-F238E27FC236}">
                <a16:creationId xmlns:a16="http://schemas.microsoft.com/office/drawing/2014/main" id="{A9B7B5A2-6863-20F6-D34D-8B0624809C8E}"/>
              </a:ext>
            </a:extLst>
          </p:cNvPr>
          <p:cNvPicPr>
            <a:picLocks noChangeAspect="1"/>
          </p:cNvPicPr>
          <p:nvPr/>
        </p:nvPicPr>
        <p:blipFill>
          <a:blip r:embed="rId4"/>
          <a:stretch>
            <a:fillRect/>
          </a:stretch>
        </p:blipFill>
        <p:spPr>
          <a:xfrm>
            <a:off x="5821533" y="2428704"/>
            <a:ext cx="4757727" cy="2849982"/>
          </a:xfrm>
          <a:prstGeom prst="rect">
            <a:avLst/>
          </a:prstGeom>
        </p:spPr>
      </p:pic>
      <p:sp>
        <p:nvSpPr>
          <p:cNvPr id="10" name="TextBox 9">
            <a:extLst>
              <a:ext uri="{FF2B5EF4-FFF2-40B4-BE49-F238E27FC236}">
                <a16:creationId xmlns:a16="http://schemas.microsoft.com/office/drawing/2014/main" id="{BF0BCA90-26C5-9A41-7E9E-8A6596A7C2F6}"/>
              </a:ext>
            </a:extLst>
          </p:cNvPr>
          <p:cNvSpPr txBox="1"/>
          <p:nvPr/>
        </p:nvSpPr>
        <p:spPr>
          <a:xfrm>
            <a:off x="627528" y="5542718"/>
            <a:ext cx="10194801" cy="923330"/>
          </a:xfrm>
          <a:prstGeom prst="rect">
            <a:avLst/>
          </a:prstGeom>
          <a:noFill/>
        </p:spPr>
        <p:txBody>
          <a:bodyPr wrap="square">
            <a:spAutoFit/>
          </a:bodyPr>
          <a:lstStyle/>
          <a:p>
            <a:r>
              <a:rPr lang="en-US" sz="1800" dirty="0">
                <a:effectLst/>
                <a:latin typeface="Times New Roman" panose="02020603050405020304" pitchFamily="18" charset="0"/>
                <a:ea typeface="Times New Roman" panose="02020603050405020304" pitchFamily="18" charset="0"/>
              </a:rPr>
              <a:t>Survey analysis suggests that those who received ERA funding experienced more positive outcomes than those who did not receive funding when measured by metrics like housing security, financial well-being, outcomes for children, healthcare access, and general health.</a:t>
            </a:r>
            <a:endParaRPr lang="en-US" dirty="0"/>
          </a:p>
        </p:txBody>
      </p:sp>
    </p:spTree>
    <p:extLst>
      <p:ext uri="{BB962C8B-B14F-4D97-AF65-F5344CB8AC3E}">
        <p14:creationId xmlns:p14="http://schemas.microsoft.com/office/powerpoint/2010/main" val="178420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A434B-70A6-8E14-DAED-0491B38D31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E6477C-5B2C-574A-9594-F9284820713C}"/>
              </a:ext>
            </a:extLst>
          </p:cNvPr>
          <p:cNvSpPr>
            <a:spLocks noGrp="1"/>
          </p:cNvSpPr>
          <p:nvPr>
            <p:ph type="ctrTitle"/>
          </p:nvPr>
        </p:nvSpPr>
        <p:spPr>
          <a:xfrm>
            <a:off x="627528" y="122764"/>
            <a:ext cx="9280401" cy="1203225"/>
          </a:xfrm>
        </p:spPr>
        <p:txBody>
          <a:bodyPr>
            <a:normAutofit/>
          </a:bodyPr>
          <a:lstStyle/>
          <a:p>
            <a:r>
              <a:rPr lang="en-US" dirty="0"/>
              <a:t>Survey Results</a:t>
            </a:r>
          </a:p>
        </p:txBody>
      </p:sp>
      <p:pic>
        <p:nvPicPr>
          <p:cNvPr id="2" name="Picture 1">
            <a:extLst>
              <a:ext uri="{FF2B5EF4-FFF2-40B4-BE49-F238E27FC236}">
                <a16:creationId xmlns:a16="http://schemas.microsoft.com/office/drawing/2014/main" id="{8F20C549-D232-448F-DA7B-F6A10B790007}"/>
              </a:ext>
            </a:extLst>
          </p:cNvPr>
          <p:cNvPicPr/>
          <p:nvPr/>
        </p:nvPicPr>
        <p:blipFill>
          <a:blip r:embed="rId2"/>
          <a:srcRect/>
          <a:stretch>
            <a:fillRect/>
          </a:stretch>
        </p:blipFill>
        <p:spPr>
          <a:xfrm>
            <a:off x="436973" y="1927186"/>
            <a:ext cx="4912443" cy="2864735"/>
          </a:xfrm>
          <a:prstGeom prst="rect">
            <a:avLst/>
          </a:prstGeom>
          <a:ln/>
        </p:spPr>
      </p:pic>
      <p:pic>
        <p:nvPicPr>
          <p:cNvPr id="3" name="Picture 2">
            <a:extLst>
              <a:ext uri="{FF2B5EF4-FFF2-40B4-BE49-F238E27FC236}">
                <a16:creationId xmlns:a16="http://schemas.microsoft.com/office/drawing/2014/main" id="{A2EC2A47-8386-E152-33B0-A3D43341B373}"/>
              </a:ext>
            </a:extLst>
          </p:cNvPr>
          <p:cNvPicPr/>
          <p:nvPr/>
        </p:nvPicPr>
        <p:blipFill>
          <a:blip r:embed="rId3"/>
          <a:srcRect/>
          <a:stretch>
            <a:fillRect/>
          </a:stretch>
        </p:blipFill>
        <p:spPr>
          <a:xfrm>
            <a:off x="5640727" y="1927186"/>
            <a:ext cx="4587026" cy="2864735"/>
          </a:xfrm>
          <a:prstGeom prst="rect">
            <a:avLst/>
          </a:prstGeom>
          <a:ln/>
        </p:spPr>
      </p:pic>
    </p:spTree>
    <p:extLst>
      <p:ext uri="{BB962C8B-B14F-4D97-AF65-F5344CB8AC3E}">
        <p14:creationId xmlns:p14="http://schemas.microsoft.com/office/powerpoint/2010/main" val="1341242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2A7D1-3E70-522A-E725-265A1529EF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9B78F49-01F1-6A72-718C-4E7B585DBB3C}"/>
              </a:ext>
            </a:extLst>
          </p:cNvPr>
          <p:cNvSpPr>
            <a:spLocks noGrp="1"/>
          </p:cNvSpPr>
          <p:nvPr>
            <p:ph type="ctrTitle"/>
          </p:nvPr>
        </p:nvSpPr>
        <p:spPr>
          <a:xfrm>
            <a:off x="627528" y="122764"/>
            <a:ext cx="9280401" cy="1203225"/>
          </a:xfrm>
        </p:spPr>
        <p:txBody>
          <a:bodyPr>
            <a:normAutofit/>
          </a:bodyPr>
          <a:lstStyle/>
          <a:p>
            <a:r>
              <a:rPr lang="en-US" dirty="0"/>
              <a:t>Focus Groups</a:t>
            </a:r>
          </a:p>
        </p:txBody>
      </p:sp>
      <p:graphicFrame>
        <p:nvGraphicFramePr>
          <p:cNvPr id="5" name="Table 4">
            <a:extLst>
              <a:ext uri="{FF2B5EF4-FFF2-40B4-BE49-F238E27FC236}">
                <a16:creationId xmlns:a16="http://schemas.microsoft.com/office/drawing/2014/main" id="{45B54257-D56C-7868-1470-D30FB0FA79BA}"/>
              </a:ext>
            </a:extLst>
          </p:cNvPr>
          <p:cNvGraphicFramePr>
            <a:graphicFrameLocks noGrp="1"/>
          </p:cNvGraphicFramePr>
          <p:nvPr>
            <p:extLst>
              <p:ext uri="{D42A27DB-BD31-4B8C-83A1-F6EECF244321}">
                <p14:modId xmlns:p14="http://schemas.microsoft.com/office/powerpoint/2010/main" val="429409391"/>
              </p:ext>
            </p:extLst>
          </p:nvPr>
        </p:nvGraphicFramePr>
        <p:xfrm>
          <a:off x="1228021" y="2569188"/>
          <a:ext cx="4408850" cy="3286065"/>
        </p:xfrm>
        <a:graphic>
          <a:graphicData uri="http://schemas.openxmlformats.org/drawingml/2006/table">
            <a:tbl>
              <a:tblPr>
                <a:tableStyleId>{69CF1AB2-1976-4502-BF36-3FF5EA218861}</a:tableStyleId>
              </a:tblPr>
              <a:tblGrid>
                <a:gridCol w="2082634">
                  <a:extLst>
                    <a:ext uri="{9D8B030D-6E8A-4147-A177-3AD203B41FA5}">
                      <a16:colId xmlns:a16="http://schemas.microsoft.com/office/drawing/2014/main" val="906219427"/>
                    </a:ext>
                  </a:extLst>
                </a:gridCol>
                <a:gridCol w="1096123">
                  <a:extLst>
                    <a:ext uri="{9D8B030D-6E8A-4147-A177-3AD203B41FA5}">
                      <a16:colId xmlns:a16="http://schemas.microsoft.com/office/drawing/2014/main" val="2228663397"/>
                    </a:ext>
                  </a:extLst>
                </a:gridCol>
                <a:gridCol w="1230093">
                  <a:extLst>
                    <a:ext uri="{9D8B030D-6E8A-4147-A177-3AD203B41FA5}">
                      <a16:colId xmlns:a16="http://schemas.microsoft.com/office/drawing/2014/main" val="4183756744"/>
                    </a:ext>
                  </a:extLst>
                </a:gridCol>
              </a:tblGrid>
              <a:tr h="385217">
                <a:tc>
                  <a:txBody>
                    <a:bodyPr/>
                    <a:lstStyle/>
                    <a:p>
                      <a:pPr marL="0" marR="0">
                        <a:lnSpc>
                          <a:spcPct val="115000"/>
                        </a:lnSpc>
                        <a:buNone/>
                      </a:pPr>
                      <a:r>
                        <a:rPr lang="en-US" sz="1600" dirty="0">
                          <a:effectLst/>
                        </a:rPr>
                        <a:t> </a:t>
                      </a:r>
                      <a:endParaRPr lang="en-US" sz="16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buNone/>
                      </a:pPr>
                      <a:r>
                        <a:rPr lang="en-US" sz="1600">
                          <a:effectLst/>
                        </a:rPr>
                        <a:t>Tenants</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buNone/>
                      </a:pPr>
                      <a:r>
                        <a:rPr lang="en-US" sz="1600" dirty="0">
                          <a:effectLst/>
                        </a:rPr>
                        <a:t>Landlords</a:t>
                      </a:r>
                      <a:endParaRPr lang="en-US" sz="16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612648557"/>
                  </a:ext>
                </a:extLst>
              </a:tr>
              <a:tr h="372968">
                <a:tc>
                  <a:txBody>
                    <a:bodyPr/>
                    <a:lstStyle/>
                    <a:p>
                      <a:pPr marL="0" marR="0">
                        <a:lnSpc>
                          <a:spcPct val="115000"/>
                        </a:lnSpc>
                        <a:buNone/>
                      </a:pPr>
                      <a:r>
                        <a:rPr lang="en-US" sz="1600">
                          <a:effectLst/>
                        </a:rPr>
                        <a:t>Allegheny County, PA</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a:effectLst/>
                        </a:rPr>
                        <a:t>9</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6</a:t>
                      </a:r>
                      <a:endParaRPr lang="en-US" sz="16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3670477500"/>
                  </a:ext>
                </a:extLst>
              </a:tr>
              <a:tr h="372968">
                <a:tc>
                  <a:txBody>
                    <a:bodyPr/>
                    <a:lstStyle/>
                    <a:p>
                      <a:pPr marL="0" marR="0">
                        <a:lnSpc>
                          <a:spcPct val="115000"/>
                        </a:lnSpc>
                        <a:buNone/>
                      </a:pPr>
                      <a:r>
                        <a:rPr lang="en-US" sz="1600">
                          <a:effectLst/>
                        </a:rPr>
                        <a:t>Denver County, CO</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8</a:t>
                      </a:r>
                      <a:endParaRPr lang="en-US" sz="16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a:effectLst/>
                        </a:rPr>
                        <a:t>6</a:t>
                      </a:r>
                      <a:endParaRPr lang="en-US" sz="16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791195493"/>
                  </a:ext>
                </a:extLst>
              </a:tr>
              <a:tr h="606872">
                <a:tc>
                  <a:txBody>
                    <a:bodyPr/>
                    <a:lstStyle/>
                    <a:p>
                      <a:pPr marL="0" marR="0">
                        <a:lnSpc>
                          <a:spcPct val="115000"/>
                        </a:lnSpc>
                        <a:buNone/>
                      </a:pPr>
                      <a:r>
                        <a:rPr lang="en-US" sz="1600" dirty="0">
                          <a:effectLst/>
                        </a:rPr>
                        <a:t>Louisville/Jefferson County, KY</a:t>
                      </a:r>
                      <a:endParaRPr lang="en-US" sz="16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5</a:t>
                      </a:r>
                      <a:endParaRPr lang="en-US" sz="16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4</a:t>
                      </a:r>
                      <a:endParaRPr lang="en-US" sz="16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881037675"/>
                  </a:ext>
                </a:extLst>
              </a:tr>
              <a:tr h="606872">
                <a:tc>
                  <a:txBody>
                    <a:bodyPr/>
                    <a:lstStyle/>
                    <a:p>
                      <a:pPr marL="0" marR="0">
                        <a:lnSpc>
                          <a:spcPct val="115000"/>
                        </a:lnSpc>
                        <a:buNone/>
                      </a:pPr>
                      <a:r>
                        <a:rPr lang="en-US" sz="1600">
                          <a:effectLst/>
                        </a:rPr>
                        <a:t>Northern Ponca Housing Authority</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a:effectLst/>
                        </a:rPr>
                        <a:t>7</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7</a:t>
                      </a:r>
                      <a:endParaRPr lang="en-US" sz="16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275564824"/>
                  </a:ext>
                </a:extLst>
              </a:tr>
              <a:tr h="372968">
                <a:tc>
                  <a:txBody>
                    <a:bodyPr/>
                    <a:lstStyle/>
                    <a:p>
                      <a:pPr marL="0" marR="0">
                        <a:lnSpc>
                          <a:spcPct val="115000"/>
                        </a:lnSpc>
                        <a:buNone/>
                      </a:pPr>
                      <a:r>
                        <a:rPr lang="en-US" sz="1600">
                          <a:effectLst/>
                        </a:rPr>
                        <a:t>State of Oregon</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a:effectLst/>
                        </a:rPr>
                        <a:t>10</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dirty="0">
                          <a:effectLst/>
                        </a:rPr>
                        <a:t>11</a:t>
                      </a:r>
                      <a:endParaRPr lang="en-US" sz="16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3881712363"/>
                  </a:ext>
                </a:extLst>
              </a:tr>
              <a:tr h="372968">
                <a:tc>
                  <a:txBody>
                    <a:bodyPr/>
                    <a:lstStyle/>
                    <a:p>
                      <a:pPr marL="0" marR="0">
                        <a:lnSpc>
                          <a:spcPct val="115000"/>
                        </a:lnSpc>
                        <a:buNone/>
                      </a:pPr>
                      <a:r>
                        <a:rPr lang="en-US" sz="1600">
                          <a:effectLst/>
                        </a:rPr>
                        <a:t>Total</a:t>
                      </a:r>
                      <a:endParaRPr lang="en-US" sz="16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ctr">
                        <a:lnSpc>
                          <a:spcPct val="115000"/>
                        </a:lnSpc>
                        <a:buNone/>
                      </a:pPr>
                      <a:r>
                        <a:rPr lang="en-US" sz="1600">
                          <a:effectLst/>
                        </a:rPr>
                        <a:t>39</a:t>
                      </a:r>
                      <a:endParaRPr lang="en-US" sz="1600">
                        <a:effectLst/>
                        <a:latin typeface="Arial" panose="020B0604020202020204" pitchFamily="34" charset="0"/>
                        <a:ea typeface="Arial" panose="020B0604020202020204" pitchFamily="34" charset="0"/>
                      </a:endParaRPr>
                    </a:p>
                  </a:txBody>
                  <a:tcPr marL="63500" marR="63500" marT="63500" marB="63500" anchor="b"/>
                </a:tc>
                <a:tc>
                  <a:txBody>
                    <a:bodyPr/>
                    <a:lstStyle/>
                    <a:p>
                      <a:pPr marL="0" marR="0" algn="ctr">
                        <a:lnSpc>
                          <a:spcPct val="115000"/>
                        </a:lnSpc>
                        <a:buNone/>
                      </a:pPr>
                      <a:r>
                        <a:rPr lang="en-US" sz="1600" dirty="0">
                          <a:effectLst/>
                        </a:rPr>
                        <a:t>34</a:t>
                      </a:r>
                      <a:endParaRPr lang="en-US" sz="1600" dirty="0">
                        <a:effectLst/>
                        <a:latin typeface="Arial" panose="020B0604020202020204" pitchFamily="34" charset="0"/>
                        <a:ea typeface="Arial" panose="020B0604020202020204" pitchFamily="34" charset="0"/>
                      </a:endParaRPr>
                    </a:p>
                  </a:txBody>
                  <a:tcPr marL="63500" marR="63500" marT="63500" marB="63500" anchor="b"/>
                </a:tc>
                <a:extLst>
                  <a:ext uri="{0D108BD9-81ED-4DB2-BD59-A6C34878D82A}">
                    <a16:rowId xmlns:a16="http://schemas.microsoft.com/office/drawing/2014/main" val="3586475871"/>
                  </a:ext>
                </a:extLst>
              </a:tr>
            </a:tbl>
          </a:graphicData>
        </a:graphic>
      </p:graphicFrame>
      <p:sp>
        <p:nvSpPr>
          <p:cNvPr id="6" name="Rectangle 1">
            <a:extLst>
              <a:ext uri="{FF2B5EF4-FFF2-40B4-BE49-F238E27FC236}">
                <a16:creationId xmlns:a16="http://schemas.microsoft.com/office/drawing/2014/main" id="{852013B5-847F-AE55-F447-94D9E55C4756}"/>
              </a:ext>
            </a:extLst>
          </p:cNvPr>
          <p:cNvSpPr>
            <a:spLocks noChangeArrowheads="1"/>
          </p:cNvSpPr>
          <p:nvPr/>
        </p:nvSpPr>
        <p:spPr bwMode="auto">
          <a:xfrm>
            <a:off x="1228021" y="2100430"/>
            <a:ext cx="372594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Focus Group Participants by Location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27B7836F-E3B8-5574-4886-325BE2DAC185}"/>
              </a:ext>
            </a:extLst>
          </p:cNvPr>
          <p:cNvSpPr txBox="1"/>
          <p:nvPr/>
        </p:nvSpPr>
        <p:spPr>
          <a:xfrm>
            <a:off x="6555131" y="1593837"/>
            <a:ext cx="4915380" cy="4843505"/>
          </a:xfrm>
          <a:prstGeom prst="rect">
            <a:avLst/>
          </a:prstGeom>
          <a:noFill/>
        </p:spPr>
        <p:txBody>
          <a:bodyPr wrap="square">
            <a:spAutoFit/>
          </a:bodyPr>
          <a:lstStyle/>
          <a:p>
            <a:pPr marL="285750" indent="-285750">
              <a:lnSpc>
                <a:spcPct val="115000"/>
              </a:lnSpc>
              <a:buFont typeface="Arial" panose="020B0604020202020204" pitchFamily="34" charset="0"/>
              <a:buChar char="•"/>
            </a:pPr>
            <a:r>
              <a:rPr lang="en-US" dirty="0"/>
              <a:t>HIP recruited survey participants (tenants) from different ZIP codes and funding statuses</a:t>
            </a:r>
          </a:p>
          <a:p>
            <a:pPr marL="285750" indent="-285750">
              <a:lnSpc>
                <a:spcPct val="115000"/>
              </a:lnSpc>
              <a:buFont typeface="Arial" panose="020B0604020202020204" pitchFamily="34" charset="0"/>
              <a:buChar char="•"/>
            </a:pPr>
            <a:r>
              <a:rPr lang="en-US" dirty="0"/>
              <a:t>Sent email invitation through Qualtrics</a:t>
            </a:r>
          </a:p>
          <a:p>
            <a:pPr marL="285750" marR="0" indent="-285750">
              <a:lnSpc>
                <a:spcPct val="115000"/>
              </a:lnSpc>
              <a:buFont typeface="Arial" panose="020B0604020202020204" pitchFamily="34" charset="0"/>
              <a:buChar char="•"/>
            </a:pPr>
            <a:r>
              <a:rPr lang="en-US" dirty="0"/>
              <a:t>Successful and unsuccessful applicants</a:t>
            </a:r>
          </a:p>
          <a:p>
            <a:pPr marL="285750" indent="-285750">
              <a:lnSpc>
                <a:spcPct val="115000"/>
              </a:lnSpc>
              <a:buFont typeface="Arial" panose="020B0604020202020204" pitchFamily="34" charset="0"/>
              <a:buChar char="•"/>
            </a:pPr>
            <a:r>
              <a:rPr lang="en-US" dirty="0"/>
              <a:t>Diverse in race, ethnicity, age, gender, and use of subsidy</a:t>
            </a:r>
          </a:p>
          <a:p>
            <a:pPr marL="285750" indent="-285750">
              <a:lnSpc>
                <a:spcPct val="115000"/>
              </a:lnSpc>
              <a:buFont typeface="Arial" panose="020B0604020202020204" pitchFamily="34" charset="0"/>
              <a:buChar char="•"/>
            </a:pPr>
            <a:endParaRPr lang="en-US" dirty="0"/>
          </a:p>
          <a:p>
            <a:pPr marL="285750" indent="-285750">
              <a:lnSpc>
                <a:spcPct val="115000"/>
              </a:lnSpc>
              <a:buFont typeface="Arial" panose="020B0604020202020204" pitchFamily="34" charset="0"/>
              <a:buChar char="•"/>
            </a:pPr>
            <a:r>
              <a:rPr lang="en-US" dirty="0"/>
              <a:t>RF recruited owners through local program admins and trusted intermediaries </a:t>
            </a:r>
          </a:p>
          <a:p>
            <a:pPr marL="285750" indent="-285750">
              <a:lnSpc>
                <a:spcPct val="115000"/>
              </a:lnSpc>
              <a:buFont typeface="Arial" panose="020B0604020202020204" pitchFamily="34" charset="0"/>
              <a:buChar char="•"/>
            </a:pPr>
            <a:r>
              <a:rPr lang="en-US" dirty="0"/>
              <a:t>Landlords were diverse in portfolio size and tenant subsidy use  </a:t>
            </a:r>
          </a:p>
          <a:p>
            <a:pPr marL="285750" indent="-285750">
              <a:lnSpc>
                <a:spcPct val="115000"/>
              </a:lnSpc>
              <a:buFont typeface="Arial" panose="020B0604020202020204" pitchFamily="34" charset="0"/>
              <a:buChar char="•"/>
            </a:pPr>
            <a:endParaRPr lang="en-US" dirty="0"/>
          </a:p>
          <a:p>
            <a:pPr marL="285750" indent="-285750">
              <a:lnSpc>
                <a:spcPct val="115000"/>
              </a:lnSpc>
              <a:buFont typeface="Arial" panose="020B0604020202020204" pitchFamily="34" charset="0"/>
              <a:buChar char="•"/>
            </a:pPr>
            <a:r>
              <a:rPr lang="en-US" dirty="0"/>
              <a:t>All tenant and landlord focus group participants were compensated with a $50 gift card </a:t>
            </a:r>
          </a:p>
          <a:p>
            <a:pPr marL="285750" marR="0" indent="-285750">
              <a:lnSpc>
                <a:spcPct val="115000"/>
              </a:lnSpc>
              <a:buFont typeface="Arial" panose="020B0604020202020204" pitchFamily="34" charset="0"/>
              <a:buChar char="•"/>
            </a:pPr>
            <a:endParaRPr lang="en-US"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87668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3D481-22CD-59DD-9A89-4614D091C3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D1B7675-73E2-5390-45E3-73909676F2E6}"/>
              </a:ext>
            </a:extLst>
          </p:cNvPr>
          <p:cNvSpPr>
            <a:spLocks noGrp="1"/>
          </p:cNvSpPr>
          <p:nvPr>
            <p:ph type="ctrTitle"/>
          </p:nvPr>
        </p:nvSpPr>
        <p:spPr>
          <a:xfrm>
            <a:off x="627528" y="122764"/>
            <a:ext cx="9280401" cy="1203225"/>
          </a:xfrm>
        </p:spPr>
        <p:txBody>
          <a:bodyPr>
            <a:normAutofit/>
          </a:bodyPr>
          <a:lstStyle/>
          <a:p>
            <a:r>
              <a:rPr lang="en-US" dirty="0"/>
              <a:t>Focus Group Results</a:t>
            </a:r>
          </a:p>
        </p:txBody>
      </p:sp>
      <p:sp>
        <p:nvSpPr>
          <p:cNvPr id="5" name="Text Placeholder 4">
            <a:extLst>
              <a:ext uri="{FF2B5EF4-FFF2-40B4-BE49-F238E27FC236}">
                <a16:creationId xmlns:a16="http://schemas.microsoft.com/office/drawing/2014/main" id="{121193D0-C874-6353-5500-5948A75AEA7C}"/>
              </a:ext>
            </a:extLst>
          </p:cNvPr>
          <p:cNvSpPr>
            <a:spLocks noGrp="1"/>
          </p:cNvSpPr>
          <p:nvPr>
            <p:ph type="body" sz="quarter" idx="10"/>
          </p:nvPr>
        </p:nvSpPr>
        <p:spPr>
          <a:xfrm>
            <a:off x="592427" y="1790276"/>
            <a:ext cx="11007145" cy="4632443"/>
          </a:xfrm>
        </p:spPr>
        <p:txBody>
          <a:bodyPr/>
          <a:lstStyle/>
          <a:p>
            <a:pPr marL="342900" indent="-342900">
              <a:buFont typeface="Arial" panose="020B0604020202020204" pitchFamily="34" charset="0"/>
              <a:buChar char="•"/>
            </a:pPr>
            <a:r>
              <a:rPr lang="en-US" sz="2800" dirty="0"/>
              <a:t>ERA </a:t>
            </a:r>
            <a:r>
              <a:rPr lang="en-US" sz="2400" dirty="0"/>
              <a:t>provided rent relief, peace of mind, and ability to meet other household needs. </a:t>
            </a:r>
          </a:p>
          <a:p>
            <a:pPr marL="342900" indent="-342900">
              <a:buFont typeface="Arial" panose="020B0604020202020204" pitchFamily="34" charset="0"/>
              <a:buChar char="•"/>
            </a:pPr>
            <a:r>
              <a:rPr lang="en-US" sz="2400" dirty="0"/>
              <a:t>Some participants still faced housing precarity again after assistance ended.</a:t>
            </a:r>
          </a:p>
          <a:p>
            <a:pPr marL="342900" indent="-342900">
              <a:buFont typeface="Arial" panose="020B0604020202020204" pitchFamily="34" charset="0"/>
              <a:buChar char="•"/>
            </a:pPr>
            <a:r>
              <a:rPr lang="en-US" sz="2400" dirty="0"/>
              <a:t>Those who didn’t receive ERA believed it could have stabilized their finances, improved relations with their landlord, and allowed them to avoid a move or eviction</a:t>
            </a:r>
          </a:p>
          <a:p>
            <a:pPr marL="342900" indent="-342900">
              <a:buFont typeface="Arial" panose="020B0604020202020204" pitchFamily="34" charset="0"/>
              <a:buChar char="•"/>
            </a:pPr>
            <a:r>
              <a:rPr lang="en-US" sz="2400" dirty="0"/>
              <a:t>Most landlords said ERA provided critical support at a time when they were struggling to collect rents and meet their own financial obligations</a:t>
            </a:r>
          </a:p>
          <a:p>
            <a:pPr marL="342900" indent="-342900">
              <a:buFont typeface="Arial" panose="020B0604020202020204" pitchFamily="34" charset="0"/>
              <a:buChar char="•"/>
            </a:pPr>
            <a:r>
              <a:rPr lang="en-US" sz="2400" dirty="0"/>
              <a:t>Landlords observed that ERA helped tenants who were truly in need and prevented evictions and turn-over, but many also said some tenants gamed the system</a:t>
            </a:r>
          </a:p>
          <a:p>
            <a:pPr marL="342900" indent="-342900">
              <a:buFont typeface="Arial" panose="020B0604020202020204" pitchFamily="34" charset="0"/>
              <a:buChar char="•"/>
            </a:pPr>
            <a:r>
              <a:rPr lang="en-US" sz="2400" dirty="0"/>
              <a:t>Landlords stated that simplified processes, transparency about application status, and responsive administrators would have addressed many of their concerns. </a:t>
            </a:r>
          </a:p>
          <a:p>
            <a:pPr marL="342900" indent="-342900">
              <a:buFont typeface="Arial" panose="020B0604020202020204" pitchFamily="34" charset="0"/>
              <a:buChar char="•"/>
            </a:pPr>
            <a:r>
              <a:rPr lang="en-US" sz="2400" dirty="0"/>
              <a:t>Most landlords said they would participate in a future version of the program</a:t>
            </a:r>
          </a:p>
          <a:p>
            <a:endParaRPr lang="en-US" sz="2400" i="1" dirty="0"/>
          </a:p>
        </p:txBody>
      </p:sp>
    </p:spTree>
    <p:extLst>
      <p:ext uri="{BB962C8B-B14F-4D97-AF65-F5344CB8AC3E}">
        <p14:creationId xmlns:p14="http://schemas.microsoft.com/office/powerpoint/2010/main" val="333580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11210-F58E-2467-1D4F-D73535D86F03}"/>
              </a:ext>
            </a:extLst>
          </p:cNvPr>
          <p:cNvSpPr>
            <a:spLocks noGrp="1"/>
          </p:cNvSpPr>
          <p:nvPr>
            <p:ph type="ctrTitle"/>
          </p:nvPr>
        </p:nvSpPr>
        <p:spPr/>
        <p:txBody>
          <a:bodyPr/>
          <a:lstStyle/>
          <a:p>
            <a:r>
              <a:rPr lang="en-US" dirty="0"/>
              <a:t>Emily Dowdall</a:t>
            </a:r>
          </a:p>
        </p:txBody>
      </p:sp>
      <p:sp>
        <p:nvSpPr>
          <p:cNvPr id="3" name="Subtitle 2">
            <a:extLst>
              <a:ext uri="{FF2B5EF4-FFF2-40B4-BE49-F238E27FC236}">
                <a16:creationId xmlns:a16="http://schemas.microsoft.com/office/drawing/2014/main" id="{7E33855B-67D2-B161-1E0B-44FB63A9AC93}"/>
              </a:ext>
            </a:extLst>
          </p:cNvPr>
          <p:cNvSpPr>
            <a:spLocks noGrp="1"/>
          </p:cNvSpPr>
          <p:nvPr>
            <p:ph type="subTitle" idx="1"/>
          </p:nvPr>
        </p:nvSpPr>
        <p:spPr/>
        <p:txBody>
          <a:bodyPr/>
          <a:lstStyle/>
          <a:p>
            <a:r>
              <a:rPr lang="en-US" dirty="0"/>
              <a:t>President, Policy Solutions</a:t>
            </a:r>
          </a:p>
        </p:txBody>
      </p:sp>
      <p:sp>
        <p:nvSpPr>
          <p:cNvPr id="4" name="Title 1">
            <a:extLst>
              <a:ext uri="{FF2B5EF4-FFF2-40B4-BE49-F238E27FC236}">
                <a16:creationId xmlns:a16="http://schemas.microsoft.com/office/drawing/2014/main" id="{2CAB7B8B-35F8-E8E6-9570-8A4BAA8F3129}"/>
              </a:ext>
            </a:extLst>
          </p:cNvPr>
          <p:cNvSpPr txBox="1">
            <a:spLocks/>
          </p:cNvSpPr>
          <p:nvPr/>
        </p:nvSpPr>
        <p:spPr>
          <a:xfrm>
            <a:off x="5815584" y="2957211"/>
            <a:ext cx="6002168" cy="1203225"/>
          </a:xfrm>
        </p:spPr>
        <p:txBody>
          <a:bodyPr lIns="0" tIns="0" rIns="0" bIns="0" anchor="b" anchorCtr="0"/>
          <a:lstStyle>
            <a:lvl1pPr algn="l" defTabSz="914400" rtl="0" eaLnBrk="1" latinLnBrk="0" hangingPunct="1">
              <a:spcBef>
                <a:spcPct val="0"/>
              </a:spcBef>
              <a:buNone/>
              <a:defRPr sz="4000" b="1" kern="1200">
                <a:solidFill>
                  <a:schemeClr val="accent2"/>
                </a:solidFill>
                <a:latin typeface="+mj-lt"/>
                <a:ea typeface="+mj-ea"/>
                <a:cs typeface="+mj-cs"/>
              </a:defRPr>
            </a:lvl1pPr>
          </a:lstStyle>
          <a:p>
            <a:r>
              <a:rPr lang="en-US" dirty="0"/>
              <a:t>Robert Cox</a:t>
            </a:r>
          </a:p>
        </p:txBody>
      </p:sp>
      <p:sp>
        <p:nvSpPr>
          <p:cNvPr id="5" name="Subtitle 2">
            <a:extLst>
              <a:ext uri="{FF2B5EF4-FFF2-40B4-BE49-F238E27FC236}">
                <a16:creationId xmlns:a16="http://schemas.microsoft.com/office/drawing/2014/main" id="{FB0533CF-E7FD-ABC6-90CB-0AB87363B3C4}"/>
              </a:ext>
            </a:extLst>
          </p:cNvPr>
          <p:cNvSpPr txBox="1">
            <a:spLocks/>
          </p:cNvSpPr>
          <p:nvPr/>
        </p:nvSpPr>
        <p:spPr>
          <a:xfrm>
            <a:off x="5815584" y="4185839"/>
            <a:ext cx="5814659" cy="568959"/>
          </a:xfrm>
        </p:spPr>
        <p:txBody>
          <a:bodyPr lIns="0" tIns="0" rIns="0" bIns="0"/>
          <a:lstStyle>
            <a:lvl1pPr marL="0" indent="0" algn="l" defTabSz="914400" rtl="0" eaLnBrk="1" latinLnBrk="0" hangingPunct="1">
              <a:spcBef>
                <a:spcPct val="20000"/>
              </a:spcBef>
              <a:buFont typeface="Arial" pitchFamily="34" charset="0"/>
              <a:buNone/>
              <a:defRPr sz="2800" kern="1200">
                <a:solidFill>
                  <a:schemeClr val="tx2"/>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r>
              <a:rPr lang="en-US" dirty="0"/>
              <a:t>Managing Director, Community Lending</a:t>
            </a:r>
          </a:p>
        </p:txBody>
      </p:sp>
    </p:spTree>
    <p:extLst>
      <p:ext uri="{BB962C8B-B14F-4D97-AF65-F5344CB8AC3E}">
        <p14:creationId xmlns:p14="http://schemas.microsoft.com/office/powerpoint/2010/main" val="3193518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0A51-ACB9-5D6B-0304-CDBF06E269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29EB42-3F15-A3AA-FAB8-06A8D60F50EE}"/>
              </a:ext>
            </a:extLst>
          </p:cNvPr>
          <p:cNvSpPr>
            <a:spLocks noGrp="1"/>
          </p:cNvSpPr>
          <p:nvPr>
            <p:ph type="ctrTitle"/>
          </p:nvPr>
        </p:nvSpPr>
        <p:spPr>
          <a:xfrm>
            <a:off x="627528" y="122764"/>
            <a:ext cx="9280401" cy="1203225"/>
          </a:xfrm>
        </p:spPr>
        <p:txBody>
          <a:bodyPr>
            <a:normAutofit/>
          </a:bodyPr>
          <a:lstStyle/>
          <a:p>
            <a:r>
              <a:rPr lang="en-US" dirty="0"/>
              <a:t>Focus Group Results</a:t>
            </a:r>
          </a:p>
        </p:txBody>
      </p:sp>
      <p:sp>
        <p:nvSpPr>
          <p:cNvPr id="5" name="Text Placeholder 4">
            <a:extLst>
              <a:ext uri="{FF2B5EF4-FFF2-40B4-BE49-F238E27FC236}">
                <a16:creationId xmlns:a16="http://schemas.microsoft.com/office/drawing/2014/main" id="{F3F610DF-A5ED-524C-F15D-D5306FA12E48}"/>
              </a:ext>
            </a:extLst>
          </p:cNvPr>
          <p:cNvSpPr>
            <a:spLocks noGrp="1"/>
          </p:cNvSpPr>
          <p:nvPr>
            <p:ph type="body" sz="quarter" idx="10"/>
          </p:nvPr>
        </p:nvSpPr>
        <p:spPr>
          <a:xfrm>
            <a:off x="5745400" y="1558001"/>
            <a:ext cx="6141800" cy="4632443"/>
          </a:xfrm>
        </p:spPr>
        <p:txBody>
          <a:bodyPr/>
          <a:lstStyle/>
          <a:p>
            <a:pPr marL="342900" indent="-342900">
              <a:spcBef>
                <a:spcPts val="600"/>
              </a:spcBef>
              <a:spcAft>
                <a:spcPts val="600"/>
              </a:spcAft>
              <a:buFont typeface="Arial" panose="020B0604020202020204" pitchFamily="34" charset="0"/>
              <a:buChar char="•"/>
            </a:pPr>
            <a:r>
              <a:rPr lang="en-US" sz="1800" dirty="0"/>
              <a:t>“It gave us a leg up and came at a time when it was direly needed. It was like a life raft.”</a:t>
            </a:r>
          </a:p>
          <a:p>
            <a:pPr marL="342900" indent="-342900">
              <a:spcBef>
                <a:spcPts val="600"/>
              </a:spcBef>
              <a:spcAft>
                <a:spcPts val="600"/>
              </a:spcAft>
              <a:buFont typeface="Arial" panose="020B0604020202020204" pitchFamily="34" charset="0"/>
              <a:buChar char="•"/>
            </a:pPr>
            <a:r>
              <a:rPr lang="en-US" sz="1800" dirty="0"/>
              <a:t> “I felt relief, no more nausea and felt physically different.”</a:t>
            </a:r>
          </a:p>
          <a:p>
            <a:pPr>
              <a:spcBef>
                <a:spcPts val="600"/>
              </a:spcBef>
              <a:spcAft>
                <a:spcPts val="600"/>
              </a:spcAft>
            </a:pPr>
            <a:endParaRPr lang="en-US" sz="1800" dirty="0"/>
          </a:p>
          <a:p>
            <a:pPr marL="342900" indent="-342900">
              <a:spcBef>
                <a:spcPts val="600"/>
              </a:spcBef>
              <a:spcAft>
                <a:spcPts val="600"/>
              </a:spcAft>
              <a:buFont typeface="Arial" panose="020B0604020202020204" pitchFamily="34" charset="0"/>
              <a:buChar char="•"/>
            </a:pPr>
            <a:r>
              <a:rPr lang="en-US" sz="1800" dirty="0"/>
              <a:t>“I would see the effects COVID had with people losing their jobs, people contacting COVID, being off work for so long, schools being out. I saw those people be able to take advantage of the program, and it really helped them get back on their feet…I did see it work well with a lot of our tenants.”</a:t>
            </a:r>
          </a:p>
          <a:p>
            <a:pPr marL="342900" indent="-342900">
              <a:spcBef>
                <a:spcPts val="600"/>
              </a:spcBef>
              <a:spcAft>
                <a:spcPts val="600"/>
              </a:spcAft>
              <a:buFont typeface="Arial" panose="020B0604020202020204" pitchFamily="34" charset="0"/>
              <a:buChar char="•"/>
            </a:pPr>
            <a:r>
              <a:rPr lang="en-US" sz="1800" dirty="0"/>
              <a:t>Rollout was “messy” and “a bit chaotic.” “[t]he frontline staff who are taking these applications need to be better trained.”</a:t>
            </a:r>
          </a:p>
          <a:p>
            <a:pPr marL="342900" indent="-342900">
              <a:spcBef>
                <a:spcPts val="600"/>
              </a:spcBef>
              <a:spcAft>
                <a:spcPts val="600"/>
              </a:spcAft>
              <a:buFont typeface="Arial" panose="020B0604020202020204" pitchFamily="34" charset="0"/>
              <a:buChar char="•"/>
            </a:pPr>
            <a:r>
              <a:rPr lang="en-US" sz="1800" dirty="0"/>
              <a:t>“If you have more than one unit, you shouldn’t have to input your info every time. Money should first be put into the software and making it robust. It would’ve been a more efficient process.”</a:t>
            </a:r>
          </a:p>
          <a:p>
            <a:pPr marL="342900" indent="-342900">
              <a:buFont typeface="Arial" panose="020B0604020202020204" pitchFamily="34" charset="0"/>
              <a:buChar char="•"/>
            </a:pPr>
            <a:endParaRPr lang="en-US" sz="1800" dirty="0"/>
          </a:p>
        </p:txBody>
      </p:sp>
      <p:sp>
        <p:nvSpPr>
          <p:cNvPr id="2" name="Oval Callout 1">
            <a:extLst>
              <a:ext uri="{FF2B5EF4-FFF2-40B4-BE49-F238E27FC236}">
                <a16:creationId xmlns:a16="http://schemas.microsoft.com/office/drawing/2014/main" id="{C2F94826-BD6E-F7F6-DD71-FE303D85D6CE}"/>
              </a:ext>
            </a:extLst>
          </p:cNvPr>
          <p:cNvSpPr/>
          <p:nvPr/>
        </p:nvSpPr>
        <p:spPr>
          <a:xfrm>
            <a:off x="0" y="1912843"/>
            <a:ext cx="5158851" cy="324816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One participant was able to meet special medical needs and improve indoor air quality to the point …</a:t>
            </a:r>
          </a:p>
          <a:p>
            <a:pPr algn="ctr"/>
            <a:endParaRPr lang="en-US" b="1" dirty="0"/>
          </a:p>
          <a:p>
            <a:pPr algn="ctr"/>
            <a:r>
              <a:rPr lang="en-US" dirty="0"/>
              <a:t>“where we wouldn’t have to be going to the doctor’s appointment so often.” </a:t>
            </a:r>
          </a:p>
        </p:txBody>
      </p:sp>
    </p:spTree>
    <p:extLst>
      <p:ext uri="{BB962C8B-B14F-4D97-AF65-F5344CB8AC3E}">
        <p14:creationId xmlns:p14="http://schemas.microsoft.com/office/powerpoint/2010/main" val="1886741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53C7-7E33-7D4E-7DF3-CBDB3DFA96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890327-7D1B-3637-46DB-5BECD3256F68}"/>
              </a:ext>
            </a:extLst>
          </p:cNvPr>
          <p:cNvSpPr>
            <a:spLocks noGrp="1"/>
          </p:cNvSpPr>
          <p:nvPr>
            <p:ph type="ctrTitle"/>
          </p:nvPr>
        </p:nvSpPr>
        <p:spPr>
          <a:xfrm>
            <a:off x="627528" y="122764"/>
            <a:ext cx="9280401" cy="1203225"/>
          </a:xfrm>
        </p:spPr>
        <p:txBody>
          <a:bodyPr>
            <a:normAutofit/>
          </a:bodyPr>
          <a:lstStyle/>
          <a:p>
            <a:r>
              <a:rPr lang="en-US" dirty="0"/>
              <a:t>Interviews</a:t>
            </a:r>
          </a:p>
        </p:txBody>
      </p:sp>
      <p:sp>
        <p:nvSpPr>
          <p:cNvPr id="8" name="TextBox 7">
            <a:extLst>
              <a:ext uri="{FF2B5EF4-FFF2-40B4-BE49-F238E27FC236}">
                <a16:creationId xmlns:a16="http://schemas.microsoft.com/office/drawing/2014/main" id="{8D3F8C17-34BC-93B1-7872-82E9493A4235}"/>
              </a:ext>
            </a:extLst>
          </p:cNvPr>
          <p:cNvSpPr txBox="1"/>
          <p:nvPr/>
        </p:nvSpPr>
        <p:spPr>
          <a:xfrm>
            <a:off x="6414870" y="1974262"/>
            <a:ext cx="4915380" cy="2620204"/>
          </a:xfrm>
          <a:prstGeom prst="rect">
            <a:avLst/>
          </a:prstGeom>
          <a:noFill/>
        </p:spPr>
        <p:txBody>
          <a:bodyPr wrap="square">
            <a:spAutoFit/>
          </a:bodyPr>
          <a:lstStyle/>
          <a:p>
            <a:pPr marL="285750" marR="0" indent="-285750">
              <a:lnSpc>
                <a:spcPct val="115000"/>
              </a:lnSpc>
              <a:buFont typeface="Arial" panose="020B0604020202020204" pitchFamily="34" charset="0"/>
              <a:buChar char="•"/>
            </a:pPr>
            <a:r>
              <a:rPr lang="en-US" dirty="0"/>
              <a:t>Several participating programs were complex with multiple program arms, each with their own unique processes.  </a:t>
            </a:r>
          </a:p>
          <a:p>
            <a:pPr marL="285750" marR="0" indent="-285750">
              <a:lnSpc>
                <a:spcPct val="115000"/>
              </a:lnSpc>
              <a:buFont typeface="Arial" panose="020B0604020202020204" pitchFamily="34" charset="0"/>
              <a:buChar char="•"/>
            </a:pPr>
            <a:r>
              <a:rPr lang="en-US" dirty="0"/>
              <a:t>For these programs (Louisville, Denver,  OR), we conducted supplemental interviews with staff at partner agencies and organizations </a:t>
            </a:r>
          </a:p>
          <a:p>
            <a:pPr marL="285750" marR="0" indent="-285750">
              <a:lnSpc>
                <a:spcPct val="115000"/>
              </a:lnSpc>
              <a:buFont typeface="Arial" panose="020B0604020202020204" pitchFamily="34" charset="0"/>
              <a:buChar char="•"/>
            </a:pPr>
            <a:r>
              <a:rPr lang="en-US" dirty="0"/>
              <a:t>All interviews were recorded and transcribed using Otter.ai. </a:t>
            </a:r>
            <a:endParaRPr lang="en-US" sz="1800" dirty="0">
              <a:effectLst/>
              <a:latin typeface="Arial" panose="020B0604020202020204" pitchFamily="34" charset="0"/>
              <a:ea typeface="Arial" panose="020B0604020202020204" pitchFamily="34" charset="0"/>
            </a:endParaRPr>
          </a:p>
        </p:txBody>
      </p:sp>
      <p:sp>
        <p:nvSpPr>
          <p:cNvPr id="2" name="TextBox 1">
            <a:extLst>
              <a:ext uri="{FF2B5EF4-FFF2-40B4-BE49-F238E27FC236}">
                <a16:creationId xmlns:a16="http://schemas.microsoft.com/office/drawing/2014/main" id="{BE59B65C-0BF6-1B9B-37A8-97409C4ABEA1}"/>
              </a:ext>
            </a:extLst>
          </p:cNvPr>
          <p:cNvSpPr txBox="1"/>
          <p:nvPr/>
        </p:nvSpPr>
        <p:spPr>
          <a:xfrm>
            <a:off x="779928" y="2047179"/>
            <a:ext cx="4915380" cy="3894399"/>
          </a:xfrm>
          <a:prstGeom prst="rect">
            <a:avLst/>
          </a:prstGeom>
          <a:noFill/>
        </p:spPr>
        <p:txBody>
          <a:bodyPr wrap="square">
            <a:spAutoFit/>
          </a:bodyPr>
          <a:lstStyle/>
          <a:p>
            <a:pPr marL="285750" marR="0" indent="-285750">
              <a:lnSpc>
                <a:spcPct val="115000"/>
              </a:lnSpc>
              <a:buFont typeface="Arial" panose="020B0604020202020204" pitchFamily="34" charset="0"/>
              <a:buChar char="•"/>
            </a:pPr>
            <a:r>
              <a:rPr lang="en-US" dirty="0"/>
              <a:t>Hour-long interviews with 13 administrators from five primary sites.</a:t>
            </a:r>
          </a:p>
          <a:p>
            <a:pPr marL="285750" marR="0" indent="-285750">
              <a:lnSpc>
                <a:spcPct val="115000"/>
              </a:lnSpc>
              <a:buFont typeface="Arial" panose="020B0604020202020204" pitchFamily="34" charset="0"/>
              <a:buChar char="•"/>
            </a:pPr>
            <a:r>
              <a:rPr lang="en-US" dirty="0"/>
              <a:t>Interviews focused on program operations and how and why programs changed over time.</a:t>
            </a:r>
          </a:p>
          <a:p>
            <a:pPr marL="285750" marR="0" indent="-285750">
              <a:lnSpc>
                <a:spcPct val="115000"/>
              </a:lnSpc>
              <a:buFont typeface="Arial" panose="020B0604020202020204" pitchFamily="34" charset="0"/>
              <a:buChar char="•"/>
            </a:pPr>
            <a:r>
              <a:rPr lang="en-US" dirty="0"/>
              <a:t> NLIHC asked non-tribal program administrators about administrative structure; goals, priorities, and intended tenant impacts; and strategies used to achieve these goals. </a:t>
            </a:r>
          </a:p>
          <a:p>
            <a:pPr marL="285750" marR="0" indent="-285750">
              <a:lnSpc>
                <a:spcPct val="115000"/>
              </a:lnSpc>
              <a:buFont typeface="Arial" panose="020B0604020202020204" pitchFamily="34" charset="0"/>
              <a:buChar char="•"/>
            </a:pPr>
            <a:r>
              <a:rPr lang="en-US" dirty="0"/>
              <a:t>Tribal ERA programs faced unique housing challenges, so NLIHC used a modified questionnaire to determine how these circumstances may have altered decisions. </a:t>
            </a:r>
            <a:endParaRPr lang="en-US"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243296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F637-18FF-E9FD-3B03-F11C954AA4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ADC079-3A72-F2A1-FE3D-59740F2748EB}"/>
              </a:ext>
            </a:extLst>
          </p:cNvPr>
          <p:cNvSpPr>
            <a:spLocks noGrp="1"/>
          </p:cNvSpPr>
          <p:nvPr>
            <p:ph type="ctrTitle"/>
          </p:nvPr>
        </p:nvSpPr>
        <p:spPr>
          <a:xfrm>
            <a:off x="627528" y="122764"/>
            <a:ext cx="9280401" cy="1203225"/>
          </a:xfrm>
        </p:spPr>
        <p:txBody>
          <a:bodyPr>
            <a:normAutofit/>
          </a:bodyPr>
          <a:lstStyle/>
          <a:p>
            <a:r>
              <a:rPr lang="en-US" dirty="0"/>
              <a:t>Interview Results</a:t>
            </a:r>
          </a:p>
        </p:txBody>
      </p:sp>
      <p:sp>
        <p:nvSpPr>
          <p:cNvPr id="8" name="TextBox 7">
            <a:extLst>
              <a:ext uri="{FF2B5EF4-FFF2-40B4-BE49-F238E27FC236}">
                <a16:creationId xmlns:a16="http://schemas.microsoft.com/office/drawing/2014/main" id="{D9EC817F-0994-729C-F131-0B594E67DA6D}"/>
              </a:ext>
            </a:extLst>
          </p:cNvPr>
          <p:cNvSpPr txBox="1"/>
          <p:nvPr/>
        </p:nvSpPr>
        <p:spPr>
          <a:xfrm>
            <a:off x="6414870" y="1974262"/>
            <a:ext cx="4915380" cy="3577646"/>
          </a:xfrm>
          <a:prstGeom prst="rect">
            <a:avLst/>
          </a:prstGeom>
          <a:noFill/>
        </p:spPr>
        <p:txBody>
          <a:bodyPr wrap="square">
            <a:spAutoFit/>
          </a:bodyPr>
          <a:lstStyle/>
          <a:p>
            <a:pPr marL="285750" marR="0" indent="-285750">
              <a:lnSpc>
                <a:spcPct val="115000"/>
              </a:lnSpc>
              <a:buFont typeface="Arial" panose="020B0604020202020204" pitchFamily="34" charset="0"/>
              <a:buChar char="•"/>
            </a:pPr>
            <a:r>
              <a:rPr lang="en-US" dirty="0" err="1"/>
              <a:t>Adminiss</a:t>
            </a:r>
            <a:r>
              <a:rPr lang="en-US" dirty="0"/>
              <a:t> had never implemented a program in such a short amount of time or under such extreme pressure: “it has been fairly reactive…Oh, there’s this new bill, now we have to focus on application processing speed.”</a:t>
            </a:r>
          </a:p>
          <a:p>
            <a:pPr marL="285750" indent="-285750">
              <a:lnSpc>
                <a:spcPct val="115000"/>
              </a:lnSpc>
              <a:buFont typeface="Arial" panose="020B0604020202020204" pitchFamily="34" charset="0"/>
              <a:buChar char="•"/>
            </a:pPr>
            <a:r>
              <a:rPr lang="en-US" dirty="0"/>
              <a:t>2021 surge in potentially fraudulent applications led admins to increase number of staff dedicated to compliance, conducted additional training with partner organizations, and added additional steps in the internal review process – slowing processing speed.</a:t>
            </a:r>
          </a:p>
        </p:txBody>
      </p:sp>
      <p:sp>
        <p:nvSpPr>
          <p:cNvPr id="2" name="TextBox 1">
            <a:extLst>
              <a:ext uri="{FF2B5EF4-FFF2-40B4-BE49-F238E27FC236}">
                <a16:creationId xmlns:a16="http://schemas.microsoft.com/office/drawing/2014/main" id="{9B605A57-11BB-788C-DFEA-16C65E768479}"/>
              </a:ext>
            </a:extLst>
          </p:cNvPr>
          <p:cNvSpPr txBox="1"/>
          <p:nvPr/>
        </p:nvSpPr>
        <p:spPr>
          <a:xfrm>
            <a:off x="779928" y="2047179"/>
            <a:ext cx="4915380" cy="2585323"/>
          </a:xfrm>
          <a:prstGeom prst="rect">
            <a:avLst/>
          </a:prstGeom>
          <a:noFill/>
        </p:spPr>
        <p:txBody>
          <a:bodyPr wrap="square">
            <a:spAutoFit/>
          </a:bodyPr>
          <a:lstStyle/>
          <a:p>
            <a:r>
              <a:rPr lang="en-US" dirty="0"/>
              <a:t>Admins constantly balanced the requirements of speed, changing regulations, and maintaining a high level of program integrity. </a:t>
            </a:r>
          </a:p>
          <a:p>
            <a:r>
              <a:rPr lang="en-US" dirty="0"/>
              <a:t> </a:t>
            </a:r>
          </a:p>
          <a:p>
            <a:r>
              <a:rPr lang="en-US" dirty="0"/>
              <a:t>Admins addresses household stabilization, eviction prevention, and other key housing challenges: e.g., </a:t>
            </a:r>
            <a:r>
              <a:rPr lang="en-US" i="1" dirty="0"/>
              <a:t>Louisville and Denver emphasized eviction prevention, Tribal administrators were particularly focused on relieving overcrowding.</a:t>
            </a:r>
            <a:endParaRPr lang="en-US" sz="1800" i="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30577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574F-2465-C26F-3BE7-A76D25D5CC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A61E11-F381-3BEB-19F7-6D6546163E32}"/>
              </a:ext>
            </a:extLst>
          </p:cNvPr>
          <p:cNvSpPr>
            <a:spLocks noGrp="1"/>
          </p:cNvSpPr>
          <p:nvPr>
            <p:ph type="ctrTitle"/>
          </p:nvPr>
        </p:nvSpPr>
        <p:spPr>
          <a:xfrm>
            <a:off x="627528" y="122764"/>
            <a:ext cx="9280401" cy="1203225"/>
          </a:xfrm>
        </p:spPr>
        <p:txBody>
          <a:bodyPr>
            <a:normAutofit/>
          </a:bodyPr>
          <a:lstStyle/>
          <a:p>
            <a:r>
              <a:rPr lang="en-US" dirty="0"/>
              <a:t>Interview Results</a:t>
            </a:r>
          </a:p>
        </p:txBody>
      </p:sp>
      <p:sp>
        <p:nvSpPr>
          <p:cNvPr id="10" name="TextBox 9">
            <a:extLst>
              <a:ext uri="{FF2B5EF4-FFF2-40B4-BE49-F238E27FC236}">
                <a16:creationId xmlns:a16="http://schemas.microsoft.com/office/drawing/2014/main" id="{99A974FA-144A-7ED1-B1D7-0434BC5937CA}"/>
              </a:ext>
            </a:extLst>
          </p:cNvPr>
          <p:cNvSpPr txBox="1"/>
          <p:nvPr/>
        </p:nvSpPr>
        <p:spPr>
          <a:xfrm>
            <a:off x="627528" y="2084785"/>
            <a:ext cx="4951469" cy="1976567"/>
          </a:xfrm>
          <a:prstGeom prst="rect">
            <a:avLst/>
          </a:prstGeom>
          <a:noFill/>
        </p:spPr>
        <p:txBody>
          <a:bodyPr wrap="square">
            <a:spAutoFit/>
          </a:bodyPr>
          <a:lstStyle/>
          <a:p>
            <a:pPr marL="285750" indent="-285750">
              <a:lnSpc>
                <a:spcPct val="115000"/>
              </a:lnSpc>
              <a:buFont typeface="Arial" panose="020B0604020202020204" pitchFamily="34" charset="0"/>
              <a:buChar char="•"/>
            </a:pPr>
            <a:r>
              <a:rPr lang="en-US" dirty="0"/>
              <a:t>Most programs used a third-party, “off-the-shelf” software system to process applications Admins found that these programs were often inflexible and could not be customized to match how the program processed applications. </a:t>
            </a:r>
          </a:p>
          <a:p>
            <a:pPr marL="285750" indent="-285750">
              <a:lnSpc>
                <a:spcPct val="115000"/>
              </a:lnSpc>
              <a:buFont typeface="Arial" panose="020B0604020202020204" pitchFamily="34" charset="0"/>
              <a:buChar char="•"/>
            </a:pPr>
            <a:endParaRPr lang="en-US" sz="1800"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EF5EE944-6005-5DE4-B859-22B1B4B6C06D}"/>
              </a:ext>
            </a:extLst>
          </p:cNvPr>
          <p:cNvSpPr txBox="1"/>
          <p:nvPr/>
        </p:nvSpPr>
        <p:spPr>
          <a:xfrm>
            <a:off x="6046242" y="1953980"/>
            <a:ext cx="5518230" cy="3259097"/>
          </a:xfrm>
          <a:prstGeom prst="rect">
            <a:avLst/>
          </a:prstGeom>
          <a:noFill/>
        </p:spPr>
        <p:txBody>
          <a:bodyPr wrap="square">
            <a:spAutoFit/>
          </a:bodyPr>
          <a:lstStyle/>
          <a:p>
            <a:pPr marL="285750" indent="-285750">
              <a:lnSpc>
                <a:spcPct val="115000"/>
              </a:lnSpc>
              <a:buFont typeface="Arial" panose="020B0604020202020204" pitchFamily="34" charset="0"/>
              <a:buChar char="•"/>
            </a:pPr>
            <a:r>
              <a:rPr lang="en-US" dirty="0"/>
              <a:t>All primary sites utilized formal and informal partnerships with nonprofits and for-profit companies to operate their programs, though the structure of partnerships varied. </a:t>
            </a:r>
          </a:p>
          <a:p>
            <a:pPr marL="285750" indent="-285750">
              <a:lnSpc>
                <a:spcPct val="115000"/>
              </a:lnSpc>
              <a:buFont typeface="Arial" panose="020B0604020202020204" pitchFamily="34" charset="0"/>
              <a:buChar char="•"/>
            </a:pPr>
            <a:r>
              <a:rPr lang="en-US" dirty="0"/>
              <a:t>e.g., Allegheny County contracted with multiple nonprofits to implement its ERA program, but the County’s contracting process was so cumbersome  and slow that the County shifted to contracting directly with one nonprofit, and that nonprofit in turn contracted with a network of smaller nonprofits. </a:t>
            </a:r>
          </a:p>
        </p:txBody>
      </p:sp>
    </p:spTree>
    <p:extLst>
      <p:ext uri="{BB962C8B-B14F-4D97-AF65-F5344CB8AC3E}">
        <p14:creationId xmlns:p14="http://schemas.microsoft.com/office/powerpoint/2010/main" val="3438683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EAE3A-9AB0-4B10-5AAD-0936530C11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33F1033-DA90-B62A-414B-E0AFB20A35EF}"/>
              </a:ext>
            </a:extLst>
          </p:cNvPr>
          <p:cNvSpPr>
            <a:spLocks noGrp="1"/>
          </p:cNvSpPr>
          <p:nvPr>
            <p:ph type="ctrTitle"/>
          </p:nvPr>
        </p:nvSpPr>
        <p:spPr>
          <a:xfrm>
            <a:off x="627528" y="122764"/>
            <a:ext cx="9280401" cy="1203225"/>
          </a:xfrm>
        </p:spPr>
        <p:txBody>
          <a:bodyPr>
            <a:normAutofit fontScale="90000"/>
          </a:bodyPr>
          <a:lstStyle/>
          <a:p>
            <a:r>
              <a:rPr lang="en-US" dirty="0"/>
              <a:t>Program Recommendations Based on Mixed Methods Work</a:t>
            </a:r>
          </a:p>
        </p:txBody>
      </p:sp>
      <p:grpSp>
        <p:nvGrpSpPr>
          <p:cNvPr id="16" name="Group 15">
            <a:extLst>
              <a:ext uri="{FF2B5EF4-FFF2-40B4-BE49-F238E27FC236}">
                <a16:creationId xmlns:a16="http://schemas.microsoft.com/office/drawing/2014/main" id="{94FE5DCA-E7DE-5F75-0B27-6777E97C11ED}"/>
              </a:ext>
            </a:extLst>
          </p:cNvPr>
          <p:cNvGrpSpPr/>
          <p:nvPr/>
        </p:nvGrpSpPr>
        <p:grpSpPr>
          <a:xfrm>
            <a:off x="627528" y="1678675"/>
            <a:ext cx="11205081" cy="5056561"/>
            <a:chOff x="627528" y="1678675"/>
            <a:chExt cx="11205081" cy="5056561"/>
          </a:xfrm>
        </p:grpSpPr>
        <p:graphicFrame>
          <p:nvGraphicFramePr>
            <p:cNvPr id="2" name="Diagram 1">
              <a:extLst>
                <a:ext uri="{FF2B5EF4-FFF2-40B4-BE49-F238E27FC236}">
                  <a16:creationId xmlns:a16="http://schemas.microsoft.com/office/drawing/2014/main" id="{F027D5AB-8DCC-FD83-7330-3646306451C7}"/>
                </a:ext>
              </a:extLst>
            </p:cNvPr>
            <p:cNvGraphicFramePr/>
            <p:nvPr>
              <p:extLst>
                <p:ext uri="{D42A27DB-BD31-4B8C-83A1-F6EECF244321}">
                  <p14:modId xmlns:p14="http://schemas.microsoft.com/office/powerpoint/2010/main" val="920548893"/>
                </p:ext>
              </p:extLst>
            </p:nvPr>
          </p:nvGraphicFramePr>
          <p:xfrm>
            <a:off x="627528" y="1678675"/>
            <a:ext cx="11205081" cy="5056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Handshake with solid fill">
              <a:extLst>
                <a:ext uri="{FF2B5EF4-FFF2-40B4-BE49-F238E27FC236}">
                  <a16:creationId xmlns:a16="http://schemas.microsoft.com/office/drawing/2014/main" id="{954D00F5-8E81-7EE6-2E37-D3367D9A43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2893" y="5766513"/>
              <a:ext cx="788033" cy="788033"/>
            </a:xfrm>
            <a:prstGeom prst="rect">
              <a:avLst/>
            </a:prstGeom>
          </p:spPr>
        </p:pic>
        <p:pic>
          <p:nvPicPr>
            <p:cNvPr id="8" name="Graphic 7" descr="Group of men with solid fill">
              <a:extLst>
                <a:ext uri="{FF2B5EF4-FFF2-40B4-BE49-F238E27FC236}">
                  <a16:creationId xmlns:a16="http://schemas.microsoft.com/office/drawing/2014/main" id="{6541273E-E4A4-A5AB-665B-1A4C1529936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38283" y="4888523"/>
              <a:ext cx="601765" cy="601765"/>
            </a:xfrm>
            <a:prstGeom prst="rect">
              <a:avLst/>
            </a:prstGeom>
          </p:spPr>
        </p:pic>
        <p:pic>
          <p:nvPicPr>
            <p:cNvPr id="11" name="Graphic 10" descr="Link with solid fill">
              <a:extLst>
                <a:ext uri="{FF2B5EF4-FFF2-40B4-BE49-F238E27FC236}">
                  <a16:creationId xmlns:a16="http://schemas.microsoft.com/office/drawing/2014/main" id="{97D86F7B-F05A-2875-6829-36809F373FF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77792" y="3931046"/>
              <a:ext cx="601765" cy="601765"/>
            </a:xfrm>
            <a:prstGeom prst="rect">
              <a:avLst/>
            </a:prstGeom>
          </p:spPr>
        </p:pic>
        <p:pic>
          <p:nvPicPr>
            <p:cNvPr id="13" name="Graphic 12" descr="Document with solid fill">
              <a:extLst>
                <a:ext uri="{FF2B5EF4-FFF2-40B4-BE49-F238E27FC236}">
                  <a16:creationId xmlns:a16="http://schemas.microsoft.com/office/drawing/2014/main" id="{BDFB594B-0EE1-810C-2C4A-EE892A2AD86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90558" y="2987218"/>
              <a:ext cx="601765" cy="601765"/>
            </a:xfrm>
            <a:prstGeom prst="rect">
              <a:avLst/>
            </a:prstGeom>
          </p:spPr>
        </p:pic>
        <p:pic>
          <p:nvPicPr>
            <p:cNvPr id="15" name="Graphic 14" descr="Piggy Bank with solid fill">
              <a:extLst>
                <a:ext uri="{FF2B5EF4-FFF2-40B4-BE49-F238E27FC236}">
                  <a16:creationId xmlns:a16="http://schemas.microsoft.com/office/drawing/2014/main" id="{0895B3F2-D059-8F76-910E-F370CDB86C6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10189" y="1932105"/>
              <a:ext cx="788033" cy="788033"/>
            </a:xfrm>
            <a:prstGeom prst="rect">
              <a:avLst/>
            </a:prstGeom>
          </p:spPr>
        </p:pic>
      </p:grpSp>
    </p:spTree>
    <p:extLst>
      <p:ext uri="{BB962C8B-B14F-4D97-AF65-F5344CB8AC3E}">
        <p14:creationId xmlns:p14="http://schemas.microsoft.com/office/powerpoint/2010/main" val="2473373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F77C-CCE5-7DD8-41DE-D9D16B27C4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042F47-01F6-F90F-01D1-7B3F0B9CE2B6}"/>
              </a:ext>
            </a:extLst>
          </p:cNvPr>
          <p:cNvSpPr>
            <a:spLocks noGrp="1"/>
          </p:cNvSpPr>
          <p:nvPr>
            <p:ph type="ctrTitle"/>
          </p:nvPr>
        </p:nvSpPr>
        <p:spPr/>
        <p:txBody>
          <a:bodyPr/>
          <a:lstStyle/>
          <a:p>
            <a:r>
              <a:rPr lang="en-US" dirty="0"/>
              <a:t>Qualitative Underwriting at Reinvestment Fund</a:t>
            </a:r>
          </a:p>
        </p:txBody>
      </p:sp>
      <p:sp>
        <p:nvSpPr>
          <p:cNvPr id="5" name="Text Placeholder 4">
            <a:extLst>
              <a:ext uri="{FF2B5EF4-FFF2-40B4-BE49-F238E27FC236}">
                <a16:creationId xmlns:a16="http://schemas.microsoft.com/office/drawing/2014/main" id="{00138490-51AF-926D-C414-12A2B603C94F}"/>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19576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Framing the Question</a:t>
            </a:r>
          </a:p>
        </p:txBody>
      </p:sp>
      <p:sp>
        <p:nvSpPr>
          <p:cNvPr id="11" name="s11"/>
          <p:cNvSpPr/>
          <p:nvPr/>
        </p:nvSpPr>
        <p:spPr>
          <a:xfrm>
            <a:off x="586130" y="1664208"/>
            <a:ext cx="5029200" cy="3913632"/>
          </a:xfrm>
          <a:prstGeom prst="roundRect">
            <a:avLst>
              <a:gd name="adj" fmla="val 45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12" name="s12"/>
          <p:cNvSpPr/>
          <p:nvPr/>
        </p:nvSpPr>
        <p:spPr>
          <a:xfrm>
            <a:off x="842162" y="1883664"/>
            <a:ext cx="4517136" cy="411480"/>
          </a:xfrm>
          <a:prstGeom prst="rect">
            <a:avLst/>
          </a:prstGeom>
          <a:noFill/>
          <a:ln>
            <a:noFill/>
          </a:ln>
        </p:spPr>
        <p:txBody>
          <a:bodyPr wrap="square" lIns="0" tIns="0" rIns="91440" bIns="0" anchor="t">
            <a:normAutofit/>
          </a:bodyPr>
          <a:lstStyle/>
          <a:p>
            <a:pPr>
              <a:buNone/>
            </a:pPr>
            <a:r>
              <a:rPr lang="en-US" sz="2000" b="1" dirty="0">
                <a:solidFill>
                  <a:srgbClr val="2E2E2F"/>
                </a:solidFill>
                <a:latin typeface="Calibri"/>
                <a:cs typeface="Calibri"/>
              </a:rPr>
              <a:t>Conventional CRE / Bank</a:t>
            </a:r>
          </a:p>
        </p:txBody>
      </p:sp>
      <p:sp>
        <p:nvSpPr>
          <p:cNvPr id="13" name="s13"/>
          <p:cNvSpPr/>
          <p:nvPr/>
        </p:nvSpPr>
        <p:spPr>
          <a:xfrm>
            <a:off x="842162" y="2322576"/>
            <a:ext cx="4517136" cy="320040"/>
          </a:xfrm>
          <a:prstGeom prst="rect">
            <a:avLst/>
          </a:prstGeom>
          <a:noFill/>
          <a:ln>
            <a:noFill/>
          </a:ln>
        </p:spPr>
        <p:txBody>
          <a:bodyPr wrap="square" lIns="0" tIns="0" rIns="91440" bIns="0" anchor="t">
            <a:normAutofit/>
          </a:bodyPr>
          <a:lstStyle/>
          <a:p>
            <a:pPr>
              <a:buNone/>
            </a:pPr>
            <a:r>
              <a:rPr lang="en-US" sz="1250" i="1" dirty="0">
                <a:solidFill>
                  <a:srgbClr val="565759"/>
                </a:solidFill>
                <a:latin typeface="Calibri"/>
                <a:cs typeface="Calibri"/>
              </a:rPr>
              <a:t>Driven almost entirely by hard numbers</a:t>
            </a:r>
          </a:p>
        </p:txBody>
      </p:sp>
      <p:sp>
        <p:nvSpPr>
          <p:cNvPr id="14" name="s14"/>
          <p:cNvSpPr/>
          <p:nvPr/>
        </p:nvSpPr>
        <p:spPr>
          <a:xfrm>
            <a:off x="842162" y="2852928"/>
            <a:ext cx="2148840" cy="603504"/>
          </a:xfrm>
          <a:prstGeom prst="roundRect">
            <a:avLst>
              <a:gd name="adj" fmla="val 18000"/>
            </a:avLst>
          </a:prstGeom>
          <a:solidFill>
            <a:srgbClr val="FFFFFF"/>
          </a:solidFill>
          <a:ln w="12700">
            <a:solidFill>
              <a:srgbClr val="D8D8D8"/>
            </a:solidFill>
          </a:ln>
        </p:spPr>
        <p:txBody>
          <a:bodyPr wrap="square" lIns="73152" tIns="27432" rIns="73152" bIns="27432" anchor="ctr">
            <a:normAutofit/>
          </a:bodyPr>
          <a:lstStyle/>
          <a:p>
            <a:pPr algn="ctr">
              <a:buNone/>
            </a:pPr>
            <a:r>
              <a:rPr lang="en-US" sz="1400" b="1" dirty="0">
                <a:solidFill>
                  <a:srgbClr val="2E2E2F"/>
                </a:solidFill>
                <a:latin typeface="Calibri"/>
                <a:cs typeface="Calibri"/>
              </a:rPr>
              <a:t>DSCR</a:t>
            </a:r>
          </a:p>
        </p:txBody>
      </p:sp>
      <p:sp>
        <p:nvSpPr>
          <p:cNvPr id="15" name="s15"/>
          <p:cNvSpPr/>
          <p:nvPr/>
        </p:nvSpPr>
        <p:spPr>
          <a:xfrm>
            <a:off x="3210458" y="2852928"/>
            <a:ext cx="2148840" cy="603504"/>
          </a:xfrm>
          <a:prstGeom prst="roundRect">
            <a:avLst>
              <a:gd name="adj" fmla="val 18000"/>
            </a:avLst>
          </a:prstGeom>
          <a:solidFill>
            <a:srgbClr val="FFFFFF"/>
          </a:solidFill>
          <a:ln w="12700">
            <a:solidFill>
              <a:srgbClr val="D8D8D8"/>
            </a:solidFill>
          </a:ln>
        </p:spPr>
        <p:txBody>
          <a:bodyPr wrap="square" lIns="73152" tIns="27432" rIns="73152" bIns="27432" anchor="ctr">
            <a:normAutofit/>
          </a:bodyPr>
          <a:lstStyle/>
          <a:p>
            <a:pPr algn="ctr">
              <a:buNone/>
            </a:pPr>
            <a:r>
              <a:rPr lang="en-US" sz="1400" b="1" dirty="0">
                <a:solidFill>
                  <a:srgbClr val="2E2E2F"/>
                </a:solidFill>
                <a:latin typeface="Calibri"/>
                <a:cs typeface="Calibri"/>
              </a:rPr>
              <a:t>LTV</a:t>
            </a:r>
          </a:p>
        </p:txBody>
      </p:sp>
      <p:sp>
        <p:nvSpPr>
          <p:cNvPr id="16" name="s16"/>
          <p:cNvSpPr/>
          <p:nvPr/>
        </p:nvSpPr>
        <p:spPr>
          <a:xfrm>
            <a:off x="842162" y="3639312"/>
            <a:ext cx="2148840" cy="603504"/>
          </a:xfrm>
          <a:prstGeom prst="roundRect">
            <a:avLst>
              <a:gd name="adj" fmla="val 18000"/>
            </a:avLst>
          </a:prstGeom>
          <a:solidFill>
            <a:srgbClr val="FFFFFF"/>
          </a:solidFill>
          <a:ln w="12700">
            <a:solidFill>
              <a:srgbClr val="D8D8D8"/>
            </a:solidFill>
          </a:ln>
        </p:spPr>
        <p:txBody>
          <a:bodyPr wrap="square" lIns="73152" tIns="27432" rIns="73152" bIns="27432" anchor="ctr">
            <a:normAutofit/>
          </a:bodyPr>
          <a:lstStyle/>
          <a:p>
            <a:pPr algn="ctr">
              <a:buNone/>
            </a:pPr>
            <a:r>
              <a:rPr lang="en-US" sz="1400" b="1" dirty="0">
                <a:solidFill>
                  <a:srgbClr val="2E2E2F"/>
                </a:solidFill>
                <a:latin typeface="Calibri"/>
                <a:cs typeface="Calibri"/>
              </a:rPr>
              <a:t>Net Worth</a:t>
            </a:r>
          </a:p>
        </p:txBody>
      </p:sp>
      <p:sp>
        <p:nvSpPr>
          <p:cNvPr id="17" name="s17"/>
          <p:cNvSpPr/>
          <p:nvPr/>
        </p:nvSpPr>
        <p:spPr>
          <a:xfrm>
            <a:off x="3210458" y="3639312"/>
            <a:ext cx="2148840" cy="603504"/>
          </a:xfrm>
          <a:prstGeom prst="roundRect">
            <a:avLst>
              <a:gd name="adj" fmla="val 18000"/>
            </a:avLst>
          </a:prstGeom>
          <a:solidFill>
            <a:srgbClr val="FFFFFF"/>
          </a:solidFill>
          <a:ln w="12700">
            <a:solidFill>
              <a:srgbClr val="D8D8D8"/>
            </a:solidFill>
          </a:ln>
        </p:spPr>
        <p:txBody>
          <a:bodyPr wrap="square" lIns="73152" tIns="27432" rIns="73152" bIns="27432" anchor="ctr">
            <a:normAutofit/>
          </a:bodyPr>
          <a:lstStyle/>
          <a:p>
            <a:pPr algn="ctr">
              <a:buNone/>
            </a:pPr>
            <a:r>
              <a:rPr lang="en-US" sz="1400" b="1" dirty="0">
                <a:solidFill>
                  <a:srgbClr val="2E2E2F"/>
                </a:solidFill>
                <a:latin typeface="Calibri"/>
                <a:cs typeface="Calibri"/>
              </a:rPr>
              <a:t>Appraised Value</a:t>
            </a:r>
          </a:p>
        </p:txBody>
      </p:sp>
      <p:cxnSp>
        <p:nvCxnSpPr>
          <p:cNvPr id="18" name="c18"/>
          <p:cNvCxnSpPr/>
          <p:nvPr/>
        </p:nvCxnSpPr>
        <p:spPr>
          <a:xfrm>
            <a:off x="842162" y="4681728"/>
            <a:ext cx="4517136" cy="0"/>
          </a:xfrm>
          <a:prstGeom prst="line">
            <a:avLst/>
          </a:prstGeom>
          <a:ln w="12700" cap="rnd">
            <a:solidFill>
              <a:srgbClr val="D8D8D8"/>
            </a:solidFill>
          </a:ln>
        </p:spPr>
      </p:cxnSp>
      <p:sp>
        <p:nvSpPr>
          <p:cNvPr id="19" name="s19"/>
          <p:cNvSpPr/>
          <p:nvPr/>
        </p:nvSpPr>
        <p:spPr>
          <a:xfrm>
            <a:off x="842162" y="4809744"/>
            <a:ext cx="4517136" cy="658368"/>
          </a:xfrm>
          <a:prstGeom prst="rect">
            <a:avLst/>
          </a:prstGeom>
          <a:noFill/>
          <a:ln>
            <a:noFill/>
          </a:ln>
        </p:spPr>
        <p:txBody>
          <a:bodyPr wrap="square" lIns="0" tIns="0" rIns="91440" bIns="0" anchor="t">
            <a:normAutofit/>
          </a:bodyPr>
          <a:lstStyle/>
          <a:p>
            <a:pPr>
              <a:lnSpc>
                <a:spcPct val="105000"/>
              </a:lnSpc>
              <a:buNone/>
            </a:pPr>
            <a:r>
              <a:rPr lang="en-US" sz="1200" dirty="0">
                <a:solidFill>
                  <a:srgbClr val="565759"/>
                </a:solidFill>
                <a:latin typeface="Calibri"/>
                <a:cs typeface="Calibri"/>
              </a:rPr>
              <a:t>Community impact and organizational mission are not traditionally valued.</a:t>
            </a:r>
          </a:p>
        </p:txBody>
      </p:sp>
      <p:sp>
        <p:nvSpPr>
          <p:cNvPr id="20" name="s20"/>
          <p:cNvSpPr/>
          <p:nvPr/>
        </p:nvSpPr>
        <p:spPr>
          <a:xfrm>
            <a:off x="6565392" y="1664208"/>
            <a:ext cx="5030114" cy="3913632"/>
          </a:xfrm>
          <a:prstGeom prst="roundRect">
            <a:avLst>
              <a:gd name="adj" fmla="val 4500"/>
            </a:avLst>
          </a:prstGeom>
          <a:ln/>
        </p:spPr>
        <p:style>
          <a:lnRef idx="2">
            <a:schemeClr val="accent1"/>
          </a:lnRef>
          <a:fillRef idx="1">
            <a:schemeClr val="lt1"/>
          </a:fillRef>
          <a:effectRef idx="0">
            <a:schemeClr val="accent1"/>
          </a:effectRef>
          <a:fontRef idx="minor">
            <a:schemeClr val="dk1"/>
          </a:fontRef>
        </p:style>
        <p:txBody>
          <a:bodyPr wrap="square" lIns="91440" tIns="54864" rIns="91440" bIns="54864" anchor="t">
            <a:normAutofit/>
          </a:bodyPr>
          <a:lstStyle/>
          <a:p>
            <a:endParaRPr/>
          </a:p>
        </p:txBody>
      </p:sp>
      <p:sp>
        <p:nvSpPr>
          <p:cNvPr id="21" name="s21"/>
          <p:cNvSpPr/>
          <p:nvPr/>
        </p:nvSpPr>
        <p:spPr>
          <a:xfrm>
            <a:off x="6839712" y="1883664"/>
            <a:ext cx="4481474" cy="411480"/>
          </a:xfrm>
          <a:prstGeom prst="rect">
            <a:avLst/>
          </a:prstGeom>
          <a:noFill/>
          <a:ln>
            <a:noFill/>
          </a:ln>
        </p:spPr>
        <p:txBody>
          <a:bodyPr wrap="square" lIns="0" tIns="0" rIns="91440" bIns="0" anchor="t">
            <a:normAutofit/>
          </a:bodyPr>
          <a:lstStyle/>
          <a:p>
            <a:pPr>
              <a:buNone/>
            </a:pPr>
            <a:r>
              <a:rPr lang="en-US" sz="2000" b="1" dirty="0">
                <a:solidFill>
                  <a:sysClr val="windowText" lastClr="000000"/>
                </a:solidFill>
                <a:latin typeface="Calibri"/>
                <a:cs typeface="Calibri"/>
              </a:rPr>
              <a:t>CDFI / Reinvestment Fund</a:t>
            </a:r>
          </a:p>
        </p:txBody>
      </p:sp>
      <p:sp>
        <p:nvSpPr>
          <p:cNvPr id="22" name="s22"/>
          <p:cNvSpPr/>
          <p:nvPr/>
        </p:nvSpPr>
        <p:spPr>
          <a:xfrm>
            <a:off x="6839712" y="2340864"/>
            <a:ext cx="4481474" cy="548640"/>
          </a:xfrm>
          <a:prstGeom prst="rect">
            <a:avLst/>
          </a:prstGeom>
          <a:noFill/>
          <a:ln>
            <a:noFill/>
          </a:ln>
        </p:spPr>
        <p:txBody>
          <a:bodyPr wrap="square" lIns="0" tIns="0" rIns="91440" bIns="0" anchor="t">
            <a:normAutofit/>
          </a:bodyPr>
          <a:lstStyle/>
          <a:p>
            <a:pPr>
              <a:lnSpc>
                <a:spcPct val="108000"/>
              </a:lnSpc>
              <a:buNone/>
            </a:pPr>
            <a:r>
              <a:rPr lang="en-US" sz="1300" dirty="0">
                <a:solidFill>
                  <a:srgbClr val="2E2E2F"/>
                </a:solidFill>
                <a:latin typeface="Calibri"/>
                <a:cs typeface="Calibri"/>
              </a:rPr>
              <a:t>Starts from the same financial discipline, then layers in judgment.</a:t>
            </a:r>
          </a:p>
        </p:txBody>
      </p:sp>
      <p:sp>
        <p:nvSpPr>
          <p:cNvPr id="23" name="s23"/>
          <p:cNvSpPr/>
          <p:nvPr/>
        </p:nvSpPr>
        <p:spPr>
          <a:xfrm>
            <a:off x="6839712" y="3054096"/>
            <a:ext cx="4481474" cy="274320"/>
          </a:xfrm>
          <a:prstGeom prst="rect">
            <a:avLst/>
          </a:prstGeom>
          <a:noFill/>
          <a:ln>
            <a:noFill/>
          </a:ln>
        </p:spPr>
        <p:txBody>
          <a:bodyPr wrap="square" lIns="0" tIns="0" rIns="91440" bIns="0" anchor="t">
            <a:normAutofit/>
          </a:bodyPr>
          <a:lstStyle/>
          <a:p>
            <a:pPr>
              <a:buNone/>
            </a:pPr>
            <a:r>
              <a:rPr lang="en-US" sz="1100" b="1" dirty="0">
                <a:solidFill>
                  <a:sysClr val="windowText" lastClr="000000"/>
                </a:solidFill>
                <a:latin typeface="Calibri"/>
                <a:cs typeface="Calibri"/>
              </a:rPr>
              <a:t>JUDGMENT ABOUT</a:t>
            </a:r>
          </a:p>
        </p:txBody>
      </p:sp>
      <p:sp>
        <p:nvSpPr>
          <p:cNvPr id="24" name="s24"/>
          <p:cNvSpPr/>
          <p:nvPr/>
        </p:nvSpPr>
        <p:spPr>
          <a:xfrm>
            <a:off x="6839712" y="3383280"/>
            <a:ext cx="1384097" cy="566928"/>
          </a:xfrm>
          <a:prstGeom prst="roundRect">
            <a:avLst>
              <a:gd name="adj" fmla="val 18000"/>
            </a:avLst>
          </a:prstGeom>
          <a:solidFill>
            <a:schemeClr val="accent1"/>
          </a:solidFill>
          <a:ln>
            <a:noFill/>
          </a:ln>
        </p:spPr>
        <p:txBody>
          <a:bodyPr wrap="square" lIns="73152" tIns="27432" rIns="73152" bIns="27432" anchor="ctr">
            <a:normAutofit/>
          </a:bodyPr>
          <a:lstStyle/>
          <a:p>
            <a:pPr algn="ctr">
              <a:buNone/>
            </a:pPr>
            <a:r>
              <a:rPr lang="en-US" sz="1350" b="1" dirty="0">
                <a:solidFill>
                  <a:srgbClr val="FFFFFF"/>
                </a:solidFill>
                <a:latin typeface="Calibri"/>
                <a:cs typeface="Calibri"/>
              </a:rPr>
              <a:t>Mission</a:t>
            </a:r>
          </a:p>
        </p:txBody>
      </p:sp>
      <p:sp>
        <p:nvSpPr>
          <p:cNvPr id="25" name="s25"/>
          <p:cNvSpPr/>
          <p:nvPr/>
        </p:nvSpPr>
        <p:spPr>
          <a:xfrm>
            <a:off x="8388401" y="3383280"/>
            <a:ext cx="1384097" cy="566928"/>
          </a:xfrm>
          <a:prstGeom prst="roundRect">
            <a:avLst>
              <a:gd name="adj" fmla="val 18000"/>
            </a:avLst>
          </a:prstGeom>
          <a:solidFill>
            <a:schemeClr val="accent1"/>
          </a:solidFill>
          <a:ln>
            <a:noFill/>
          </a:ln>
        </p:spPr>
        <p:txBody>
          <a:bodyPr wrap="square" lIns="73152" tIns="27432" rIns="73152" bIns="27432" anchor="ctr">
            <a:normAutofit/>
          </a:bodyPr>
          <a:lstStyle/>
          <a:p>
            <a:pPr algn="ctr">
              <a:buNone/>
            </a:pPr>
            <a:r>
              <a:rPr lang="en-US" sz="1350" b="1" dirty="0">
                <a:solidFill>
                  <a:srgbClr val="FFFFFF"/>
                </a:solidFill>
                <a:latin typeface="Calibri"/>
                <a:cs typeface="Calibri"/>
              </a:rPr>
              <a:t>Community</a:t>
            </a:r>
          </a:p>
        </p:txBody>
      </p:sp>
      <p:sp>
        <p:nvSpPr>
          <p:cNvPr id="26" name="s26"/>
          <p:cNvSpPr/>
          <p:nvPr/>
        </p:nvSpPr>
        <p:spPr>
          <a:xfrm>
            <a:off x="9937090" y="3383280"/>
            <a:ext cx="1384097" cy="566928"/>
          </a:xfrm>
          <a:prstGeom prst="roundRect">
            <a:avLst>
              <a:gd name="adj" fmla="val 18000"/>
            </a:avLst>
          </a:prstGeom>
          <a:solidFill>
            <a:schemeClr val="accent1"/>
          </a:solidFill>
          <a:ln>
            <a:noFill/>
          </a:ln>
        </p:spPr>
        <p:txBody>
          <a:bodyPr wrap="square" lIns="73152" tIns="27432" rIns="73152" bIns="27432" anchor="ctr">
            <a:normAutofit/>
          </a:bodyPr>
          <a:lstStyle/>
          <a:p>
            <a:pPr algn="ctr">
              <a:buNone/>
            </a:pPr>
            <a:r>
              <a:rPr lang="en-US" sz="1350" b="1" dirty="0">
                <a:solidFill>
                  <a:srgbClr val="FFFFFF"/>
                </a:solidFill>
                <a:latin typeface="Calibri"/>
                <a:cs typeface="Calibri"/>
              </a:rPr>
              <a:t>Capacity</a:t>
            </a:r>
          </a:p>
        </p:txBody>
      </p:sp>
      <p:cxnSp>
        <p:nvCxnSpPr>
          <p:cNvPr id="27" name="c27"/>
          <p:cNvCxnSpPr/>
          <p:nvPr/>
        </p:nvCxnSpPr>
        <p:spPr>
          <a:xfrm>
            <a:off x="6839712" y="4279392"/>
            <a:ext cx="4481474" cy="0"/>
          </a:xfrm>
          <a:prstGeom prst="line">
            <a:avLst/>
          </a:prstGeom>
          <a:ln w="12700" cap="rnd">
            <a:solidFill>
              <a:srgbClr val="F0C9C9"/>
            </a:solidFill>
          </a:ln>
        </p:spPr>
      </p:cxnSp>
      <p:sp>
        <p:nvSpPr>
          <p:cNvPr id="28" name="s28"/>
          <p:cNvSpPr/>
          <p:nvPr/>
        </p:nvSpPr>
        <p:spPr>
          <a:xfrm>
            <a:off x="6839712" y="4407408"/>
            <a:ext cx="4481474" cy="1005840"/>
          </a:xfrm>
          <a:prstGeom prst="rect">
            <a:avLst/>
          </a:prstGeom>
          <a:noFill/>
          <a:ln>
            <a:noFill/>
          </a:ln>
        </p:spPr>
        <p:txBody>
          <a:bodyPr wrap="square" lIns="0" tIns="0" rIns="91440" bIns="0" anchor="t">
            <a:normAutofit/>
          </a:bodyPr>
          <a:lstStyle/>
          <a:p>
            <a:pPr>
              <a:lnSpc>
                <a:spcPct val="112000"/>
              </a:lnSpc>
              <a:buNone/>
            </a:pPr>
            <a:r>
              <a:rPr lang="en-US" sz="1200" dirty="0">
                <a:solidFill>
                  <a:srgbClr val="2E2E2F"/>
                </a:solidFill>
                <a:latin typeface="Calibri"/>
                <a:cs typeface="Calibri"/>
              </a:rPr>
              <a:t>CDFI underwriting keeps the full quantitative discipline of a bank and adds a structured read on mission, community, and organizational capacity.</a:t>
            </a:r>
          </a:p>
        </p:txBody>
      </p:sp>
      <p:sp>
        <p:nvSpPr>
          <p:cNvPr id="29" name="s29"/>
          <p:cNvSpPr/>
          <p:nvPr/>
        </p:nvSpPr>
        <p:spPr>
          <a:xfrm>
            <a:off x="586130" y="5779008"/>
            <a:ext cx="11009376" cy="566928"/>
          </a:xfrm>
          <a:prstGeom prst="roundRect">
            <a:avLst>
              <a:gd name="adj" fmla="val 9000"/>
            </a:avLst>
          </a:prstGeom>
          <a:solidFill>
            <a:schemeClr val="accent1"/>
          </a:solidFill>
          <a:ln>
            <a:noFill/>
          </a:ln>
        </p:spPr>
        <p:txBody>
          <a:bodyPr wrap="square" lIns="91440" tIns="54864" rIns="91440" bIns="54864" anchor="ctr">
            <a:normAutofit/>
          </a:bodyPr>
          <a:lstStyle/>
          <a:p>
            <a:pPr algn="ctr">
              <a:buNone/>
            </a:pPr>
            <a:r>
              <a:rPr lang="en-US" sz="1350" b="1" dirty="0">
                <a:solidFill>
                  <a:srgbClr val="FFFFFF"/>
                </a:solidFill>
                <a:latin typeface="Calibri"/>
                <a:cs typeface="Calibri"/>
              </a:rPr>
              <a:t>At Reinvestment Fund, qualitative factors are structurally embedded in the lending practice, not added 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Mission Fit as a Threshold Requirement</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Credit Policy: Mission fit is a prerequisite for pursuing any loan opportunity, not a bonus feature</a:t>
            </a:r>
          </a:p>
          <a:p>
            <a:pPr marL="457200" indent="-457200">
              <a:spcAft>
                <a:spcPts val="1200"/>
              </a:spcAft>
              <a:buFont typeface="Arial" panose="020B0604020202020204" pitchFamily="34" charset="0"/>
              <a:buChar char="•"/>
            </a:pPr>
            <a:r>
              <a:rPr lang="en-US" dirty="0"/>
              <a:t>Every deal starts by asking whether it belongs at RF at all, before the numbers are run</a:t>
            </a:r>
          </a:p>
          <a:p>
            <a:pPr marL="457200" indent="-457200">
              <a:spcAft>
                <a:spcPts val="1200"/>
              </a:spcAft>
              <a:buFont typeface="Arial" panose="020B0604020202020204" pitchFamily="34" charset="0"/>
              <a:buChar char="•"/>
            </a:pPr>
            <a:r>
              <a:rPr lang="en-US" dirty="0"/>
              <a:t>Loans array across a spectrum of mission attributes — alignment shapes terms even after the mission fit bar is cleared</a:t>
            </a:r>
          </a:p>
        </p:txBody>
      </p:sp>
    </p:spTree>
    <p:extLst>
      <p:ext uri="{BB962C8B-B14F-4D97-AF65-F5344CB8AC3E}">
        <p14:creationId xmlns:p14="http://schemas.microsoft.com/office/powerpoint/2010/main" val="3361438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Qualitative Dimensions of Underwriting</a:t>
            </a:r>
          </a:p>
        </p:txBody>
      </p:sp>
      <p:sp>
        <p:nvSpPr>
          <p:cNvPr id="11" name="s11"/>
          <p:cNvSpPr/>
          <p:nvPr/>
        </p:nvSpPr>
        <p:spPr>
          <a:xfrm>
            <a:off x="586130" y="1572768"/>
            <a:ext cx="11009376" cy="548640"/>
          </a:xfrm>
          <a:prstGeom prst="roundRect">
            <a:avLst>
              <a:gd name="adj" fmla="val 8000"/>
            </a:avLst>
          </a:prstGeom>
          <a:solidFill>
            <a:schemeClr val="accent1">
              <a:lumMod val="75000"/>
            </a:schemeClr>
          </a:solidFill>
          <a:ln>
            <a:noFill/>
          </a:ln>
        </p:spPr>
        <p:txBody>
          <a:bodyPr wrap="square" lIns="91440" tIns="54864" rIns="91440" bIns="54864" anchor="ctr">
            <a:normAutofit/>
          </a:bodyPr>
          <a:lstStyle/>
          <a:p>
            <a:pPr algn="ctr">
              <a:buNone/>
            </a:pPr>
            <a:r>
              <a:rPr lang="en-US" sz="1300" dirty="0">
                <a:solidFill>
                  <a:schemeClr val="bg1"/>
                </a:solidFill>
                <a:latin typeface="Calibri"/>
                <a:cs typeface="Calibri"/>
              </a:rPr>
              <a:t>Qualitative categories carry </a:t>
            </a:r>
            <a:r>
              <a:rPr lang="en-US" sz="1300" b="1" dirty="0">
                <a:solidFill>
                  <a:schemeClr val="bg1"/>
                </a:solidFill>
                <a:latin typeface="Calibri"/>
                <a:cs typeface="Calibri"/>
              </a:rPr>
              <a:t>equal weight with quantitative ones</a:t>
            </a:r>
            <a:r>
              <a:rPr lang="en-US" sz="1300" dirty="0">
                <a:solidFill>
                  <a:schemeClr val="bg1"/>
                </a:solidFill>
                <a:latin typeface="Calibri"/>
                <a:cs typeface="Calibri"/>
              </a:rPr>
              <a:t>  •  staff exercise discretion when signals diverge</a:t>
            </a:r>
          </a:p>
        </p:txBody>
      </p:sp>
      <p:sp>
        <p:nvSpPr>
          <p:cNvPr id="12" name="s12"/>
          <p:cNvSpPr/>
          <p:nvPr/>
        </p:nvSpPr>
        <p:spPr>
          <a:xfrm>
            <a:off x="586130" y="2350008"/>
            <a:ext cx="5321808" cy="3566160"/>
          </a:xfrm>
          <a:prstGeom prst="roundRect">
            <a:avLst>
              <a:gd name="adj" fmla="val 45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13" name="s13"/>
          <p:cNvSpPr/>
          <p:nvPr/>
        </p:nvSpPr>
        <p:spPr>
          <a:xfrm>
            <a:off x="860450" y="2624328"/>
            <a:ext cx="475488" cy="475488"/>
          </a:xfrm>
          <a:prstGeom prst="ellipse">
            <a:avLst/>
          </a:prstGeom>
          <a:solidFill>
            <a:schemeClr val="bg2"/>
          </a:solidFill>
          <a:ln>
            <a:solidFill>
              <a:schemeClr val="bg2"/>
            </a:solidFill>
          </a:ln>
        </p:spPr>
        <p:txBody>
          <a:bodyPr wrap="square" lIns="0" tIns="0" rIns="0" bIns="0" anchor="ctr">
            <a:normAutofit/>
          </a:bodyPr>
          <a:lstStyle/>
          <a:p>
            <a:pPr algn="ctr">
              <a:buNone/>
            </a:pPr>
            <a:r>
              <a:rPr lang="en-US" sz="1500" dirty="0">
                <a:ln w="0"/>
                <a:solidFill>
                  <a:sysClr val="windowText" lastClr="000000"/>
                </a:solidFill>
                <a:effectLst>
                  <a:outerShdw blurRad="38100" dist="19050" dir="2700000" algn="tl" rotWithShape="0">
                    <a:schemeClr val="dk1">
                      <a:alpha val="40000"/>
                    </a:schemeClr>
                  </a:outerShdw>
                </a:effectLst>
                <a:latin typeface="Calibri"/>
                <a:cs typeface="Calibri"/>
              </a:rPr>
              <a:t>1</a:t>
            </a:r>
          </a:p>
        </p:txBody>
      </p:sp>
      <p:sp>
        <p:nvSpPr>
          <p:cNvPr id="14" name="s14"/>
          <p:cNvSpPr/>
          <p:nvPr/>
        </p:nvSpPr>
        <p:spPr>
          <a:xfrm>
            <a:off x="1482242" y="2624328"/>
            <a:ext cx="4224528" cy="658368"/>
          </a:xfrm>
          <a:prstGeom prst="rect">
            <a:avLst/>
          </a:prstGeom>
          <a:noFill/>
          <a:ln>
            <a:noFill/>
          </a:ln>
        </p:spPr>
        <p:txBody>
          <a:bodyPr wrap="square" lIns="0" tIns="0" rIns="91440" bIns="0" anchor="ctr">
            <a:normAutofit/>
          </a:bodyPr>
          <a:lstStyle/>
          <a:p>
            <a:pPr>
              <a:lnSpc>
                <a:spcPct val="104000"/>
              </a:lnSpc>
              <a:buNone/>
            </a:pPr>
            <a:r>
              <a:rPr lang="en-US" sz="1550" b="1" dirty="0">
                <a:solidFill>
                  <a:sysClr val="windowText" lastClr="000000"/>
                </a:solidFill>
                <a:latin typeface="Calibri"/>
                <a:cs typeface="Calibri"/>
              </a:rPr>
              <a:t>Community Impact &amp; Connection</a:t>
            </a:r>
          </a:p>
        </p:txBody>
      </p:sp>
      <p:sp>
        <p:nvSpPr>
          <p:cNvPr id="15" name="s15"/>
          <p:cNvSpPr/>
          <p:nvPr/>
        </p:nvSpPr>
        <p:spPr>
          <a:xfrm>
            <a:off x="860450" y="3520440"/>
            <a:ext cx="146304" cy="146304"/>
          </a:xfrm>
          <a:prstGeom prst="ellipse">
            <a:avLst/>
          </a:prstGeom>
          <a:solidFill>
            <a:schemeClr val="bg2"/>
          </a:solidFill>
          <a:ln>
            <a:solidFill>
              <a:schemeClr val="bg2"/>
            </a:solidFill>
          </a:ln>
        </p:spPr>
        <p:txBody>
          <a:bodyPr wrap="square" lIns="91440" tIns="54864" rIns="91440" bIns="54864" anchor="t">
            <a:normAutofit fontScale="25000" lnSpcReduction="20000"/>
          </a:bodyPr>
          <a:lstStyle/>
          <a:p>
            <a:endParaRPr>
              <a:ln w="0"/>
              <a:solidFill>
                <a:sysClr val="windowText" lastClr="000000"/>
              </a:solidFill>
              <a:effectLst>
                <a:outerShdw blurRad="38100" dist="19050" dir="2700000" algn="tl" rotWithShape="0">
                  <a:schemeClr val="dk1">
                    <a:alpha val="40000"/>
                  </a:schemeClr>
                </a:outerShdw>
              </a:effectLst>
            </a:endParaRPr>
          </a:p>
        </p:txBody>
      </p:sp>
      <p:sp>
        <p:nvSpPr>
          <p:cNvPr id="16" name="s16"/>
          <p:cNvSpPr/>
          <p:nvPr/>
        </p:nvSpPr>
        <p:spPr>
          <a:xfrm>
            <a:off x="1116482" y="3465576"/>
            <a:ext cx="4498848" cy="329184"/>
          </a:xfrm>
          <a:prstGeom prst="rect">
            <a:avLst/>
          </a:prstGeom>
          <a:noFill/>
          <a:ln>
            <a:noFill/>
          </a:ln>
        </p:spPr>
        <p:txBody>
          <a:bodyPr wrap="square" lIns="0" tIns="0" rIns="91440" bIns="0" anchor="t">
            <a:normAutofit/>
          </a:bodyPr>
          <a:lstStyle/>
          <a:p>
            <a:pPr>
              <a:buNone/>
            </a:pPr>
            <a:r>
              <a:rPr lang="en-US" sz="1300" b="1" dirty="0">
                <a:solidFill>
                  <a:srgbClr val="2E2E2F"/>
                </a:solidFill>
                <a:latin typeface="Calibri"/>
                <a:cs typeface="Calibri"/>
              </a:rPr>
              <a:t>Sector impact</a:t>
            </a:r>
          </a:p>
        </p:txBody>
      </p:sp>
      <p:sp>
        <p:nvSpPr>
          <p:cNvPr id="17" name="s17"/>
          <p:cNvSpPr/>
          <p:nvPr/>
        </p:nvSpPr>
        <p:spPr>
          <a:xfrm>
            <a:off x="1116482" y="3776472"/>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rgbClr val="565759"/>
                </a:solidFill>
                <a:latin typeface="Calibri"/>
                <a:cs typeface="Calibri"/>
              </a:rPr>
              <a:t>How the project moves an underserved sector or place</a:t>
            </a:r>
          </a:p>
        </p:txBody>
      </p:sp>
      <p:sp>
        <p:nvSpPr>
          <p:cNvPr id="18" name="s18"/>
          <p:cNvSpPr/>
          <p:nvPr/>
        </p:nvSpPr>
        <p:spPr>
          <a:xfrm>
            <a:off x="860450" y="4288536"/>
            <a:ext cx="146304" cy="146304"/>
          </a:xfrm>
          <a:prstGeom prst="ellipse">
            <a:avLst/>
          </a:prstGeom>
          <a:solidFill>
            <a:schemeClr val="bg2"/>
          </a:solidFill>
          <a:ln>
            <a:solidFill>
              <a:schemeClr val="bg2"/>
            </a:solidFill>
          </a:ln>
        </p:spPr>
        <p:txBody>
          <a:bodyPr wrap="square" lIns="91440" tIns="54864" rIns="91440" bIns="54864" anchor="t">
            <a:normAutofit fontScale="25000" lnSpcReduction="20000"/>
          </a:bodyPr>
          <a:lstStyle/>
          <a:p>
            <a:endParaRPr>
              <a:ln w="0"/>
              <a:solidFill>
                <a:sysClr val="windowText" lastClr="000000"/>
              </a:solidFill>
              <a:effectLst>
                <a:outerShdw blurRad="38100" dist="19050" dir="2700000" algn="tl" rotWithShape="0">
                  <a:schemeClr val="dk1">
                    <a:alpha val="40000"/>
                  </a:schemeClr>
                </a:outerShdw>
              </a:effectLst>
            </a:endParaRPr>
          </a:p>
        </p:txBody>
      </p:sp>
      <p:sp>
        <p:nvSpPr>
          <p:cNvPr id="19" name="s19"/>
          <p:cNvSpPr/>
          <p:nvPr/>
        </p:nvSpPr>
        <p:spPr>
          <a:xfrm>
            <a:off x="1116482" y="4233672"/>
            <a:ext cx="4498848" cy="329184"/>
          </a:xfrm>
          <a:prstGeom prst="rect">
            <a:avLst/>
          </a:prstGeom>
          <a:noFill/>
          <a:ln>
            <a:noFill/>
          </a:ln>
        </p:spPr>
        <p:txBody>
          <a:bodyPr wrap="square" lIns="0" tIns="0" rIns="91440" bIns="0" anchor="t">
            <a:normAutofit/>
          </a:bodyPr>
          <a:lstStyle/>
          <a:p>
            <a:pPr>
              <a:buNone/>
            </a:pPr>
            <a:r>
              <a:rPr lang="en-US" sz="1300" b="1" dirty="0">
                <a:solidFill>
                  <a:srgbClr val="2E2E2F"/>
                </a:solidFill>
                <a:latin typeface="Calibri"/>
                <a:cs typeface="Calibri"/>
              </a:rPr>
              <a:t>Stakeholder relationships</a:t>
            </a:r>
          </a:p>
        </p:txBody>
      </p:sp>
      <p:sp>
        <p:nvSpPr>
          <p:cNvPr id="20" name="s20"/>
          <p:cNvSpPr/>
          <p:nvPr/>
        </p:nvSpPr>
        <p:spPr>
          <a:xfrm>
            <a:off x="1116482" y="4544568"/>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rgbClr val="565759"/>
                </a:solidFill>
                <a:latin typeface="Calibri"/>
                <a:cs typeface="Calibri"/>
              </a:rPr>
              <a:t>Depth of ties to partners, funders, and anchors</a:t>
            </a:r>
          </a:p>
        </p:txBody>
      </p:sp>
      <p:sp>
        <p:nvSpPr>
          <p:cNvPr id="21" name="s21"/>
          <p:cNvSpPr/>
          <p:nvPr/>
        </p:nvSpPr>
        <p:spPr>
          <a:xfrm>
            <a:off x="860450" y="5056632"/>
            <a:ext cx="146304" cy="146304"/>
          </a:xfrm>
          <a:prstGeom prst="ellipse">
            <a:avLst/>
          </a:prstGeom>
          <a:solidFill>
            <a:schemeClr val="bg2"/>
          </a:solidFill>
          <a:ln>
            <a:solidFill>
              <a:schemeClr val="bg2"/>
            </a:solidFill>
          </a:ln>
        </p:spPr>
        <p:txBody>
          <a:bodyPr wrap="square" lIns="91440" tIns="54864" rIns="91440" bIns="54864" anchor="t">
            <a:normAutofit fontScale="25000" lnSpcReduction="20000"/>
          </a:bodyPr>
          <a:lstStyle/>
          <a:p>
            <a:endParaRPr>
              <a:ln w="0"/>
              <a:solidFill>
                <a:sysClr val="windowText" lastClr="000000"/>
              </a:solidFill>
              <a:effectLst>
                <a:outerShdw blurRad="38100" dist="19050" dir="2700000" algn="tl" rotWithShape="0">
                  <a:schemeClr val="dk1">
                    <a:alpha val="40000"/>
                  </a:schemeClr>
                </a:outerShdw>
              </a:effectLst>
            </a:endParaRPr>
          </a:p>
        </p:txBody>
      </p:sp>
      <p:sp>
        <p:nvSpPr>
          <p:cNvPr id="22" name="s22"/>
          <p:cNvSpPr/>
          <p:nvPr/>
        </p:nvSpPr>
        <p:spPr>
          <a:xfrm>
            <a:off x="1116482" y="5001768"/>
            <a:ext cx="4498848" cy="329184"/>
          </a:xfrm>
          <a:prstGeom prst="rect">
            <a:avLst/>
          </a:prstGeom>
          <a:noFill/>
          <a:ln>
            <a:noFill/>
          </a:ln>
        </p:spPr>
        <p:txBody>
          <a:bodyPr wrap="square" lIns="0" tIns="0" rIns="91440" bIns="0" anchor="t">
            <a:normAutofit/>
          </a:bodyPr>
          <a:lstStyle/>
          <a:p>
            <a:pPr>
              <a:buNone/>
            </a:pPr>
            <a:r>
              <a:rPr lang="en-US" sz="1300" b="1" dirty="0">
                <a:solidFill>
                  <a:srgbClr val="2E2E2F"/>
                </a:solidFill>
                <a:latin typeface="Calibri"/>
                <a:cs typeface="Calibri"/>
              </a:rPr>
              <a:t>Community support</a:t>
            </a:r>
          </a:p>
        </p:txBody>
      </p:sp>
      <p:sp>
        <p:nvSpPr>
          <p:cNvPr id="23" name="s23"/>
          <p:cNvSpPr/>
          <p:nvPr/>
        </p:nvSpPr>
        <p:spPr>
          <a:xfrm>
            <a:off x="1116482" y="5312664"/>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rgbClr val="565759"/>
                </a:solidFill>
                <a:latin typeface="Calibri"/>
                <a:cs typeface="Calibri"/>
              </a:rPr>
              <a:t>Evidence the community stands behind the project</a:t>
            </a:r>
          </a:p>
        </p:txBody>
      </p:sp>
      <p:sp>
        <p:nvSpPr>
          <p:cNvPr id="24" name="s24"/>
          <p:cNvSpPr/>
          <p:nvPr/>
        </p:nvSpPr>
        <p:spPr>
          <a:xfrm>
            <a:off x="6273698" y="2350008"/>
            <a:ext cx="5321808" cy="3566160"/>
          </a:xfrm>
          <a:prstGeom prst="roundRect">
            <a:avLst>
              <a:gd name="adj" fmla="val 4500"/>
            </a:avLst>
          </a:prstGeom>
          <a:solidFill>
            <a:schemeClr val="accent1"/>
          </a:solidFill>
          <a:ln>
            <a:noFill/>
          </a:ln>
        </p:spPr>
        <p:txBody>
          <a:bodyPr wrap="square" lIns="91440" tIns="54864" rIns="91440" bIns="54864" anchor="t">
            <a:normAutofit/>
          </a:bodyPr>
          <a:lstStyle/>
          <a:p>
            <a:endParaRPr/>
          </a:p>
        </p:txBody>
      </p:sp>
      <p:sp>
        <p:nvSpPr>
          <p:cNvPr id="25" name="s25"/>
          <p:cNvSpPr/>
          <p:nvPr/>
        </p:nvSpPr>
        <p:spPr>
          <a:xfrm>
            <a:off x="6548018" y="2624328"/>
            <a:ext cx="475488" cy="475488"/>
          </a:xfrm>
          <a:prstGeom prst="ellipse">
            <a:avLst/>
          </a:prstGeom>
          <a:solidFill>
            <a:schemeClr val="bg2"/>
          </a:solidFill>
          <a:ln>
            <a:noFill/>
          </a:ln>
        </p:spPr>
        <p:txBody>
          <a:bodyPr wrap="square" lIns="0" tIns="0" rIns="0" bIns="0" anchor="ctr">
            <a:normAutofit/>
          </a:bodyPr>
          <a:lstStyle/>
          <a:p>
            <a:pPr algn="ctr">
              <a:buNone/>
            </a:pPr>
            <a:r>
              <a:rPr lang="en-US" sz="1500" b="1" dirty="0">
                <a:solidFill>
                  <a:sysClr val="windowText" lastClr="000000"/>
                </a:solidFill>
                <a:latin typeface="Calibri"/>
                <a:cs typeface="Calibri"/>
              </a:rPr>
              <a:t>2</a:t>
            </a:r>
          </a:p>
        </p:txBody>
      </p:sp>
      <p:sp>
        <p:nvSpPr>
          <p:cNvPr id="26" name="s26"/>
          <p:cNvSpPr/>
          <p:nvPr/>
        </p:nvSpPr>
        <p:spPr>
          <a:xfrm>
            <a:off x="7169810" y="2624328"/>
            <a:ext cx="4224528" cy="658368"/>
          </a:xfrm>
          <a:prstGeom prst="rect">
            <a:avLst/>
          </a:prstGeom>
          <a:noFill/>
          <a:ln>
            <a:noFill/>
          </a:ln>
        </p:spPr>
        <p:txBody>
          <a:bodyPr wrap="square" lIns="0" tIns="0" rIns="91440" bIns="0" anchor="ctr">
            <a:normAutofit/>
          </a:bodyPr>
          <a:lstStyle/>
          <a:p>
            <a:pPr>
              <a:lnSpc>
                <a:spcPct val="104000"/>
              </a:lnSpc>
              <a:buNone/>
            </a:pPr>
            <a:r>
              <a:rPr lang="en-US" sz="1550" b="1" dirty="0">
                <a:solidFill>
                  <a:schemeClr val="bg1"/>
                </a:solidFill>
                <a:latin typeface="Calibri"/>
                <a:cs typeface="Calibri"/>
              </a:rPr>
              <a:t>Organizational Strength &amp; Management Depth</a:t>
            </a:r>
          </a:p>
        </p:txBody>
      </p:sp>
      <p:sp>
        <p:nvSpPr>
          <p:cNvPr id="27" name="s27"/>
          <p:cNvSpPr/>
          <p:nvPr/>
        </p:nvSpPr>
        <p:spPr>
          <a:xfrm>
            <a:off x="6548018" y="3520440"/>
            <a:ext cx="146304" cy="146304"/>
          </a:xfrm>
          <a:prstGeom prst="ellipse">
            <a:avLst/>
          </a:prstGeom>
          <a:solidFill>
            <a:schemeClr val="bg2"/>
          </a:solidFill>
          <a:ln>
            <a:noFill/>
          </a:ln>
        </p:spPr>
        <p:txBody>
          <a:bodyPr wrap="square" lIns="91440" tIns="54864" rIns="91440" bIns="54864" anchor="t">
            <a:normAutofit fontScale="25000" lnSpcReduction="20000"/>
          </a:bodyPr>
          <a:lstStyle/>
          <a:p>
            <a:endParaRPr/>
          </a:p>
        </p:txBody>
      </p:sp>
      <p:sp>
        <p:nvSpPr>
          <p:cNvPr id="28" name="s28"/>
          <p:cNvSpPr/>
          <p:nvPr/>
        </p:nvSpPr>
        <p:spPr>
          <a:xfrm>
            <a:off x="6804050" y="3465576"/>
            <a:ext cx="4498848" cy="329184"/>
          </a:xfrm>
          <a:prstGeom prst="rect">
            <a:avLst/>
          </a:prstGeom>
          <a:noFill/>
          <a:ln>
            <a:noFill/>
          </a:ln>
        </p:spPr>
        <p:txBody>
          <a:bodyPr wrap="square" lIns="0" tIns="0" rIns="91440" bIns="0" anchor="t">
            <a:normAutofit/>
          </a:bodyPr>
          <a:lstStyle/>
          <a:p>
            <a:pPr>
              <a:buNone/>
            </a:pPr>
            <a:r>
              <a:rPr lang="en-US" sz="1300" b="1" dirty="0">
                <a:solidFill>
                  <a:schemeClr val="bg1"/>
                </a:solidFill>
                <a:latin typeface="Calibri"/>
                <a:cs typeface="Calibri"/>
              </a:rPr>
              <a:t>Board depth</a:t>
            </a:r>
          </a:p>
        </p:txBody>
      </p:sp>
      <p:sp>
        <p:nvSpPr>
          <p:cNvPr id="29" name="s29"/>
          <p:cNvSpPr/>
          <p:nvPr/>
        </p:nvSpPr>
        <p:spPr>
          <a:xfrm>
            <a:off x="6804050" y="3776472"/>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chemeClr val="bg1"/>
                </a:solidFill>
                <a:latin typeface="Calibri"/>
                <a:cs typeface="Calibri"/>
              </a:rPr>
              <a:t>Governance capacity and engagement</a:t>
            </a:r>
          </a:p>
        </p:txBody>
      </p:sp>
      <p:sp>
        <p:nvSpPr>
          <p:cNvPr id="30" name="s30"/>
          <p:cNvSpPr/>
          <p:nvPr/>
        </p:nvSpPr>
        <p:spPr>
          <a:xfrm>
            <a:off x="6548018" y="4288536"/>
            <a:ext cx="146304" cy="146304"/>
          </a:xfrm>
          <a:prstGeom prst="ellipse">
            <a:avLst/>
          </a:prstGeom>
          <a:solidFill>
            <a:schemeClr val="bg2"/>
          </a:solidFill>
          <a:ln>
            <a:noFill/>
          </a:ln>
        </p:spPr>
        <p:txBody>
          <a:bodyPr wrap="square" lIns="91440" tIns="54864" rIns="91440" bIns="54864" anchor="t">
            <a:normAutofit fontScale="25000" lnSpcReduction="20000"/>
          </a:bodyPr>
          <a:lstStyle/>
          <a:p>
            <a:endParaRPr/>
          </a:p>
        </p:txBody>
      </p:sp>
      <p:sp>
        <p:nvSpPr>
          <p:cNvPr id="31" name="s31"/>
          <p:cNvSpPr/>
          <p:nvPr/>
        </p:nvSpPr>
        <p:spPr>
          <a:xfrm>
            <a:off x="6804050" y="4233672"/>
            <a:ext cx="4498848" cy="329184"/>
          </a:xfrm>
          <a:prstGeom prst="rect">
            <a:avLst/>
          </a:prstGeom>
          <a:noFill/>
          <a:ln>
            <a:noFill/>
          </a:ln>
        </p:spPr>
        <p:txBody>
          <a:bodyPr wrap="square" lIns="0" tIns="0" rIns="91440" bIns="0" anchor="t">
            <a:normAutofit/>
          </a:bodyPr>
          <a:lstStyle/>
          <a:p>
            <a:pPr>
              <a:buNone/>
            </a:pPr>
            <a:r>
              <a:rPr lang="en-US" sz="1300" b="1" dirty="0">
                <a:solidFill>
                  <a:schemeClr val="bg1"/>
                </a:solidFill>
                <a:latin typeface="Calibri"/>
                <a:cs typeface="Calibri"/>
              </a:rPr>
              <a:t>Staff tenure</a:t>
            </a:r>
          </a:p>
        </p:txBody>
      </p:sp>
      <p:sp>
        <p:nvSpPr>
          <p:cNvPr id="32" name="s32"/>
          <p:cNvSpPr/>
          <p:nvPr/>
        </p:nvSpPr>
        <p:spPr>
          <a:xfrm>
            <a:off x="6804050" y="4544568"/>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chemeClr val="bg1"/>
                </a:solidFill>
                <a:latin typeface="Calibri"/>
                <a:cs typeface="Calibri"/>
              </a:rPr>
              <a:t>Continuity and experience of the team</a:t>
            </a:r>
          </a:p>
        </p:txBody>
      </p:sp>
      <p:sp>
        <p:nvSpPr>
          <p:cNvPr id="33" name="s33"/>
          <p:cNvSpPr/>
          <p:nvPr/>
        </p:nvSpPr>
        <p:spPr>
          <a:xfrm>
            <a:off x="6548018" y="5056632"/>
            <a:ext cx="146304" cy="146304"/>
          </a:xfrm>
          <a:prstGeom prst="ellipse">
            <a:avLst/>
          </a:prstGeom>
          <a:solidFill>
            <a:schemeClr val="bg2"/>
          </a:solidFill>
          <a:ln>
            <a:noFill/>
          </a:ln>
        </p:spPr>
        <p:txBody>
          <a:bodyPr wrap="square" lIns="91440" tIns="54864" rIns="91440" bIns="54864" anchor="t">
            <a:normAutofit fontScale="25000" lnSpcReduction="20000"/>
          </a:bodyPr>
          <a:lstStyle/>
          <a:p>
            <a:endParaRPr/>
          </a:p>
        </p:txBody>
      </p:sp>
      <p:sp>
        <p:nvSpPr>
          <p:cNvPr id="34" name="s34"/>
          <p:cNvSpPr/>
          <p:nvPr/>
        </p:nvSpPr>
        <p:spPr>
          <a:xfrm>
            <a:off x="6804050" y="5001768"/>
            <a:ext cx="4498848" cy="329184"/>
          </a:xfrm>
          <a:prstGeom prst="rect">
            <a:avLst/>
          </a:prstGeom>
          <a:noFill/>
          <a:ln>
            <a:noFill/>
          </a:ln>
        </p:spPr>
        <p:txBody>
          <a:bodyPr wrap="square" lIns="0" tIns="0" rIns="91440" bIns="0" anchor="t">
            <a:normAutofit/>
          </a:bodyPr>
          <a:lstStyle/>
          <a:p>
            <a:pPr>
              <a:buNone/>
            </a:pPr>
            <a:r>
              <a:rPr lang="en-US" sz="1300" b="1" dirty="0">
                <a:solidFill>
                  <a:schemeClr val="bg1"/>
                </a:solidFill>
                <a:latin typeface="Calibri"/>
                <a:cs typeface="Calibri"/>
              </a:rPr>
              <a:t>Track record</a:t>
            </a:r>
          </a:p>
        </p:txBody>
      </p:sp>
      <p:sp>
        <p:nvSpPr>
          <p:cNvPr id="35" name="s35"/>
          <p:cNvSpPr/>
          <p:nvPr/>
        </p:nvSpPr>
        <p:spPr>
          <a:xfrm>
            <a:off x="6804050" y="5312664"/>
            <a:ext cx="4498848" cy="402336"/>
          </a:xfrm>
          <a:prstGeom prst="rect">
            <a:avLst/>
          </a:prstGeom>
          <a:noFill/>
          <a:ln>
            <a:noFill/>
          </a:ln>
        </p:spPr>
        <p:txBody>
          <a:bodyPr wrap="square" lIns="0" tIns="0" rIns="91440" bIns="0" anchor="t">
            <a:normAutofit/>
          </a:bodyPr>
          <a:lstStyle/>
          <a:p>
            <a:pPr>
              <a:lnSpc>
                <a:spcPct val="104000"/>
              </a:lnSpc>
              <a:buNone/>
            </a:pPr>
            <a:r>
              <a:rPr lang="en-US" sz="1150" dirty="0">
                <a:solidFill>
                  <a:schemeClr val="bg1"/>
                </a:solidFill>
                <a:latin typeface="Calibri"/>
                <a:cs typeface="Calibri"/>
              </a:rPr>
              <a:t>Demonstrated delivery on prior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Where Qualitative Judgment Changes the Deal Terms</a:t>
            </a:r>
          </a:p>
        </p:txBody>
      </p:sp>
      <p:sp>
        <p:nvSpPr>
          <p:cNvPr id="11" name="s11"/>
          <p:cNvSpPr/>
          <p:nvPr/>
        </p:nvSpPr>
        <p:spPr>
          <a:xfrm>
            <a:off x="586130" y="1645920"/>
            <a:ext cx="3425952" cy="3429000"/>
          </a:xfrm>
          <a:prstGeom prst="roundRect">
            <a:avLst>
              <a:gd name="adj" fmla="val 5000"/>
            </a:avLst>
          </a:prstGeom>
          <a:solidFill>
            <a:srgbClr val="FFFFFF"/>
          </a:solidFill>
          <a:ln w="12700">
            <a:solidFill>
              <a:srgbClr val="D8D8D8"/>
            </a:solidFill>
          </a:ln>
          <a:effectLst>
            <a:outerShdw blurRad="45000" dist="25000" dir="5400000" rotWithShape="0">
              <a:srgbClr val="2E2E2F">
                <a:alpha val="20000"/>
              </a:srgbClr>
            </a:outerShdw>
          </a:effectLst>
        </p:spPr>
        <p:txBody>
          <a:bodyPr wrap="square" lIns="91440" tIns="54864" rIns="91440" bIns="54864" anchor="t">
            <a:normAutofit/>
          </a:bodyPr>
          <a:lstStyle/>
          <a:p>
            <a:endParaRPr/>
          </a:p>
        </p:txBody>
      </p:sp>
      <p:sp>
        <p:nvSpPr>
          <p:cNvPr id="12" name="s12"/>
          <p:cNvSpPr/>
          <p:nvPr/>
        </p:nvSpPr>
        <p:spPr>
          <a:xfrm>
            <a:off x="586130" y="1645920"/>
            <a:ext cx="3425952" cy="658368"/>
          </a:xfrm>
          <a:prstGeom prst="roundRect">
            <a:avLst>
              <a:gd name="adj" fmla="val 5000"/>
            </a:avLst>
          </a:prstGeom>
          <a:solidFill>
            <a:schemeClr val="accent1">
              <a:lumMod val="20000"/>
              <a:lumOff val="80000"/>
            </a:schemeClr>
          </a:solidFill>
          <a:ln>
            <a:noFill/>
          </a:ln>
        </p:spPr>
        <p:txBody>
          <a:bodyPr wrap="square" lIns="91440" tIns="54864" rIns="91440" bIns="54864" anchor="ctr">
            <a:normAutofit/>
          </a:bodyPr>
          <a:lstStyle/>
          <a:p>
            <a:pPr algn="ctr">
              <a:buNone/>
            </a:pPr>
            <a:r>
              <a:rPr lang="en-US" sz="1600" b="1" dirty="0">
                <a:latin typeface="Calibri"/>
                <a:cs typeface="Calibri"/>
              </a:rPr>
              <a:t>Equity</a:t>
            </a:r>
          </a:p>
        </p:txBody>
      </p:sp>
      <p:sp>
        <p:nvSpPr>
          <p:cNvPr id="14" name="s14"/>
          <p:cNvSpPr/>
          <p:nvPr/>
        </p:nvSpPr>
        <p:spPr>
          <a:xfrm>
            <a:off x="842162" y="2542032"/>
            <a:ext cx="2913888" cy="292608"/>
          </a:xfrm>
          <a:prstGeom prst="rect">
            <a:avLst/>
          </a:prstGeom>
          <a:noFill/>
          <a:ln>
            <a:noFill/>
          </a:ln>
        </p:spPr>
        <p:txBody>
          <a:bodyPr wrap="square" lIns="0" tIns="0" rIns="91440" bIns="0" anchor="t">
            <a:normAutofit/>
          </a:bodyPr>
          <a:lstStyle/>
          <a:p>
            <a:pPr>
              <a:buNone/>
            </a:pPr>
            <a:r>
              <a:rPr lang="en-US" sz="1050" b="1" dirty="0">
                <a:solidFill>
                  <a:srgbClr val="565759"/>
                </a:solidFill>
                <a:latin typeface="Calibri"/>
                <a:cs typeface="Calibri"/>
              </a:rPr>
              <a:t>DEFAULT</a:t>
            </a:r>
          </a:p>
        </p:txBody>
      </p:sp>
      <p:sp>
        <p:nvSpPr>
          <p:cNvPr id="15" name="s15"/>
          <p:cNvSpPr/>
          <p:nvPr/>
        </p:nvSpPr>
        <p:spPr>
          <a:xfrm>
            <a:off x="842162" y="2816352"/>
            <a:ext cx="2913888" cy="457200"/>
          </a:xfrm>
          <a:prstGeom prst="roundRect">
            <a:avLst>
              <a:gd name="adj" fmla="val 9000"/>
            </a:avLst>
          </a:prstGeom>
          <a:solidFill>
            <a:srgbClr val="F3F3F3"/>
          </a:solidFill>
          <a:ln>
            <a:noFill/>
          </a:ln>
        </p:spPr>
        <p:txBody>
          <a:bodyPr wrap="square" lIns="164592" tIns="54864" rIns="91440" bIns="54864" anchor="ctr">
            <a:normAutofit/>
          </a:bodyPr>
          <a:lstStyle/>
          <a:p>
            <a:pPr>
              <a:buNone/>
            </a:pPr>
            <a:r>
              <a:rPr lang="en-US" sz="1500" b="1" dirty="0">
                <a:solidFill>
                  <a:srgbClr val="2E2E2F"/>
                </a:solidFill>
                <a:latin typeface="Calibri"/>
                <a:cs typeface="Calibri"/>
              </a:rPr>
              <a:t>20% standard</a:t>
            </a:r>
          </a:p>
        </p:txBody>
      </p:sp>
      <p:sp>
        <p:nvSpPr>
          <p:cNvPr id="16" name="s16"/>
          <p:cNvSpPr/>
          <p:nvPr/>
        </p:nvSpPr>
        <p:spPr>
          <a:xfrm>
            <a:off x="2152802" y="3383280"/>
            <a:ext cx="292608" cy="274320"/>
          </a:xfrm>
          <a:prstGeom prst="downArrow">
            <a:avLst/>
          </a:prstGeom>
          <a:solidFill>
            <a:srgbClr val="F59825"/>
          </a:solidFill>
          <a:ln>
            <a:noFill/>
          </a:ln>
        </p:spPr>
        <p:txBody>
          <a:bodyPr wrap="square" lIns="91440" tIns="54864" rIns="91440" bIns="54864" anchor="t">
            <a:normAutofit fontScale="40000" lnSpcReduction="20000"/>
          </a:bodyPr>
          <a:lstStyle/>
          <a:p>
            <a:endParaRPr/>
          </a:p>
        </p:txBody>
      </p:sp>
      <p:sp>
        <p:nvSpPr>
          <p:cNvPr id="17" name="s17"/>
          <p:cNvSpPr/>
          <p:nvPr/>
        </p:nvSpPr>
        <p:spPr>
          <a:xfrm>
            <a:off x="842162" y="3767328"/>
            <a:ext cx="2913888" cy="292608"/>
          </a:xfrm>
          <a:prstGeom prst="rect">
            <a:avLst/>
          </a:prstGeom>
          <a:noFill/>
          <a:ln>
            <a:noFill/>
          </a:ln>
        </p:spPr>
        <p:txBody>
          <a:bodyPr wrap="square" lIns="0" tIns="0" rIns="91440" bIns="0" anchor="t">
            <a:normAutofit/>
          </a:bodyPr>
          <a:lstStyle/>
          <a:p>
            <a:pPr>
              <a:buNone/>
            </a:pPr>
            <a:r>
              <a:rPr lang="en-US" sz="1050" b="1" dirty="0">
                <a:solidFill>
                  <a:srgbClr val="F59825"/>
                </a:solidFill>
                <a:latin typeface="Calibri"/>
                <a:cs typeface="Calibri"/>
              </a:rPr>
              <a:t>EXCEPTION</a:t>
            </a:r>
          </a:p>
        </p:txBody>
      </p:sp>
      <p:sp>
        <p:nvSpPr>
          <p:cNvPr id="18" name="s18"/>
          <p:cNvSpPr/>
          <p:nvPr/>
        </p:nvSpPr>
        <p:spPr>
          <a:xfrm>
            <a:off x="842162" y="4059936"/>
            <a:ext cx="2913888" cy="914400"/>
          </a:xfrm>
          <a:prstGeom prst="rect">
            <a:avLst/>
          </a:prstGeom>
          <a:noFill/>
          <a:ln>
            <a:noFill/>
          </a:ln>
        </p:spPr>
        <p:txBody>
          <a:bodyPr wrap="square" lIns="0" tIns="0" rIns="91440" bIns="0" anchor="t">
            <a:normAutofit/>
          </a:bodyPr>
          <a:lstStyle/>
          <a:p>
            <a:pPr>
              <a:lnSpc>
                <a:spcPct val="112000"/>
              </a:lnSpc>
              <a:buNone/>
            </a:pPr>
            <a:r>
              <a:rPr lang="en-US" sz="1250" dirty="0">
                <a:solidFill>
                  <a:srgbClr val="2E2E2F"/>
                </a:solidFill>
                <a:latin typeface="Calibri"/>
                <a:cs typeface="Calibri"/>
              </a:rPr>
              <a:t>Deviation permitted for underserved borrowers and strong mission alignment</a:t>
            </a:r>
          </a:p>
        </p:txBody>
      </p:sp>
      <p:sp>
        <p:nvSpPr>
          <p:cNvPr id="19" name="s19"/>
          <p:cNvSpPr/>
          <p:nvPr/>
        </p:nvSpPr>
        <p:spPr>
          <a:xfrm>
            <a:off x="4377842" y="1645920"/>
            <a:ext cx="3425952" cy="3429000"/>
          </a:xfrm>
          <a:prstGeom prst="roundRect">
            <a:avLst>
              <a:gd name="adj" fmla="val 5000"/>
            </a:avLst>
          </a:prstGeom>
          <a:solidFill>
            <a:srgbClr val="FFFFFF"/>
          </a:solidFill>
          <a:ln w="12700">
            <a:solidFill>
              <a:srgbClr val="D8D8D8"/>
            </a:solidFill>
          </a:ln>
          <a:effectLst>
            <a:outerShdw blurRad="45000" dist="25000" dir="5400000" rotWithShape="0">
              <a:srgbClr val="2E2E2F">
                <a:alpha val="20000"/>
              </a:srgbClr>
            </a:outerShdw>
          </a:effectLst>
        </p:spPr>
        <p:txBody>
          <a:bodyPr wrap="square" lIns="91440" tIns="54864" rIns="91440" bIns="54864" anchor="t">
            <a:normAutofit/>
          </a:bodyPr>
          <a:lstStyle/>
          <a:p>
            <a:endParaRPr/>
          </a:p>
        </p:txBody>
      </p:sp>
      <p:sp>
        <p:nvSpPr>
          <p:cNvPr id="20" name="s20"/>
          <p:cNvSpPr/>
          <p:nvPr/>
        </p:nvSpPr>
        <p:spPr>
          <a:xfrm>
            <a:off x="4377842" y="1645920"/>
            <a:ext cx="3425952" cy="658368"/>
          </a:xfrm>
          <a:prstGeom prst="roundRect">
            <a:avLst>
              <a:gd name="adj" fmla="val 5000"/>
            </a:avLst>
          </a:prstGeom>
          <a:solidFill>
            <a:schemeClr val="accent1">
              <a:lumMod val="60000"/>
              <a:lumOff val="40000"/>
            </a:schemeClr>
          </a:solidFill>
          <a:ln>
            <a:noFill/>
          </a:ln>
        </p:spPr>
        <p:txBody>
          <a:bodyPr wrap="square" lIns="91440" tIns="54864" rIns="91440" bIns="54864" anchor="ctr">
            <a:normAutofit/>
          </a:bodyPr>
          <a:lstStyle/>
          <a:p>
            <a:pPr algn="ctr">
              <a:buNone/>
            </a:pPr>
            <a:r>
              <a:rPr lang="en-US" sz="1600" b="1" dirty="0">
                <a:latin typeface="Calibri"/>
                <a:cs typeface="Calibri"/>
              </a:rPr>
              <a:t>Loan-to-Value</a:t>
            </a:r>
          </a:p>
        </p:txBody>
      </p:sp>
      <p:sp>
        <p:nvSpPr>
          <p:cNvPr id="22" name="s22"/>
          <p:cNvSpPr/>
          <p:nvPr/>
        </p:nvSpPr>
        <p:spPr>
          <a:xfrm>
            <a:off x="4633874" y="2542032"/>
            <a:ext cx="2913888" cy="292608"/>
          </a:xfrm>
          <a:prstGeom prst="rect">
            <a:avLst/>
          </a:prstGeom>
          <a:noFill/>
          <a:ln>
            <a:noFill/>
          </a:ln>
        </p:spPr>
        <p:txBody>
          <a:bodyPr wrap="square" lIns="0" tIns="0" rIns="91440" bIns="0" anchor="t">
            <a:normAutofit/>
          </a:bodyPr>
          <a:lstStyle/>
          <a:p>
            <a:pPr>
              <a:buNone/>
            </a:pPr>
            <a:r>
              <a:rPr lang="en-US" sz="1050" b="1" dirty="0">
                <a:solidFill>
                  <a:srgbClr val="565759"/>
                </a:solidFill>
                <a:latin typeface="Calibri"/>
                <a:cs typeface="Calibri"/>
              </a:rPr>
              <a:t>DEFAULT</a:t>
            </a:r>
          </a:p>
        </p:txBody>
      </p:sp>
      <p:sp>
        <p:nvSpPr>
          <p:cNvPr id="23" name="s23"/>
          <p:cNvSpPr/>
          <p:nvPr/>
        </p:nvSpPr>
        <p:spPr>
          <a:xfrm>
            <a:off x="4633874" y="2816352"/>
            <a:ext cx="2913888" cy="457200"/>
          </a:xfrm>
          <a:prstGeom prst="roundRect">
            <a:avLst>
              <a:gd name="adj" fmla="val 9000"/>
            </a:avLst>
          </a:prstGeom>
          <a:solidFill>
            <a:srgbClr val="F3F3F3"/>
          </a:solidFill>
          <a:ln>
            <a:noFill/>
          </a:ln>
        </p:spPr>
        <p:txBody>
          <a:bodyPr wrap="square" lIns="164592" tIns="54864" rIns="91440" bIns="54864" anchor="ctr">
            <a:normAutofit/>
          </a:bodyPr>
          <a:lstStyle/>
          <a:p>
            <a:pPr>
              <a:buNone/>
            </a:pPr>
            <a:r>
              <a:rPr lang="en-US" sz="1500" b="1" dirty="0">
                <a:solidFill>
                  <a:srgbClr val="2E2E2F"/>
                </a:solidFill>
                <a:latin typeface="Calibri"/>
                <a:cs typeface="Calibri"/>
              </a:rPr>
              <a:t>Policy thresholds</a:t>
            </a:r>
          </a:p>
        </p:txBody>
      </p:sp>
      <p:sp>
        <p:nvSpPr>
          <p:cNvPr id="24" name="s24"/>
          <p:cNvSpPr/>
          <p:nvPr/>
        </p:nvSpPr>
        <p:spPr>
          <a:xfrm>
            <a:off x="5944514" y="3383280"/>
            <a:ext cx="292608" cy="274320"/>
          </a:xfrm>
          <a:prstGeom prst="downArrow">
            <a:avLst/>
          </a:prstGeom>
          <a:solidFill>
            <a:schemeClr val="accent1">
              <a:lumMod val="40000"/>
              <a:lumOff val="60000"/>
            </a:schemeClr>
          </a:solidFill>
          <a:ln>
            <a:noFill/>
          </a:ln>
        </p:spPr>
        <p:txBody>
          <a:bodyPr wrap="square" lIns="91440" tIns="54864" rIns="91440" bIns="54864" anchor="t">
            <a:normAutofit fontScale="40000" lnSpcReduction="20000"/>
          </a:bodyPr>
          <a:lstStyle/>
          <a:p>
            <a:endParaRPr/>
          </a:p>
        </p:txBody>
      </p:sp>
      <p:sp>
        <p:nvSpPr>
          <p:cNvPr id="25" name="s25"/>
          <p:cNvSpPr/>
          <p:nvPr/>
        </p:nvSpPr>
        <p:spPr>
          <a:xfrm>
            <a:off x="4633874" y="3767328"/>
            <a:ext cx="2913888" cy="292608"/>
          </a:xfrm>
          <a:prstGeom prst="rect">
            <a:avLst/>
          </a:prstGeom>
          <a:noFill/>
          <a:ln>
            <a:noFill/>
          </a:ln>
        </p:spPr>
        <p:txBody>
          <a:bodyPr wrap="square" lIns="0" tIns="0" rIns="91440" bIns="0" anchor="t">
            <a:normAutofit/>
          </a:bodyPr>
          <a:lstStyle/>
          <a:p>
            <a:pPr>
              <a:buNone/>
            </a:pPr>
            <a:r>
              <a:rPr lang="en-US" sz="1050" b="1" dirty="0">
                <a:solidFill>
                  <a:srgbClr val="005198"/>
                </a:solidFill>
                <a:latin typeface="Calibri"/>
                <a:cs typeface="Calibri"/>
              </a:rPr>
              <a:t>EXCEPTION</a:t>
            </a:r>
          </a:p>
        </p:txBody>
      </p:sp>
      <p:sp>
        <p:nvSpPr>
          <p:cNvPr id="26" name="s26"/>
          <p:cNvSpPr/>
          <p:nvPr/>
        </p:nvSpPr>
        <p:spPr>
          <a:xfrm>
            <a:off x="4633874" y="4059936"/>
            <a:ext cx="2913888" cy="914400"/>
          </a:xfrm>
          <a:prstGeom prst="rect">
            <a:avLst/>
          </a:prstGeom>
          <a:noFill/>
          <a:ln>
            <a:noFill/>
          </a:ln>
        </p:spPr>
        <p:txBody>
          <a:bodyPr wrap="square" lIns="0" tIns="0" rIns="91440" bIns="0" anchor="t">
            <a:normAutofit/>
          </a:bodyPr>
          <a:lstStyle/>
          <a:p>
            <a:pPr>
              <a:lnSpc>
                <a:spcPct val="112000"/>
              </a:lnSpc>
              <a:buNone/>
            </a:pPr>
            <a:r>
              <a:rPr lang="en-US" sz="1250" dirty="0">
                <a:solidFill>
                  <a:srgbClr val="2E2E2F"/>
                </a:solidFill>
                <a:latin typeface="Calibri"/>
                <a:cs typeface="Calibri"/>
              </a:rPr>
              <a:t>Exceptions above policy ceilings permitted for high-mission projects</a:t>
            </a:r>
          </a:p>
        </p:txBody>
      </p:sp>
      <p:sp>
        <p:nvSpPr>
          <p:cNvPr id="27" name="s27"/>
          <p:cNvSpPr/>
          <p:nvPr/>
        </p:nvSpPr>
        <p:spPr>
          <a:xfrm>
            <a:off x="8169554" y="1645920"/>
            <a:ext cx="3425952" cy="3429000"/>
          </a:xfrm>
          <a:prstGeom prst="roundRect">
            <a:avLst>
              <a:gd name="adj" fmla="val 5000"/>
            </a:avLst>
          </a:prstGeom>
          <a:solidFill>
            <a:srgbClr val="FFFFFF"/>
          </a:solidFill>
          <a:ln w="12700">
            <a:solidFill>
              <a:srgbClr val="D8D8D8"/>
            </a:solidFill>
          </a:ln>
          <a:effectLst>
            <a:outerShdw blurRad="45000" dist="25000" dir="5400000" rotWithShape="0">
              <a:srgbClr val="2E2E2F">
                <a:alpha val="20000"/>
              </a:srgbClr>
            </a:outerShdw>
          </a:effectLst>
        </p:spPr>
        <p:txBody>
          <a:bodyPr wrap="square" lIns="91440" tIns="54864" rIns="91440" bIns="54864" anchor="t">
            <a:normAutofit/>
          </a:bodyPr>
          <a:lstStyle/>
          <a:p>
            <a:endParaRPr/>
          </a:p>
        </p:txBody>
      </p:sp>
      <p:sp>
        <p:nvSpPr>
          <p:cNvPr id="28" name="s28"/>
          <p:cNvSpPr/>
          <p:nvPr/>
        </p:nvSpPr>
        <p:spPr>
          <a:xfrm>
            <a:off x="8169554" y="1645920"/>
            <a:ext cx="3425952" cy="658368"/>
          </a:xfrm>
          <a:prstGeom prst="roundRect">
            <a:avLst>
              <a:gd name="adj" fmla="val 5000"/>
            </a:avLst>
          </a:prstGeom>
          <a:solidFill>
            <a:schemeClr val="accent1">
              <a:lumMod val="75000"/>
            </a:schemeClr>
          </a:solidFill>
          <a:ln>
            <a:noFill/>
          </a:ln>
        </p:spPr>
        <p:txBody>
          <a:bodyPr wrap="square" lIns="91440" tIns="54864" rIns="91440" bIns="54864" anchor="ctr">
            <a:normAutofit/>
          </a:bodyPr>
          <a:lstStyle/>
          <a:p>
            <a:pPr algn="ctr">
              <a:buNone/>
            </a:pPr>
            <a:r>
              <a:rPr lang="en-US" sz="1600" b="1" dirty="0">
                <a:solidFill>
                  <a:srgbClr val="FFFFFF"/>
                </a:solidFill>
                <a:latin typeface="Calibri"/>
                <a:cs typeface="Calibri"/>
              </a:rPr>
              <a:t>Guarantees</a:t>
            </a:r>
          </a:p>
        </p:txBody>
      </p:sp>
      <p:sp>
        <p:nvSpPr>
          <p:cNvPr id="30" name="s30"/>
          <p:cNvSpPr/>
          <p:nvPr/>
        </p:nvSpPr>
        <p:spPr>
          <a:xfrm>
            <a:off x="8425586" y="2542032"/>
            <a:ext cx="2913888" cy="292608"/>
          </a:xfrm>
          <a:prstGeom prst="rect">
            <a:avLst/>
          </a:prstGeom>
          <a:noFill/>
          <a:ln>
            <a:noFill/>
          </a:ln>
        </p:spPr>
        <p:txBody>
          <a:bodyPr wrap="square" lIns="0" tIns="0" rIns="91440" bIns="0" anchor="t">
            <a:normAutofit/>
          </a:bodyPr>
          <a:lstStyle/>
          <a:p>
            <a:pPr>
              <a:buNone/>
            </a:pPr>
            <a:r>
              <a:rPr lang="en-US" sz="1050" b="1" dirty="0">
                <a:solidFill>
                  <a:srgbClr val="565759"/>
                </a:solidFill>
                <a:latin typeface="Calibri"/>
                <a:cs typeface="Calibri"/>
              </a:rPr>
              <a:t>DEFAULT</a:t>
            </a:r>
          </a:p>
        </p:txBody>
      </p:sp>
      <p:sp>
        <p:nvSpPr>
          <p:cNvPr id="31" name="s31"/>
          <p:cNvSpPr/>
          <p:nvPr/>
        </p:nvSpPr>
        <p:spPr>
          <a:xfrm>
            <a:off x="8425586" y="2816352"/>
            <a:ext cx="2913888" cy="457200"/>
          </a:xfrm>
          <a:prstGeom prst="roundRect">
            <a:avLst>
              <a:gd name="adj" fmla="val 9000"/>
            </a:avLst>
          </a:prstGeom>
          <a:solidFill>
            <a:srgbClr val="F3F3F3"/>
          </a:solidFill>
          <a:ln>
            <a:noFill/>
          </a:ln>
        </p:spPr>
        <p:txBody>
          <a:bodyPr wrap="square" lIns="164592" tIns="54864" rIns="91440" bIns="54864" anchor="ctr">
            <a:normAutofit/>
          </a:bodyPr>
          <a:lstStyle/>
          <a:p>
            <a:pPr>
              <a:buNone/>
            </a:pPr>
            <a:r>
              <a:rPr lang="en-US" sz="1500" b="1" dirty="0">
                <a:solidFill>
                  <a:srgbClr val="2E2E2F"/>
                </a:solidFill>
                <a:latin typeface="Calibri"/>
                <a:cs typeface="Calibri"/>
              </a:rPr>
              <a:t>Guaranty strength</a:t>
            </a:r>
          </a:p>
        </p:txBody>
      </p:sp>
      <p:sp>
        <p:nvSpPr>
          <p:cNvPr id="32" name="s32"/>
          <p:cNvSpPr/>
          <p:nvPr/>
        </p:nvSpPr>
        <p:spPr>
          <a:xfrm>
            <a:off x="9736226" y="3383280"/>
            <a:ext cx="292608" cy="274320"/>
          </a:xfrm>
          <a:prstGeom prst="downArrow">
            <a:avLst/>
          </a:prstGeom>
          <a:solidFill>
            <a:schemeClr val="accent1">
              <a:lumMod val="75000"/>
            </a:schemeClr>
          </a:solidFill>
          <a:ln>
            <a:noFill/>
          </a:ln>
        </p:spPr>
        <p:txBody>
          <a:bodyPr wrap="square" lIns="91440" tIns="54864" rIns="91440" bIns="54864" anchor="t">
            <a:normAutofit fontScale="40000" lnSpcReduction="20000"/>
          </a:bodyPr>
          <a:lstStyle/>
          <a:p>
            <a:endParaRPr/>
          </a:p>
        </p:txBody>
      </p:sp>
      <p:sp>
        <p:nvSpPr>
          <p:cNvPr id="33" name="s33"/>
          <p:cNvSpPr/>
          <p:nvPr/>
        </p:nvSpPr>
        <p:spPr>
          <a:xfrm>
            <a:off x="8425586" y="3767328"/>
            <a:ext cx="2913888" cy="292608"/>
          </a:xfrm>
          <a:prstGeom prst="rect">
            <a:avLst/>
          </a:prstGeom>
          <a:noFill/>
          <a:ln>
            <a:noFill/>
          </a:ln>
        </p:spPr>
        <p:txBody>
          <a:bodyPr wrap="square" lIns="0" tIns="0" rIns="91440" bIns="0" anchor="t">
            <a:normAutofit/>
          </a:bodyPr>
          <a:lstStyle/>
          <a:p>
            <a:pPr>
              <a:buNone/>
            </a:pPr>
            <a:r>
              <a:rPr lang="en-US" sz="1050" b="1" dirty="0">
                <a:solidFill>
                  <a:srgbClr val="4F3177"/>
                </a:solidFill>
                <a:latin typeface="Calibri"/>
                <a:cs typeface="Calibri"/>
              </a:rPr>
              <a:t>EXCEPTION</a:t>
            </a:r>
          </a:p>
        </p:txBody>
      </p:sp>
      <p:sp>
        <p:nvSpPr>
          <p:cNvPr id="34" name="s34"/>
          <p:cNvSpPr/>
          <p:nvPr/>
        </p:nvSpPr>
        <p:spPr>
          <a:xfrm>
            <a:off x="8425586" y="4059936"/>
            <a:ext cx="2913888" cy="914400"/>
          </a:xfrm>
          <a:prstGeom prst="rect">
            <a:avLst/>
          </a:prstGeom>
          <a:noFill/>
          <a:ln>
            <a:noFill/>
          </a:ln>
        </p:spPr>
        <p:txBody>
          <a:bodyPr wrap="square" lIns="0" tIns="0" rIns="91440" bIns="0" anchor="t">
            <a:normAutofit/>
          </a:bodyPr>
          <a:lstStyle/>
          <a:p>
            <a:pPr>
              <a:lnSpc>
                <a:spcPct val="112000"/>
              </a:lnSpc>
              <a:buNone/>
            </a:pPr>
            <a:r>
              <a:rPr lang="en-US" sz="1250" dirty="0">
                <a:solidFill>
                  <a:srgbClr val="2E2E2F"/>
                </a:solidFill>
                <a:latin typeface="Calibri"/>
                <a:cs typeface="Calibri"/>
              </a:rPr>
              <a:t>Absence of a full guaranty can be approved case-by-case, with rationale</a:t>
            </a:r>
          </a:p>
        </p:txBody>
      </p:sp>
      <p:sp>
        <p:nvSpPr>
          <p:cNvPr id="35" name="s35"/>
          <p:cNvSpPr/>
          <p:nvPr/>
        </p:nvSpPr>
        <p:spPr>
          <a:xfrm>
            <a:off x="586130" y="5276088"/>
            <a:ext cx="11009376" cy="548640"/>
          </a:xfrm>
          <a:prstGeom prst="roundRect">
            <a:avLst>
              <a:gd name="adj" fmla="val 9000"/>
            </a:avLst>
          </a:prstGeom>
          <a:solidFill>
            <a:schemeClr val="accent1"/>
          </a:solidFill>
          <a:ln>
            <a:noFill/>
          </a:ln>
        </p:spPr>
        <p:txBody>
          <a:bodyPr wrap="square" lIns="91440" tIns="54864" rIns="91440" bIns="54864" anchor="ctr">
            <a:normAutofit/>
          </a:bodyPr>
          <a:lstStyle/>
          <a:p>
            <a:pPr algn="ctr">
              <a:buNone/>
            </a:pPr>
            <a:r>
              <a:rPr lang="en-US" sz="1350" b="1" dirty="0">
                <a:solidFill>
                  <a:srgbClr val="FFFFFF"/>
                </a:solidFill>
                <a:latin typeface="Calibri"/>
                <a:cs typeface="Calibri"/>
              </a:rPr>
              <a:t>Each exception weighs mission benefit against diluted credit protection.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BDC8-95C9-0A19-AD70-DED947B94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22E12-A0AF-53E3-0AEE-64FCB6E60B01}"/>
              </a:ext>
            </a:extLst>
          </p:cNvPr>
          <p:cNvSpPr>
            <a:spLocks noGrp="1"/>
          </p:cNvSpPr>
          <p:nvPr>
            <p:ph type="ctrTitle"/>
          </p:nvPr>
        </p:nvSpPr>
        <p:spPr>
          <a:xfrm>
            <a:off x="575255" y="122764"/>
            <a:ext cx="4085386" cy="1203225"/>
          </a:xfrm>
        </p:spPr>
        <p:txBody>
          <a:bodyPr/>
          <a:lstStyle/>
          <a:p>
            <a:r>
              <a:rPr lang="en-US"/>
              <a:t>Reinvestment Fund</a:t>
            </a:r>
          </a:p>
        </p:txBody>
      </p:sp>
      <p:sp>
        <p:nvSpPr>
          <p:cNvPr id="3" name="Text Placeholder 2">
            <a:extLst>
              <a:ext uri="{FF2B5EF4-FFF2-40B4-BE49-F238E27FC236}">
                <a16:creationId xmlns:a16="http://schemas.microsoft.com/office/drawing/2014/main" id="{C53A3FF2-5D6A-D5AC-4061-161492E0E614}"/>
              </a:ext>
            </a:extLst>
          </p:cNvPr>
          <p:cNvSpPr>
            <a:spLocks noGrp="1"/>
          </p:cNvSpPr>
          <p:nvPr>
            <p:ph type="body" sz="quarter" idx="4294967295"/>
          </p:nvPr>
        </p:nvSpPr>
        <p:spPr>
          <a:xfrm>
            <a:off x="579010" y="1997357"/>
            <a:ext cx="4086464" cy="2622595"/>
          </a:xfrm>
          <a:prstGeom prst="rect">
            <a:avLst/>
          </a:prstGeom>
        </p:spPr>
        <p:txBody>
          <a:bodyPr lIns="91440" tIns="45720" rIns="91440" bIns="45720" anchor="t"/>
          <a:lstStyle/>
          <a:p>
            <a:r>
              <a:rPr lang="en-US" sz="1800"/>
              <a:t>Reinvestment Fund is a national mission-driven financial institution that creates opportunity for underserved people and places through partnerships. We marshal the capital, analytics, and expertise necessary to build strong, healthy, and more equitable communities.</a:t>
            </a:r>
          </a:p>
          <a:p>
            <a:endParaRPr lang="en-US" sz="2200"/>
          </a:p>
        </p:txBody>
      </p:sp>
      <p:sp>
        <p:nvSpPr>
          <p:cNvPr id="5" name="Rectangle 4">
            <a:extLst>
              <a:ext uri="{FF2B5EF4-FFF2-40B4-BE49-F238E27FC236}">
                <a16:creationId xmlns:a16="http://schemas.microsoft.com/office/drawing/2014/main" id="{B2032B7F-9ED7-0279-5D80-296D018FAB70}"/>
              </a:ext>
            </a:extLst>
          </p:cNvPr>
          <p:cNvSpPr/>
          <p:nvPr/>
        </p:nvSpPr>
        <p:spPr>
          <a:xfrm>
            <a:off x="0" y="4928990"/>
            <a:ext cx="12192000" cy="1928025"/>
          </a:xfrm>
          <a:prstGeom prst="rect">
            <a:avLst/>
          </a:prstGeom>
          <a:solidFill>
            <a:srgbClr val="F676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3425F638-50D6-DD4D-757D-D7BD9CB76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087" y="5346210"/>
            <a:ext cx="1623219" cy="1085839"/>
          </a:xfrm>
          <a:prstGeom prst="rect">
            <a:avLst/>
          </a:prstGeom>
        </p:spPr>
      </p:pic>
      <p:pic>
        <p:nvPicPr>
          <p:cNvPr id="7" name="Picture 6">
            <a:extLst>
              <a:ext uri="{FF2B5EF4-FFF2-40B4-BE49-F238E27FC236}">
                <a16:creationId xmlns:a16="http://schemas.microsoft.com/office/drawing/2014/main" id="{4949DC01-4988-C740-B050-89C28B96A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317" y="5204599"/>
            <a:ext cx="1219200" cy="1343378"/>
          </a:xfrm>
          <a:prstGeom prst="rect">
            <a:avLst/>
          </a:prstGeom>
        </p:spPr>
      </p:pic>
      <p:pic>
        <p:nvPicPr>
          <p:cNvPr id="8" name="Picture 7">
            <a:extLst>
              <a:ext uri="{FF2B5EF4-FFF2-40B4-BE49-F238E27FC236}">
                <a16:creationId xmlns:a16="http://schemas.microsoft.com/office/drawing/2014/main" id="{2DEAFBE5-E9FB-66E2-B84C-F80A8E98A525}"/>
              </a:ext>
            </a:extLst>
          </p:cNvPr>
          <p:cNvPicPr>
            <a:picLocks noChangeAspect="1"/>
          </p:cNvPicPr>
          <p:nvPr/>
        </p:nvPicPr>
        <p:blipFill>
          <a:blip r:embed="rId4"/>
          <a:srcRect/>
          <a:stretch/>
        </p:blipFill>
        <p:spPr>
          <a:xfrm>
            <a:off x="1983139" y="5201401"/>
            <a:ext cx="1371638" cy="1371638"/>
          </a:xfrm>
          <a:prstGeom prst="rect">
            <a:avLst/>
          </a:prstGeom>
        </p:spPr>
      </p:pic>
      <p:pic>
        <p:nvPicPr>
          <p:cNvPr id="9" name="Picture 8">
            <a:extLst>
              <a:ext uri="{FF2B5EF4-FFF2-40B4-BE49-F238E27FC236}">
                <a16:creationId xmlns:a16="http://schemas.microsoft.com/office/drawing/2014/main" id="{559DBA9D-F810-A6C8-E9DC-CD3CA275C4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88067" y="5171359"/>
            <a:ext cx="1408288" cy="1395249"/>
          </a:xfrm>
          <a:prstGeom prst="rect">
            <a:avLst/>
          </a:prstGeom>
        </p:spPr>
      </p:pic>
      <p:sp>
        <p:nvSpPr>
          <p:cNvPr id="10" name="Rectangle: Rounded Corners 9">
            <a:extLst>
              <a:ext uri="{FF2B5EF4-FFF2-40B4-BE49-F238E27FC236}">
                <a16:creationId xmlns:a16="http://schemas.microsoft.com/office/drawing/2014/main" id="{2BD8DC15-D79A-E4FF-FBF4-35B7F04B014D}"/>
              </a:ext>
            </a:extLst>
          </p:cNvPr>
          <p:cNvSpPr/>
          <p:nvPr/>
        </p:nvSpPr>
        <p:spPr>
          <a:xfrm>
            <a:off x="5208430" y="2056796"/>
            <a:ext cx="2895195" cy="222867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b="1">
                <a:ea typeface="Calibri"/>
                <a:cs typeface="Calibri"/>
              </a:rPr>
              <a:t>$3.2B</a:t>
            </a:r>
          </a:p>
          <a:p>
            <a:pPr algn="ctr"/>
            <a:endParaRPr lang="en-US" sz="1200" b="1" dirty="0">
              <a:ea typeface="Calibri"/>
              <a:cs typeface="Calibri"/>
            </a:endParaRPr>
          </a:p>
          <a:p>
            <a:pPr algn="ctr"/>
            <a:r>
              <a:rPr lang="en-US" dirty="0">
                <a:ea typeface="Calibri"/>
                <a:cs typeface="Calibri"/>
              </a:rPr>
              <a:t>Cumulative investments and loans </a:t>
            </a:r>
            <a:r>
              <a:rPr lang="en-US">
                <a:ea typeface="Calibri"/>
                <a:cs typeface="Calibri"/>
              </a:rPr>
              <a:t>since 1985</a:t>
            </a:r>
            <a:endParaRPr lang="en-US" dirty="0">
              <a:ea typeface="Calibri"/>
              <a:cs typeface="Calibri"/>
            </a:endParaRPr>
          </a:p>
        </p:txBody>
      </p:sp>
      <p:sp>
        <p:nvSpPr>
          <p:cNvPr id="12" name="Rectangle: Rounded Corners 11">
            <a:extLst>
              <a:ext uri="{FF2B5EF4-FFF2-40B4-BE49-F238E27FC236}">
                <a16:creationId xmlns:a16="http://schemas.microsoft.com/office/drawing/2014/main" id="{CA8DD3E9-4B24-C933-B69D-4BF334F48479}"/>
              </a:ext>
            </a:extLst>
          </p:cNvPr>
          <p:cNvSpPr/>
          <p:nvPr/>
        </p:nvSpPr>
        <p:spPr>
          <a:xfrm>
            <a:off x="8361018" y="2061775"/>
            <a:ext cx="2920097" cy="2218711"/>
          </a:xfrm>
          <a:prstGeom prst="roundRect">
            <a:avLst/>
          </a:prstGeom>
        </p:spPr>
        <p:style>
          <a:lnRef idx="3">
            <a:schemeClr val="lt1"/>
          </a:lnRef>
          <a:fillRef idx="1">
            <a:schemeClr val="accent1"/>
          </a:fillRef>
          <a:effectRef idx="1">
            <a:schemeClr val="accent1"/>
          </a:effectRef>
          <a:fontRef idx="minor">
            <a:schemeClr val="lt1"/>
          </a:fontRef>
        </p:style>
        <p:txBody>
          <a:bodyPr lIns="91440" tIns="45720" rIns="91440" bIns="45720" rtlCol="0" anchor="ctr"/>
          <a:lstStyle/>
          <a:p>
            <a:pPr algn="ctr"/>
            <a:r>
              <a:rPr lang="en-US" sz="4000" b="1">
                <a:ea typeface="Calibri"/>
                <a:cs typeface="Calibri"/>
              </a:rPr>
              <a:t>830+</a:t>
            </a:r>
          </a:p>
          <a:p>
            <a:pPr algn="ctr"/>
            <a:endParaRPr lang="en-US" sz="1200" b="1" dirty="0">
              <a:ea typeface="Calibri"/>
              <a:cs typeface="Calibri"/>
            </a:endParaRPr>
          </a:p>
          <a:p>
            <a:pPr algn="ctr"/>
            <a:r>
              <a:rPr lang="en-US">
                <a:solidFill>
                  <a:schemeClr val="bg1"/>
                </a:solidFill>
                <a:ea typeface="Calibri"/>
                <a:cs typeface="Calibri"/>
              </a:rPr>
              <a:t>investors: individuals,</a:t>
            </a:r>
          </a:p>
          <a:p>
            <a:pPr algn="ctr"/>
            <a:r>
              <a:rPr lang="en-US">
                <a:solidFill>
                  <a:schemeClr val="bg1"/>
                </a:solidFill>
                <a:ea typeface="Calibri"/>
                <a:cs typeface="Calibri"/>
              </a:rPr>
              <a:t>foundations, financial &amp;</a:t>
            </a:r>
          </a:p>
          <a:p>
            <a:pPr algn="ctr"/>
            <a:r>
              <a:rPr lang="en-US">
                <a:solidFill>
                  <a:schemeClr val="bg1"/>
                </a:solidFill>
                <a:ea typeface="Calibri"/>
                <a:cs typeface="Calibri"/>
              </a:rPr>
              <a:t>civic institutions, government</a:t>
            </a:r>
          </a:p>
        </p:txBody>
      </p:sp>
    </p:spTree>
    <p:extLst>
      <p:ext uri="{BB962C8B-B14F-4D97-AF65-F5344CB8AC3E}">
        <p14:creationId xmlns:p14="http://schemas.microsoft.com/office/powerpoint/2010/main" val="88655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287888" y="23351"/>
            <a:ext cx="11605860" cy="770817"/>
          </a:xfrm>
        </p:spPr>
        <p:txBody>
          <a:bodyPr/>
          <a:lstStyle/>
          <a:p>
            <a:r>
              <a:rPr lang="en-US" dirty="0"/>
              <a:t>The Impact Framework: Capturing Qualitative Diligence</a:t>
            </a:r>
          </a:p>
        </p:txBody>
      </p:sp>
      <p:sp>
        <p:nvSpPr>
          <p:cNvPr id="11" name="s11"/>
          <p:cNvSpPr/>
          <p:nvPr/>
        </p:nvSpPr>
        <p:spPr>
          <a:xfrm>
            <a:off x="586130" y="1627632"/>
            <a:ext cx="11009376" cy="786384"/>
          </a:xfrm>
          <a:prstGeom prst="roundRect">
            <a:avLst>
              <a:gd name="adj" fmla="val 6000"/>
            </a:avLst>
          </a:prstGeom>
          <a:solidFill>
            <a:schemeClr val="accent1"/>
          </a:solidFill>
          <a:ln>
            <a:noFill/>
          </a:ln>
        </p:spPr>
        <p:txBody>
          <a:bodyPr wrap="square" lIns="91440" tIns="54864" rIns="91440" bIns="54864" anchor="ctr">
            <a:normAutofit/>
          </a:bodyPr>
          <a:lstStyle/>
          <a:p>
            <a:pPr algn="ctr">
              <a:buNone/>
            </a:pPr>
            <a:r>
              <a:rPr lang="en-US" sz="1800" b="1" dirty="0">
                <a:solidFill>
                  <a:srgbClr val="FFFFFF"/>
                </a:solidFill>
                <a:latin typeface="Calibri"/>
                <a:cs typeface="Calibri"/>
              </a:rPr>
              <a:t>The Pre-Flight Tool</a:t>
            </a:r>
            <a:r>
              <a:rPr lang="en-US" sz="1350" dirty="0">
                <a:solidFill>
                  <a:srgbClr val="F2C9C9"/>
                </a:solidFill>
                <a:latin typeface="Calibri"/>
                <a:cs typeface="Calibri"/>
              </a:rPr>
              <a:t>   </a:t>
            </a:r>
            <a:r>
              <a:rPr lang="en-US" sz="1350" dirty="0">
                <a:solidFill>
                  <a:schemeClr val="bg1"/>
                </a:solidFill>
                <a:latin typeface="Calibri"/>
                <a:cs typeface="Calibri"/>
              </a:rPr>
              <a:t>a structured qualitative data-collection instrument</a:t>
            </a:r>
          </a:p>
        </p:txBody>
      </p:sp>
      <p:sp>
        <p:nvSpPr>
          <p:cNvPr id="12" name="s12"/>
          <p:cNvSpPr/>
          <p:nvPr/>
        </p:nvSpPr>
        <p:spPr>
          <a:xfrm>
            <a:off x="586130" y="2679192"/>
            <a:ext cx="2519172" cy="2148840"/>
          </a:xfrm>
          <a:prstGeom prst="roundRect">
            <a:avLst>
              <a:gd name="adj" fmla="val 60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13" name="s13"/>
          <p:cNvSpPr/>
          <p:nvPr/>
        </p:nvSpPr>
        <p:spPr>
          <a:xfrm>
            <a:off x="1580540" y="2935224"/>
            <a:ext cx="530352" cy="530352"/>
          </a:xfrm>
          <a:prstGeom prst="ellipse">
            <a:avLst/>
          </a:prstGeom>
          <a:solidFill>
            <a:schemeClr val="accent1">
              <a:lumMod val="75000"/>
            </a:schemeClr>
          </a:solidFill>
          <a:ln>
            <a:noFill/>
          </a:ln>
        </p:spPr>
        <p:txBody>
          <a:bodyPr wrap="square" lIns="0" tIns="0" rIns="0" bIns="0" anchor="ctr">
            <a:normAutofit/>
          </a:bodyPr>
          <a:lstStyle/>
          <a:p>
            <a:pPr algn="ctr">
              <a:buNone/>
            </a:pPr>
            <a:r>
              <a:rPr lang="en-US" sz="1500" b="1" dirty="0">
                <a:solidFill>
                  <a:srgbClr val="FFFFFF"/>
                </a:solidFill>
                <a:latin typeface="Calibri"/>
                <a:cs typeface="Calibri"/>
              </a:rPr>
              <a:t>1</a:t>
            </a:r>
          </a:p>
        </p:txBody>
      </p:sp>
      <p:sp>
        <p:nvSpPr>
          <p:cNvPr id="14" name="s14"/>
          <p:cNvSpPr/>
          <p:nvPr/>
        </p:nvSpPr>
        <p:spPr>
          <a:xfrm>
            <a:off x="732434" y="3575304"/>
            <a:ext cx="2226564" cy="548640"/>
          </a:xfrm>
          <a:prstGeom prst="rect">
            <a:avLst/>
          </a:prstGeom>
          <a:noFill/>
          <a:ln>
            <a:noFill/>
          </a:ln>
        </p:spPr>
        <p:txBody>
          <a:bodyPr wrap="square" lIns="0" tIns="0" rIns="91440" bIns="0" anchor="ctr">
            <a:normAutofit/>
          </a:bodyPr>
          <a:lstStyle/>
          <a:p>
            <a:pPr algn="ctr">
              <a:lnSpc>
                <a:spcPct val="104000"/>
              </a:lnSpc>
              <a:buNone/>
            </a:pPr>
            <a:r>
              <a:rPr lang="en-US" sz="1400" b="1" dirty="0">
                <a:solidFill>
                  <a:srgbClr val="2E2E2F"/>
                </a:solidFill>
                <a:latin typeface="Calibri"/>
                <a:cs typeface="Calibri"/>
              </a:rPr>
              <a:t>Mission Fit</a:t>
            </a:r>
          </a:p>
        </p:txBody>
      </p:sp>
      <p:sp>
        <p:nvSpPr>
          <p:cNvPr id="15" name="s15"/>
          <p:cNvSpPr/>
          <p:nvPr/>
        </p:nvSpPr>
        <p:spPr>
          <a:xfrm>
            <a:off x="732434" y="4123944"/>
            <a:ext cx="2226564" cy="621792"/>
          </a:xfrm>
          <a:prstGeom prst="rect">
            <a:avLst/>
          </a:prstGeom>
          <a:noFill/>
          <a:ln>
            <a:noFill/>
          </a:ln>
        </p:spPr>
        <p:txBody>
          <a:bodyPr wrap="square" lIns="0" tIns="0" rIns="91440" bIns="0" anchor="t">
            <a:normAutofit/>
          </a:bodyPr>
          <a:lstStyle/>
          <a:p>
            <a:pPr algn="ctr">
              <a:lnSpc>
                <a:spcPct val="106000"/>
              </a:lnSpc>
              <a:buNone/>
            </a:pPr>
            <a:r>
              <a:rPr lang="en-US" sz="1150" dirty="0">
                <a:solidFill>
                  <a:srgbClr val="565759"/>
                </a:solidFill>
                <a:latin typeface="Calibri"/>
                <a:cs typeface="Calibri"/>
              </a:rPr>
              <a:t>Why this deal belongs at RF</a:t>
            </a:r>
          </a:p>
        </p:txBody>
      </p:sp>
      <p:sp>
        <p:nvSpPr>
          <p:cNvPr id="16" name="s16"/>
          <p:cNvSpPr/>
          <p:nvPr/>
        </p:nvSpPr>
        <p:spPr>
          <a:xfrm>
            <a:off x="3416198" y="2679192"/>
            <a:ext cx="2519172" cy="2148840"/>
          </a:xfrm>
          <a:prstGeom prst="roundRect">
            <a:avLst>
              <a:gd name="adj" fmla="val 60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17" name="s17"/>
          <p:cNvSpPr/>
          <p:nvPr/>
        </p:nvSpPr>
        <p:spPr>
          <a:xfrm>
            <a:off x="4410608" y="2935224"/>
            <a:ext cx="530352" cy="530352"/>
          </a:xfrm>
          <a:prstGeom prst="ellipse">
            <a:avLst/>
          </a:prstGeom>
          <a:solidFill>
            <a:schemeClr val="accent1">
              <a:lumMod val="75000"/>
            </a:schemeClr>
          </a:solidFill>
          <a:ln>
            <a:noFill/>
          </a:ln>
        </p:spPr>
        <p:txBody>
          <a:bodyPr wrap="square" lIns="0" tIns="0" rIns="0" bIns="0" anchor="ctr">
            <a:normAutofit/>
          </a:bodyPr>
          <a:lstStyle/>
          <a:p>
            <a:pPr algn="ctr">
              <a:buNone/>
            </a:pPr>
            <a:r>
              <a:rPr lang="en-US" sz="1500" b="1" dirty="0">
                <a:solidFill>
                  <a:srgbClr val="FFFFFF"/>
                </a:solidFill>
                <a:latin typeface="Calibri"/>
                <a:cs typeface="Calibri"/>
              </a:rPr>
              <a:t>2</a:t>
            </a:r>
          </a:p>
        </p:txBody>
      </p:sp>
      <p:sp>
        <p:nvSpPr>
          <p:cNvPr id="18" name="s18"/>
          <p:cNvSpPr/>
          <p:nvPr/>
        </p:nvSpPr>
        <p:spPr>
          <a:xfrm>
            <a:off x="3562502" y="3575304"/>
            <a:ext cx="2226564" cy="548640"/>
          </a:xfrm>
          <a:prstGeom prst="rect">
            <a:avLst/>
          </a:prstGeom>
          <a:noFill/>
          <a:ln>
            <a:noFill/>
          </a:ln>
        </p:spPr>
        <p:txBody>
          <a:bodyPr wrap="square" lIns="0" tIns="0" rIns="91440" bIns="0" anchor="ctr">
            <a:normAutofit/>
          </a:bodyPr>
          <a:lstStyle/>
          <a:p>
            <a:pPr algn="ctr">
              <a:lnSpc>
                <a:spcPct val="104000"/>
              </a:lnSpc>
              <a:buNone/>
            </a:pPr>
            <a:r>
              <a:rPr lang="en-US" sz="1400" b="1" dirty="0">
                <a:solidFill>
                  <a:srgbClr val="2E2E2F"/>
                </a:solidFill>
                <a:latin typeface="Calibri"/>
                <a:cs typeface="Calibri"/>
              </a:rPr>
              <a:t>Site Visits</a:t>
            </a:r>
          </a:p>
        </p:txBody>
      </p:sp>
      <p:sp>
        <p:nvSpPr>
          <p:cNvPr id="19" name="s19"/>
          <p:cNvSpPr/>
          <p:nvPr/>
        </p:nvSpPr>
        <p:spPr>
          <a:xfrm>
            <a:off x="3562502" y="4123944"/>
            <a:ext cx="2226564" cy="621792"/>
          </a:xfrm>
          <a:prstGeom prst="rect">
            <a:avLst/>
          </a:prstGeom>
          <a:noFill/>
          <a:ln>
            <a:noFill/>
          </a:ln>
        </p:spPr>
        <p:txBody>
          <a:bodyPr wrap="square" lIns="0" tIns="0" rIns="91440" bIns="0" anchor="t">
            <a:normAutofit/>
          </a:bodyPr>
          <a:lstStyle/>
          <a:p>
            <a:pPr algn="ctr">
              <a:lnSpc>
                <a:spcPct val="106000"/>
              </a:lnSpc>
              <a:buNone/>
            </a:pPr>
            <a:r>
              <a:rPr lang="en-US" sz="1150" dirty="0">
                <a:solidFill>
                  <a:srgbClr val="565759"/>
                </a:solidFill>
                <a:latin typeface="Calibri"/>
                <a:cs typeface="Calibri"/>
              </a:rPr>
              <a:t>In-person meetings with organizational leadership</a:t>
            </a:r>
          </a:p>
        </p:txBody>
      </p:sp>
      <p:sp>
        <p:nvSpPr>
          <p:cNvPr id="20" name="s20"/>
          <p:cNvSpPr/>
          <p:nvPr/>
        </p:nvSpPr>
        <p:spPr>
          <a:xfrm>
            <a:off x="6246266" y="2679192"/>
            <a:ext cx="2519172" cy="2148840"/>
          </a:xfrm>
          <a:prstGeom prst="roundRect">
            <a:avLst>
              <a:gd name="adj" fmla="val 60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21" name="s21"/>
          <p:cNvSpPr/>
          <p:nvPr/>
        </p:nvSpPr>
        <p:spPr>
          <a:xfrm>
            <a:off x="7240676" y="2935224"/>
            <a:ext cx="530352" cy="530352"/>
          </a:xfrm>
          <a:prstGeom prst="ellipse">
            <a:avLst/>
          </a:prstGeom>
          <a:solidFill>
            <a:schemeClr val="accent1">
              <a:lumMod val="75000"/>
            </a:schemeClr>
          </a:solidFill>
          <a:ln>
            <a:noFill/>
          </a:ln>
        </p:spPr>
        <p:txBody>
          <a:bodyPr wrap="square" lIns="0" tIns="0" rIns="0" bIns="0" anchor="ctr">
            <a:normAutofit/>
          </a:bodyPr>
          <a:lstStyle/>
          <a:p>
            <a:pPr algn="ctr">
              <a:buNone/>
            </a:pPr>
            <a:r>
              <a:rPr lang="en-US" sz="1500" b="1" dirty="0">
                <a:solidFill>
                  <a:srgbClr val="FFFFFF"/>
                </a:solidFill>
                <a:latin typeface="Calibri"/>
                <a:cs typeface="Calibri"/>
              </a:rPr>
              <a:t>3</a:t>
            </a:r>
          </a:p>
        </p:txBody>
      </p:sp>
      <p:sp>
        <p:nvSpPr>
          <p:cNvPr id="22" name="s22"/>
          <p:cNvSpPr/>
          <p:nvPr/>
        </p:nvSpPr>
        <p:spPr>
          <a:xfrm>
            <a:off x="6392570" y="3575304"/>
            <a:ext cx="2226564" cy="548640"/>
          </a:xfrm>
          <a:prstGeom prst="rect">
            <a:avLst/>
          </a:prstGeom>
          <a:noFill/>
          <a:ln>
            <a:noFill/>
          </a:ln>
        </p:spPr>
        <p:txBody>
          <a:bodyPr wrap="square" lIns="0" tIns="0" rIns="91440" bIns="0" anchor="ctr">
            <a:normAutofit/>
          </a:bodyPr>
          <a:lstStyle/>
          <a:p>
            <a:pPr algn="ctr">
              <a:lnSpc>
                <a:spcPct val="104000"/>
              </a:lnSpc>
              <a:buNone/>
            </a:pPr>
            <a:r>
              <a:rPr lang="en-US" sz="1400" b="1" dirty="0">
                <a:solidFill>
                  <a:srgbClr val="2E2E2F"/>
                </a:solidFill>
                <a:latin typeface="Calibri"/>
                <a:cs typeface="Calibri"/>
              </a:rPr>
              <a:t>Sponsor Track Record</a:t>
            </a:r>
          </a:p>
        </p:txBody>
      </p:sp>
      <p:sp>
        <p:nvSpPr>
          <p:cNvPr id="23" name="s23"/>
          <p:cNvSpPr/>
          <p:nvPr/>
        </p:nvSpPr>
        <p:spPr>
          <a:xfrm>
            <a:off x="6392570" y="4123944"/>
            <a:ext cx="2226564" cy="621792"/>
          </a:xfrm>
          <a:prstGeom prst="rect">
            <a:avLst/>
          </a:prstGeom>
          <a:noFill/>
          <a:ln>
            <a:noFill/>
          </a:ln>
        </p:spPr>
        <p:txBody>
          <a:bodyPr wrap="square" lIns="0" tIns="0" rIns="91440" bIns="0" anchor="t">
            <a:normAutofit/>
          </a:bodyPr>
          <a:lstStyle/>
          <a:p>
            <a:pPr algn="ctr">
              <a:lnSpc>
                <a:spcPct val="106000"/>
              </a:lnSpc>
              <a:buNone/>
            </a:pPr>
            <a:r>
              <a:rPr lang="en-US" sz="1150" dirty="0">
                <a:solidFill>
                  <a:srgbClr val="565759"/>
                </a:solidFill>
                <a:latin typeface="Calibri"/>
                <a:cs typeface="Calibri"/>
              </a:rPr>
              <a:t>Experience with similar communities and projects</a:t>
            </a:r>
          </a:p>
        </p:txBody>
      </p:sp>
      <p:sp>
        <p:nvSpPr>
          <p:cNvPr id="24" name="s24"/>
          <p:cNvSpPr/>
          <p:nvPr/>
        </p:nvSpPr>
        <p:spPr>
          <a:xfrm>
            <a:off x="9076334" y="2679192"/>
            <a:ext cx="2519172" cy="2148840"/>
          </a:xfrm>
          <a:prstGeom prst="roundRect">
            <a:avLst>
              <a:gd name="adj" fmla="val 6000"/>
            </a:avLst>
          </a:prstGeom>
          <a:solidFill>
            <a:schemeClr val="accent1">
              <a:lumMod val="20000"/>
              <a:lumOff val="80000"/>
            </a:schemeClr>
          </a:solidFill>
          <a:ln>
            <a:noFill/>
          </a:ln>
        </p:spPr>
        <p:txBody>
          <a:bodyPr wrap="square" lIns="91440" tIns="54864" rIns="91440" bIns="54864" anchor="t">
            <a:normAutofit/>
          </a:bodyPr>
          <a:lstStyle/>
          <a:p>
            <a:endParaRPr/>
          </a:p>
        </p:txBody>
      </p:sp>
      <p:sp>
        <p:nvSpPr>
          <p:cNvPr id="25" name="s25"/>
          <p:cNvSpPr/>
          <p:nvPr/>
        </p:nvSpPr>
        <p:spPr>
          <a:xfrm>
            <a:off x="10070744" y="2935224"/>
            <a:ext cx="530352" cy="530352"/>
          </a:xfrm>
          <a:prstGeom prst="ellipse">
            <a:avLst/>
          </a:prstGeom>
          <a:solidFill>
            <a:schemeClr val="accent1">
              <a:lumMod val="75000"/>
            </a:schemeClr>
          </a:solidFill>
          <a:ln>
            <a:noFill/>
          </a:ln>
        </p:spPr>
        <p:txBody>
          <a:bodyPr wrap="square" lIns="0" tIns="0" rIns="0" bIns="0" anchor="ctr">
            <a:normAutofit/>
          </a:bodyPr>
          <a:lstStyle/>
          <a:p>
            <a:pPr algn="ctr">
              <a:buNone/>
            </a:pPr>
            <a:r>
              <a:rPr lang="en-US" sz="1500" b="1" dirty="0">
                <a:solidFill>
                  <a:srgbClr val="FFFFFF"/>
                </a:solidFill>
                <a:latin typeface="Calibri"/>
                <a:cs typeface="Calibri"/>
              </a:rPr>
              <a:t>4</a:t>
            </a:r>
          </a:p>
        </p:txBody>
      </p:sp>
      <p:sp>
        <p:nvSpPr>
          <p:cNvPr id="26" name="s26"/>
          <p:cNvSpPr/>
          <p:nvPr/>
        </p:nvSpPr>
        <p:spPr>
          <a:xfrm>
            <a:off x="9222638" y="3575304"/>
            <a:ext cx="2226564" cy="548640"/>
          </a:xfrm>
          <a:prstGeom prst="rect">
            <a:avLst/>
          </a:prstGeom>
          <a:noFill/>
          <a:ln>
            <a:noFill/>
          </a:ln>
        </p:spPr>
        <p:txBody>
          <a:bodyPr wrap="square" lIns="0" tIns="0" rIns="91440" bIns="0" anchor="ctr">
            <a:normAutofit/>
          </a:bodyPr>
          <a:lstStyle/>
          <a:p>
            <a:pPr algn="ctr">
              <a:lnSpc>
                <a:spcPct val="104000"/>
              </a:lnSpc>
              <a:buNone/>
            </a:pPr>
            <a:r>
              <a:rPr lang="en-US" sz="1400" b="1" dirty="0">
                <a:solidFill>
                  <a:srgbClr val="2E2E2F"/>
                </a:solidFill>
                <a:latin typeface="Calibri"/>
                <a:cs typeface="Calibri"/>
              </a:rPr>
              <a:t>Community Support</a:t>
            </a:r>
          </a:p>
        </p:txBody>
      </p:sp>
      <p:sp>
        <p:nvSpPr>
          <p:cNvPr id="27" name="s27"/>
          <p:cNvSpPr/>
          <p:nvPr/>
        </p:nvSpPr>
        <p:spPr>
          <a:xfrm>
            <a:off x="9222638" y="4123944"/>
            <a:ext cx="2226564" cy="621792"/>
          </a:xfrm>
          <a:prstGeom prst="rect">
            <a:avLst/>
          </a:prstGeom>
          <a:noFill/>
          <a:ln>
            <a:noFill/>
          </a:ln>
        </p:spPr>
        <p:txBody>
          <a:bodyPr wrap="square" lIns="0" tIns="0" rIns="91440" bIns="0" anchor="t">
            <a:normAutofit/>
          </a:bodyPr>
          <a:lstStyle/>
          <a:p>
            <a:pPr algn="ctr">
              <a:lnSpc>
                <a:spcPct val="106000"/>
              </a:lnSpc>
              <a:buNone/>
            </a:pPr>
            <a:r>
              <a:rPr lang="en-US" sz="1150" dirty="0">
                <a:solidFill>
                  <a:srgbClr val="565759"/>
                </a:solidFill>
                <a:latin typeface="Calibri"/>
                <a:cs typeface="Calibri"/>
              </a:rPr>
              <a:t>Documented evidence the community backs the project</a:t>
            </a:r>
          </a:p>
        </p:txBody>
      </p:sp>
      <p:sp>
        <p:nvSpPr>
          <p:cNvPr id="28" name="s28"/>
          <p:cNvSpPr/>
          <p:nvPr/>
        </p:nvSpPr>
        <p:spPr>
          <a:xfrm>
            <a:off x="586130" y="5047488"/>
            <a:ext cx="11009376" cy="548640"/>
          </a:xfrm>
          <a:prstGeom prst="roundRect">
            <a:avLst>
              <a:gd name="adj" fmla="val 9000"/>
            </a:avLst>
          </a:prstGeom>
          <a:solidFill>
            <a:schemeClr val="accent1">
              <a:lumMod val="75000"/>
            </a:schemeClr>
          </a:solidFill>
          <a:ln>
            <a:noFill/>
          </a:ln>
        </p:spPr>
        <p:txBody>
          <a:bodyPr wrap="square" lIns="91440" tIns="54864" rIns="91440" bIns="54864" anchor="ctr">
            <a:normAutofit/>
          </a:bodyPr>
          <a:lstStyle/>
          <a:p>
            <a:pPr algn="ctr">
              <a:buNone/>
            </a:pPr>
            <a:r>
              <a:rPr lang="en-US" sz="1350" b="1" dirty="0">
                <a:solidFill>
                  <a:srgbClr val="FFFFFF"/>
                </a:solidFill>
                <a:latin typeface="Calibri"/>
                <a:cs typeface="Calibri"/>
              </a:rPr>
              <a:t>Narrative fields sit alongside the financial ones and are reviewed before a deal proceeds.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F77C-CCE5-7DD8-41DE-D9D16B27C4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042F47-01F6-F90F-01D1-7B3F0B9CE2B6}"/>
              </a:ext>
            </a:extLst>
          </p:cNvPr>
          <p:cNvSpPr>
            <a:spLocks noGrp="1"/>
          </p:cNvSpPr>
          <p:nvPr>
            <p:ph type="ctrTitle"/>
          </p:nvPr>
        </p:nvSpPr>
        <p:spPr/>
        <p:txBody>
          <a:bodyPr/>
          <a:lstStyle/>
          <a:p>
            <a:r>
              <a:rPr lang="en-US" dirty="0"/>
              <a:t>Baltimore Case Studies: Qualitative Underwriting in Practice</a:t>
            </a:r>
          </a:p>
        </p:txBody>
      </p:sp>
      <p:sp>
        <p:nvSpPr>
          <p:cNvPr id="5" name="Text Placeholder 4">
            <a:extLst>
              <a:ext uri="{FF2B5EF4-FFF2-40B4-BE49-F238E27FC236}">
                <a16:creationId xmlns:a16="http://schemas.microsoft.com/office/drawing/2014/main" id="{00138490-51AF-926D-C414-12A2B603C94F}"/>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953382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Case Study: NAM Predevelopment Loan</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$850,000 predevelopment loan to prepare a large, underutilized historic market for larger redevelopment</a:t>
            </a:r>
          </a:p>
          <a:p>
            <a:pPr marL="457200" indent="-457200">
              <a:spcAft>
                <a:spcPts val="1200"/>
              </a:spcAft>
              <a:buFont typeface="Arial" panose="020B0604020202020204" pitchFamily="34" charset="0"/>
              <a:buChar char="•"/>
            </a:pPr>
            <a:r>
              <a:rPr lang="en-US" dirty="0"/>
              <a:t>Business as operating had only limited liquidity and projected operating deficit</a:t>
            </a:r>
          </a:p>
          <a:p>
            <a:pPr marL="457200" indent="-457200">
              <a:spcAft>
                <a:spcPts val="1200"/>
              </a:spcAft>
              <a:buFont typeface="Arial" panose="020B0604020202020204" pitchFamily="34" charset="0"/>
              <a:buChar char="•"/>
            </a:pPr>
            <a:r>
              <a:rPr lang="en-US" dirty="0"/>
              <a:t>Repayment depends on closing on +$25M in new capital, including debt and scarce NMTC allocation</a:t>
            </a:r>
          </a:p>
        </p:txBody>
      </p:sp>
    </p:spTree>
    <p:extLst>
      <p:ext uri="{BB962C8B-B14F-4D97-AF65-F5344CB8AC3E}">
        <p14:creationId xmlns:p14="http://schemas.microsoft.com/office/powerpoint/2010/main" val="3182084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Predevelopment Loan: The Qualitative Case</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Importance of physical asset to the neighborhood; importance of project to the community – project as “market maker”</a:t>
            </a:r>
          </a:p>
          <a:p>
            <a:pPr marL="457200" indent="-457200">
              <a:spcAft>
                <a:spcPts val="1200"/>
              </a:spcAft>
              <a:buFont typeface="Arial" panose="020B0604020202020204" pitchFamily="34" charset="0"/>
              <a:buChar char="•"/>
            </a:pPr>
            <a:r>
              <a:rPr lang="en-US" dirty="0"/>
              <a:t>Sponsor track record over balance sheet: lead developer is a “model borrower” on a prior RF loan</a:t>
            </a:r>
          </a:p>
          <a:p>
            <a:pPr marL="457200" indent="-457200">
              <a:spcAft>
                <a:spcPts val="1200"/>
              </a:spcAft>
              <a:buFont typeface="Arial" panose="020B0604020202020204" pitchFamily="34" charset="0"/>
              <a:buChar char="•"/>
            </a:pPr>
            <a:r>
              <a:rPr lang="en-US" dirty="0"/>
              <a:t>Institutional relationship as credit support: a 20-year nonprofit partner</a:t>
            </a:r>
          </a:p>
          <a:p>
            <a:pPr marL="457200" indent="-457200">
              <a:spcAft>
                <a:spcPts val="1200"/>
              </a:spcAft>
              <a:buFont typeface="Arial" panose="020B0604020202020204" pitchFamily="34" charset="0"/>
              <a:buChar char="•"/>
            </a:pPr>
            <a:r>
              <a:rPr lang="en-US" dirty="0"/>
              <a:t>Philanthropic guaranty pool</a:t>
            </a:r>
          </a:p>
        </p:txBody>
      </p:sp>
    </p:spTree>
    <p:extLst>
      <p:ext uri="{BB962C8B-B14F-4D97-AF65-F5344CB8AC3E}">
        <p14:creationId xmlns:p14="http://schemas.microsoft.com/office/powerpoint/2010/main" val="1363433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Case Study: Afro Charities Bridge Loan</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Up to $3.6M to rehabilitate the historic Upton Mansion as home for AFRO News’ 130-year Black history archive</a:t>
            </a:r>
          </a:p>
          <a:p>
            <a:pPr marL="457200" indent="-457200">
              <a:spcAft>
                <a:spcPts val="1200"/>
              </a:spcAft>
              <a:buFont typeface="Arial" panose="020B0604020202020204" pitchFamily="34" charset="0"/>
              <a:buChar char="•"/>
            </a:pPr>
            <a:r>
              <a:rPr lang="en-US" dirty="0"/>
              <a:t>Borrower had almost no operating history; first full-time Executive Director hired only in 2022</a:t>
            </a:r>
          </a:p>
          <a:p>
            <a:pPr marL="457200" indent="-457200">
              <a:spcAft>
                <a:spcPts val="1200"/>
              </a:spcAft>
              <a:buFont typeface="Arial" panose="020B0604020202020204" pitchFamily="34" charset="0"/>
              <a:buChar char="•"/>
            </a:pPr>
            <a:r>
              <a:rPr lang="en-US" dirty="0"/>
              <a:t>Repayment relies entirely on capital campaign proceeds, with no expected coverage from operations</a:t>
            </a:r>
          </a:p>
          <a:p>
            <a:pPr marL="457200" indent="-457200">
              <a:spcAft>
                <a:spcPts val="1200"/>
              </a:spcAft>
              <a:buFont typeface="Arial" panose="020B0604020202020204" pitchFamily="34" charset="0"/>
              <a:buChar char="•"/>
            </a:pPr>
            <a:r>
              <a:rPr lang="en-US" dirty="0"/>
              <a:t>20% of the bridge loan is backed only by uncommitted, prospective fundraising</a:t>
            </a:r>
          </a:p>
        </p:txBody>
      </p:sp>
    </p:spTree>
    <p:extLst>
      <p:ext uri="{BB962C8B-B14F-4D97-AF65-F5344CB8AC3E}">
        <p14:creationId xmlns:p14="http://schemas.microsoft.com/office/powerpoint/2010/main" val="530236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Afro Charities: The Qualitative Case</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Importance of the project: </a:t>
            </a:r>
          </a:p>
          <a:p>
            <a:pPr marL="1200150" lvl="1" indent="-457200">
              <a:spcAft>
                <a:spcPts val="1200"/>
              </a:spcAft>
              <a:buFont typeface="Arial" panose="020B0604020202020204" pitchFamily="34" charset="0"/>
              <a:buChar char="•"/>
            </a:pPr>
            <a:r>
              <a:rPr lang="en-US" dirty="0"/>
              <a:t>Literally an investment in community voice</a:t>
            </a:r>
          </a:p>
          <a:p>
            <a:pPr marL="1200150" lvl="1" indent="-457200">
              <a:spcAft>
                <a:spcPts val="1200"/>
              </a:spcAft>
              <a:buFont typeface="Arial" panose="020B0604020202020204" pitchFamily="34" charset="0"/>
              <a:buChar char="•"/>
            </a:pPr>
            <a:r>
              <a:rPr lang="en-US" dirty="0"/>
              <a:t>Important physical asset; stabilizing, catalytic investment</a:t>
            </a:r>
          </a:p>
          <a:p>
            <a:pPr marL="457200" indent="-457200">
              <a:spcAft>
                <a:spcPts val="1200"/>
              </a:spcAft>
              <a:buFont typeface="Arial" panose="020B0604020202020204" pitchFamily="34" charset="0"/>
              <a:buChar char="•"/>
            </a:pPr>
            <a:r>
              <a:rPr lang="en-US" dirty="0"/>
              <a:t>Leadership narrative: </a:t>
            </a:r>
          </a:p>
          <a:p>
            <a:pPr marL="1200150" lvl="1" indent="-457200">
              <a:spcAft>
                <a:spcPts val="1200"/>
              </a:spcAft>
              <a:buFont typeface="Arial" panose="020B0604020202020204" pitchFamily="34" charset="0"/>
              <a:buChar char="•"/>
            </a:pPr>
            <a:r>
              <a:rPr lang="en-US" dirty="0"/>
              <a:t>Executive Director’s generational tie to the newspaper, plus $8.9M raised to date</a:t>
            </a:r>
          </a:p>
          <a:p>
            <a:pPr marL="1200150" lvl="1" indent="-457200">
              <a:spcAft>
                <a:spcPts val="1200"/>
              </a:spcAft>
              <a:buFont typeface="Arial" panose="020B0604020202020204" pitchFamily="34" charset="0"/>
              <a:buChar char="•"/>
            </a:pPr>
            <a:r>
              <a:rPr lang="en-US" dirty="0"/>
              <a:t>Organizational trajectory credited explicitly — growth since a 2022 feasibility study treated as real progress</a:t>
            </a:r>
          </a:p>
        </p:txBody>
      </p:sp>
    </p:spTree>
    <p:extLst>
      <p:ext uri="{BB962C8B-B14F-4D97-AF65-F5344CB8AC3E}">
        <p14:creationId xmlns:p14="http://schemas.microsoft.com/office/powerpoint/2010/main" val="22550210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Case Study: Wide Angle Youth Media — Service Center</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Up to $3.65M bridging a capital campaign for a purpose-built youth media arts facility</a:t>
            </a:r>
          </a:p>
          <a:p>
            <a:pPr marL="457200" indent="-457200">
              <a:spcAft>
                <a:spcPts val="1200"/>
              </a:spcAft>
              <a:buFont typeface="Arial" panose="020B0604020202020204" pitchFamily="34" charset="0"/>
              <a:buChar char="•"/>
            </a:pPr>
            <a:r>
              <a:rPr lang="en-US" dirty="0"/>
              <a:t>Primary collateral is capital campaign pledges</a:t>
            </a:r>
          </a:p>
          <a:p>
            <a:pPr marL="457200" indent="-457200">
              <a:spcAft>
                <a:spcPts val="1200"/>
              </a:spcAft>
              <a:buFont typeface="Arial" panose="020B0604020202020204" pitchFamily="34" charset="0"/>
              <a:buChar char="•"/>
            </a:pPr>
            <a:r>
              <a:rPr lang="en-US" dirty="0"/>
              <a:t>$1,020,000 (1/3 of loan) rests on uncommitted, prospective fundraising</a:t>
            </a:r>
          </a:p>
        </p:txBody>
      </p:sp>
    </p:spTree>
    <p:extLst>
      <p:ext uri="{BB962C8B-B14F-4D97-AF65-F5344CB8AC3E}">
        <p14:creationId xmlns:p14="http://schemas.microsoft.com/office/powerpoint/2010/main" val="38156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Wide Angle Youth Media: The Qualitative Case</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a:xfrm>
            <a:off x="586139" y="1039462"/>
            <a:ext cx="11007145" cy="5624228"/>
          </a:xfrm>
        </p:spPr>
        <p:txBody>
          <a:bodyPr/>
          <a:lstStyle/>
          <a:p>
            <a:pPr marL="457200" indent="-457200">
              <a:spcAft>
                <a:spcPts val="1200"/>
              </a:spcAft>
              <a:buFont typeface="Arial" panose="020B0604020202020204" pitchFamily="34" charset="0"/>
              <a:buChar char="•"/>
            </a:pPr>
            <a:r>
              <a:rPr lang="en-US" dirty="0"/>
              <a:t>Project impact: Youth development/Community voice</a:t>
            </a:r>
          </a:p>
          <a:p>
            <a:pPr marL="457200" indent="-457200">
              <a:spcAft>
                <a:spcPts val="1200"/>
              </a:spcAft>
              <a:buFont typeface="Arial" panose="020B0604020202020204" pitchFamily="34" charset="0"/>
              <a:buChar char="•"/>
            </a:pPr>
            <a:r>
              <a:rPr lang="en-US" dirty="0"/>
              <a:t>Leadership tenure: Executive Director with 20+ years at the organization and strong reputation in industry</a:t>
            </a:r>
          </a:p>
          <a:p>
            <a:pPr marL="457200" indent="-457200">
              <a:spcAft>
                <a:spcPts val="1200"/>
              </a:spcAft>
              <a:buFont typeface="Arial" panose="020B0604020202020204" pitchFamily="34" charset="0"/>
              <a:buChar char="•"/>
            </a:pPr>
            <a:r>
              <a:rPr lang="en-US" dirty="0"/>
              <a:t>Demonstrated fundraising trajectory: 78% of goal raised pre-closing, plus two prior campaigns executed</a:t>
            </a:r>
          </a:p>
          <a:p>
            <a:pPr marL="457200" indent="-457200">
              <a:spcAft>
                <a:spcPts val="1200"/>
              </a:spcAft>
              <a:buFont typeface="Arial" panose="020B0604020202020204" pitchFamily="34" charset="0"/>
              <a:buChar char="•"/>
            </a:pPr>
            <a:r>
              <a:rPr lang="en-US" dirty="0"/>
              <a:t>Unsolicited validation: important national grant read as confirmation of organizational health</a:t>
            </a:r>
          </a:p>
        </p:txBody>
      </p:sp>
    </p:spTree>
    <p:extLst>
      <p:ext uri="{BB962C8B-B14F-4D97-AF65-F5344CB8AC3E}">
        <p14:creationId xmlns:p14="http://schemas.microsoft.com/office/powerpoint/2010/main" val="7174504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Qualitative Collateral</a:t>
            </a:r>
          </a:p>
        </p:txBody>
      </p:sp>
      <p:sp>
        <p:nvSpPr>
          <p:cNvPr id="11" name="s11"/>
          <p:cNvSpPr/>
          <p:nvPr/>
        </p:nvSpPr>
        <p:spPr>
          <a:xfrm>
            <a:off x="586130" y="1367028"/>
            <a:ext cx="11009376" cy="457200"/>
          </a:xfrm>
          <a:prstGeom prst="rect">
            <a:avLst/>
          </a:prstGeom>
          <a:noFill/>
          <a:ln>
            <a:noFill/>
          </a:ln>
        </p:spPr>
        <p:txBody>
          <a:bodyPr wrap="square" lIns="0" tIns="0" rIns="91440" bIns="0" anchor="ctr">
            <a:normAutofit/>
          </a:bodyPr>
          <a:lstStyle/>
          <a:p>
            <a:pPr algn="ctr">
              <a:buNone/>
            </a:pPr>
            <a:r>
              <a:rPr lang="en-US" sz="2000" b="1" dirty="0">
                <a:solidFill>
                  <a:srgbClr val="2E2E2F"/>
                </a:solidFill>
                <a:latin typeface="Calibri"/>
                <a:cs typeface="Calibri"/>
              </a:rPr>
              <a:t>Not one lever, but a set of factors RF chooses among by situation</a:t>
            </a:r>
          </a:p>
        </p:txBody>
      </p:sp>
      <p:cxnSp>
        <p:nvCxnSpPr>
          <p:cNvPr id="12" name="c12"/>
          <p:cNvCxnSpPr/>
          <p:nvPr/>
        </p:nvCxnSpPr>
        <p:spPr>
          <a:xfrm flipH="1" flipV="1">
            <a:off x="2209190" y="2766060"/>
            <a:ext cx="3881628" cy="1394460"/>
          </a:xfrm>
          <a:prstGeom prst="line">
            <a:avLst/>
          </a:prstGeom>
          <a:ln w="19050" cap="rnd">
            <a:solidFill>
              <a:srgbClr val="D8D8D8"/>
            </a:solidFill>
          </a:ln>
        </p:spPr>
      </p:cxnSp>
      <p:cxnSp>
        <p:nvCxnSpPr>
          <p:cNvPr id="13" name="c13"/>
          <p:cNvCxnSpPr/>
          <p:nvPr/>
        </p:nvCxnSpPr>
        <p:spPr>
          <a:xfrm flipV="1">
            <a:off x="6090818" y="2766060"/>
            <a:ext cx="3881628" cy="1394460"/>
          </a:xfrm>
          <a:prstGeom prst="line">
            <a:avLst/>
          </a:prstGeom>
          <a:ln w="19050" cap="rnd">
            <a:solidFill>
              <a:srgbClr val="D8D8D8"/>
            </a:solidFill>
          </a:ln>
        </p:spPr>
      </p:cxnSp>
      <p:cxnSp>
        <p:nvCxnSpPr>
          <p:cNvPr id="14" name="c14"/>
          <p:cNvCxnSpPr/>
          <p:nvPr/>
        </p:nvCxnSpPr>
        <p:spPr>
          <a:xfrm flipH="1">
            <a:off x="2209190" y="4160520"/>
            <a:ext cx="3881628" cy="1330452"/>
          </a:xfrm>
          <a:prstGeom prst="line">
            <a:avLst/>
          </a:prstGeom>
          <a:ln w="19050" cap="rnd">
            <a:solidFill>
              <a:srgbClr val="D8D8D8"/>
            </a:solidFill>
          </a:ln>
        </p:spPr>
      </p:cxnSp>
      <p:cxnSp>
        <p:nvCxnSpPr>
          <p:cNvPr id="15" name="c15"/>
          <p:cNvCxnSpPr/>
          <p:nvPr/>
        </p:nvCxnSpPr>
        <p:spPr>
          <a:xfrm>
            <a:off x="6090818" y="4160520"/>
            <a:ext cx="3881628" cy="1330452"/>
          </a:xfrm>
          <a:prstGeom prst="line">
            <a:avLst/>
          </a:prstGeom>
          <a:ln w="19050" cap="rnd">
            <a:solidFill>
              <a:srgbClr val="D8D8D8"/>
            </a:solidFill>
          </a:ln>
        </p:spPr>
      </p:cxnSp>
      <p:sp>
        <p:nvSpPr>
          <p:cNvPr id="16" name="s16"/>
          <p:cNvSpPr/>
          <p:nvPr/>
        </p:nvSpPr>
        <p:spPr>
          <a:xfrm>
            <a:off x="5153558" y="3223260"/>
            <a:ext cx="1874520" cy="1874520"/>
          </a:xfrm>
          <a:prstGeom prst="ellipse">
            <a:avLst/>
          </a:prstGeom>
          <a:solidFill>
            <a:schemeClr val="accent1">
              <a:lumMod val="50000"/>
            </a:schemeClr>
          </a:solidFill>
          <a:ln>
            <a:noFill/>
          </a:ln>
        </p:spPr>
        <p:txBody>
          <a:bodyPr wrap="square" lIns="45720" tIns="54864" rIns="45720" bIns="54864" anchor="ctr">
            <a:normAutofit/>
          </a:bodyPr>
          <a:lstStyle/>
          <a:p>
            <a:pPr algn="ctr">
              <a:buNone/>
            </a:pPr>
            <a:r>
              <a:rPr lang="en-US" sz="2000" b="1" dirty="0">
                <a:solidFill>
                  <a:schemeClr val="bg1"/>
                </a:solidFill>
                <a:latin typeface="Calibri"/>
                <a:cs typeface="Calibri"/>
              </a:rPr>
              <a:t>Qualitative</a:t>
            </a:r>
          </a:p>
          <a:p>
            <a:pPr algn="ctr">
              <a:spcBef>
                <a:spcPts val="100"/>
              </a:spcBef>
              <a:buNone/>
            </a:pPr>
            <a:r>
              <a:rPr lang="en-US" sz="2000" b="1" dirty="0">
                <a:solidFill>
                  <a:schemeClr val="bg1"/>
                </a:solidFill>
                <a:latin typeface="Calibri"/>
                <a:cs typeface="Calibri"/>
              </a:rPr>
              <a:t>Collateral</a:t>
            </a:r>
          </a:p>
        </p:txBody>
      </p:sp>
      <p:sp>
        <p:nvSpPr>
          <p:cNvPr id="17" name="s17"/>
          <p:cNvSpPr/>
          <p:nvPr/>
        </p:nvSpPr>
        <p:spPr>
          <a:xfrm>
            <a:off x="586130" y="2103120"/>
            <a:ext cx="3246120" cy="1325880"/>
          </a:xfrm>
          <a:prstGeom prst="roundRect">
            <a:avLst>
              <a:gd name="adj" fmla="val 6000"/>
            </a:avLst>
          </a:prstGeom>
          <a:solidFill>
            <a:schemeClr val="accent1">
              <a:lumMod val="20000"/>
              <a:lumOff val="80000"/>
            </a:schemeClr>
          </a:solidFill>
          <a:ln w="15875">
            <a:solidFill>
              <a:srgbClr val="005198"/>
            </a:solidFill>
          </a:ln>
        </p:spPr>
        <p:txBody>
          <a:bodyPr wrap="square" lIns="91440" tIns="54864" rIns="91440" bIns="54864" anchor="t">
            <a:normAutofit/>
          </a:bodyPr>
          <a:lstStyle/>
          <a:p>
            <a:endParaRPr sz="2000"/>
          </a:p>
        </p:txBody>
      </p:sp>
      <p:sp>
        <p:nvSpPr>
          <p:cNvPr id="18" name="s18"/>
          <p:cNvSpPr/>
          <p:nvPr/>
        </p:nvSpPr>
        <p:spPr>
          <a:xfrm>
            <a:off x="805586" y="2267712"/>
            <a:ext cx="2807208" cy="384048"/>
          </a:xfrm>
          <a:prstGeom prst="rect">
            <a:avLst/>
          </a:prstGeom>
          <a:noFill/>
          <a:ln>
            <a:noFill/>
          </a:ln>
        </p:spPr>
        <p:txBody>
          <a:bodyPr wrap="square" lIns="0" tIns="0" rIns="91440" bIns="0" anchor="t">
            <a:normAutofit/>
          </a:bodyPr>
          <a:lstStyle/>
          <a:p>
            <a:pPr>
              <a:buNone/>
            </a:pPr>
            <a:r>
              <a:rPr lang="en-US" sz="2000" b="1" dirty="0">
                <a:latin typeface="Calibri"/>
                <a:cs typeface="Calibri"/>
              </a:rPr>
              <a:t>Impact</a:t>
            </a:r>
          </a:p>
        </p:txBody>
      </p:sp>
      <p:sp>
        <p:nvSpPr>
          <p:cNvPr id="19" name="s19"/>
          <p:cNvSpPr/>
          <p:nvPr/>
        </p:nvSpPr>
        <p:spPr>
          <a:xfrm>
            <a:off x="805586" y="2670048"/>
            <a:ext cx="2807208" cy="640080"/>
          </a:xfrm>
          <a:prstGeom prst="rect">
            <a:avLst/>
          </a:prstGeom>
          <a:noFill/>
          <a:ln>
            <a:noFill/>
          </a:ln>
        </p:spPr>
        <p:txBody>
          <a:bodyPr wrap="square" lIns="0" tIns="0" rIns="91440" bIns="0" anchor="t">
            <a:noAutofit/>
          </a:bodyPr>
          <a:lstStyle/>
          <a:p>
            <a:pPr>
              <a:lnSpc>
                <a:spcPct val="110000"/>
              </a:lnSpc>
              <a:buNone/>
            </a:pPr>
            <a:r>
              <a:rPr lang="en-US" sz="2000" dirty="0">
                <a:solidFill>
                  <a:srgbClr val="2E2E2F"/>
                </a:solidFill>
                <a:latin typeface="Calibri"/>
                <a:cs typeface="Calibri"/>
              </a:rPr>
              <a:t>Importance of the service and of the physical asset</a:t>
            </a:r>
          </a:p>
        </p:txBody>
      </p:sp>
      <p:sp>
        <p:nvSpPr>
          <p:cNvPr id="20" name="s20"/>
          <p:cNvSpPr/>
          <p:nvPr/>
        </p:nvSpPr>
        <p:spPr>
          <a:xfrm>
            <a:off x="8349386" y="2103120"/>
            <a:ext cx="3246120" cy="1325880"/>
          </a:xfrm>
          <a:prstGeom prst="roundRect">
            <a:avLst>
              <a:gd name="adj" fmla="val 6000"/>
            </a:avLst>
          </a:prstGeom>
          <a:solidFill>
            <a:schemeClr val="accent1">
              <a:lumMod val="40000"/>
              <a:lumOff val="60000"/>
            </a:schemeClr>
          </a:solidFill>
          <a:ln w="15875">
            <a:solidFill>
              <a:srgbClr val="F59825"/>
            </a:solidFill>
          </a:ln>
        </p:spPr>
        <p:txBody>
          <a:bodyPr wrap="square" lIns="91440" tIns="54864" rIns="91440" bIns="54864" anchor="t">
            <a:normAutofit/>
          </a:bodyPr>
          <a:lstStyle/>
          <a:p>
            <a:endParaRPr sz="2000"/>
          </a:p>
        </p:txBody>
      </p:sp>
      <p:sp>
        <p:nvSpPr>
          <p:cNvPr id="21" name="s21"/>
          <p:cNvSpPr/>
          <p:nvPr/>
        </p:nvSpPr>
        <p:spPr>
          <a:xfrm>
            <a:off x="8568842" y="2267712"/>
            <a:ext cx="2807208" cy="384048"/>
          </a:xfrm>
          <a:prstGeom prst="rect">
            <a:avLst/>
          </a:prstGeom>
          <a:noFill/>
          <a:ln>
            <a:noFill/>
          </a:ln>
        </p:spPr>
        <p:txBody>
          <a:bodyPr wrap="square" lIns="0" tIns="0" rIns="91440" bIns="0" anchor="t">
            <a:normAutofit/>
          </a:bodyPr>
          <a:lstStyle/>
          <a:p>
            <a:pPr>
              <a:buNone/>
            </a:pPr>
            <a:r>
              <a:rPr lang="en-US" sz="2000" b="1" dirty="0">
                <a:latin typeface="Calibri"/>
                <a:cs typeface="Calibri"/>
              </a:rPr>
              <a:t>Commitment to place</a:t>
            </a:r>
          </a:p>
        </p:txBody>
      </p:sp>
      <p:sp>
        <p:nvSpPr>
          <p:cNvPr id="22" name="s22"/>
          <p:cNvSpPr/>
          <p:nvPr/>
        </p:nvSpPr>
        <p:spPr>
          <a:xfrm>
            <a:off x="8568842" y="2670048"/>
            <a:ext cx="2807208" cy="640080"/>
          </a:xfrm>
          <a:prstGeom prst="rect">
            <a:avLst/>
          </a:prstGeom>
          <a:noFill/>
          <a:ln>
            <a:noFill/>
          </a:ln>
        </p:spPr>
        <p:txBody>
          <a:bodyPr wrap="square" lIns="0" tIns="0" rIns="91440" bIns="0" anchor="t">
            <a:noAutofit/>
          </a:bodyPr>
          <a:lstStyle/>
          <a:p>
            <a:pPr>
              <a:lnSpc>
                <a:spcPct val="110000"/>
              </a:lnSpc>
              <a:buNone/>
            </a:pPr>
            <a:r>
              <a:rPr lang="en-US" sz="2000" dirty="0">
                <a:solidFill>
                  <a:srgbClr val="2E2E2F"/>
                </a:solidFill>
                <a:latin typeface="Calibri"/>
                <a:cs typeface="Calibri"/>
              </a:rPr>
              <a:t>A durable stake in the community and location</a:t>
            </a:r>
          </a:p>
        </p:txBody>
      </p:sp>
      <p:sp>
        <p:nvSpPr>
          <p:cNvPr id="23" name="s23"/>
          <p:cNvSpPr/>
          <p:nvPr/>
        </p:nvSpPr>
        <p:spPr>
          <a:xfrm>
            <a:off x="586130" y="4828032"/>
            <a:ext cx="3246120" cy="1325880"/>
          </a:xfrm>
          <a:prstGeom prst="roundRect">
            <a:avLst>
              <a:gd name="adj" fmla="val 6000"/>
            </a:avLst>
          </a:prstGeom>
          <a:solidFill>
            <a:schemeClr val="accent1">
              <a:lumMod val="60000"/>
              <a:lumOff val="40000"/>
            </a:schemeClr>
          </a:solidFill>
          <a:ln w="15875">
            <a:solidFill>
              <a:srgbClr val="267939"/>
            </a:solidFill>
          </a:ln>
        </p:spPr>
        <p:txBody>
          <a:bodyPr wrap="square" lIns="91440" tIns="54864" rIns="91440" bIns="54864" anchor="t">
            <a:normAutofit/>
          </a:bodyPr>
          <a:lstStyle/>
          <a:p>
            <a:endParaRPr sz="2000"/>
          </a:p>
        </p:txBody>
      </p:sp>
      <p:sp>
        <p:nvSpPr>
          <p:cNvPr id="24" name="s24"/>
          <p:cNvSpPr/>
          <p:nvPr/>
        </p:nvSpPr>
        <p:spPr>
          <a:xfrm>
            <a:off x="805586" y="4992624"/>
            <a:ext cx="2807208" cy="384048"/>
          </a:xfrm>
          <a:prstGeom prst="rect">
            <a:avLst/>
          </a:prstGeom>
          <a:noFill/>
          <a:ln>
            <a:noFill/>
          </a:ln>
        </p:spPr>
        <p:txBody>
          <a:bodyPr wrap="square" lIns="0" tIns="0" rIns="91440" bIns="0" anchor="t">
            <a:normAutofit/>
          </a:bodyPr>
          <a:lstStyle/>
          <a:p>
            <a:pPr>
              <a:buNone/>
            </a:pPr>
            <a:r>
              <a:rPr lang="en-US" sz="2000" b="1" dirty="0">
                <a:latin typeface="Calibri"/>
                <a:cs typeface="Calibri"/>
              </a:rPr>
              <a:t>Community support</a:t>
            </a:r>
          </a:p>
        </p:txBody>
      </p:sp>
      <p:sp>
        <p:nvSpPr>
          <p:cNvPr id="25" name="s25"/>
          <p:cNvSpPr/>
          <p:nvPr/>
        </p:nvSpPr>
        <p:spPr>
          <a:xfrm>
            <a:off x="805586" y="5394960"/>
            <a:ext cx="2807208" cy="640080"/>
          </a:xfrm>
          <a:prstGeom prst="rect">
            <a:avLst/>
          </a:prstGeom>
          <a:noFill/>
          <a:ln>
            <a:noFill/>
          </a:ln>
        </p:spPr>
        <p:txBody>
          <a:bodyPr wrap="square" lIns="0" tIns="0" rIns="91440" bIns="0" anchor="t">
            <a:noAutofit/>
          </a:bodyPr>
          <a:lstStyle/>
          <a:p>
            <a:pPr>
              <a:lnSpc>
                <a:spcPct val="110000"/>
              </a:lnSpc>
              <a:buNone/>
            </a:pPr>
            <a:r>
              <a:rPr lang="en-US" sz="2000" dirty="0">
                <a:solidFill>
                  <a:srgbClr val="2E2E2F"/>
                </a:solidFill>
                <a:latin typeface="Calibri"/>
                <a:cs typeface="Calibri"/>
              </a:rPr>
              <a:t>Documented backing from the people served</a:t>
            </a:r>
          </a:p>
        </p:txBody>
      </p:sp>
      <p:sp>
        <p:nvSpPr>
          <p:cNvPr id="26" name="s26"/>
          <p:cNvSpPr/>
          <p:nvPr/>
        </p:nvSpPr>
        <p:spPr>
          <a:xfrm>
            <a:off x="8349386" y="4828032"/>
            <a:ext cx="3246120" cy="1325880"/>
          </a:xfrm>
          <a:prstGeom prst="roundRect">
            <a:avLst>
              <a:gd name="adj" fmla="val 6000"/>
            </a:avLst>
          </a:prstGeom>
          <a:solidFill>
            <a:schemeClr val="accent1">
              <a:lumMod val="75000"/>
            </a:schemeClr>
          </a:solidFill>
          <a:ln w="15875">
            <a:solidFill>
              <a:srgbClr val="4F3177"/>
            </a:solidFill>
          </a:ln>
        </p:spPr>
        <p:txBody>
          <a:bodyPr wrap="square" lIns="91440" tIns="54864" rIns="91440" bIns="54864" anchor="t">
            <a:normAutofit/>
          </a:bodyPr>
          <a:lstStyle/>
          <a:p>
            <a:endParaRPr sz="2000"/>
          </a:p>
        </p:txBody>
      </p:sp>
      <p:sp>
        <p:nvSpPr>
          <p:cNvPr id="27" name="s27"/>
          <p:cNvSpPr/>
          <p:nvPr/>
        </p:nvSpPr>
        <p:spPr>
          <a:xfrm>
            <a:off x="8568842" y="4992624"/>
            <a:ext cx="2807208" cy="384048"/>
          </a:xfrm>
          <a:prstGeom prst="rect">
            <a:avLst/>
          </a:prstGeom>
          <a:noFill/>
          <a:ln>
            <a:noFill/>
          </a:ln>
        </p:spPr>
        <p:txBody>
          <a:bodyPr wrap="square" lIns="0" tIns="0" rIns="91440" bIns="0" anchor="t">
            <a:normAutofit/>
          </a:bodyPr>
          <a:lstStyle/>
          <a:p>
            <a:pPr>
              <a:buNone/>
            </a:pPr>
            <a:r>
              <a:rPr lang="en-US" sz="2000" b="1" dirty="0">
                <a:solidFill>
                  <a:schemeClr val="bg1"/>
                </a:solidFill>
                <a:latin typeface="Calibri"/>
                <a:cs typeface="Calibri"/>
              </a:rPr>
              <a:t>Experience &amp; mission</a:t>
            </a:r>
          </a:p>
        </p:txBody>
      </p:sp>
      <p:sp>
        <p:nvSpPr>
          <p:cNvPr id="28" name="s28"/>
          <p:cNvSpPr/>
          <p:nvPr/>
        </p:nvSpPr>
        <p:spPr>
          <a:xfrm>
            <a:off x="8568842" y="5394960"/>
            <a:ext cx="2807208" cy="640080"/>
          </a:xfrm>
          <a:prstGeom prst="rect">
            <a:avLst/>
          </a:prstGeom>
          <a:noFill/>
          <a:ln>
            <a:noFill/>
          </a:ln>
        </p:spPr>
        <p:txBody>
          <a:bodyPr wrap="square" lIns="0" tIns="0" rIns="91440" bIns="0" anchor="t">
            <a:noAutofit/>
          </a:bodyPr>
          <a:lstStyle/>
          <a:p>
            <a:pPr>
              <a:lnSpc>
                <a:spcPct val="110000"/>
              </a:lnSpc>
              <a:buNone/>
            </a:pPr>
            <a:r>
              <a:rPr lang="en-US" sz="2000" dirty="0">
                <a:solidFill>
                  <a:schemeClr val="bg1"/>
                </a:solidFill>
                <a:latin typeface="Calibri"/>
                <a:cs typeface="Calibri"/>
              </a:rPr>
              <a:t>Mission commitment and a history of success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F77C-CCE5-7DD8-41DE-D9D16B27C4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042F47-01F6-F90F-01D1-7B3F0B9CE2B6}"/>
              </a:ext>
            </a:extLst>
          </p:cNvPr>
          <p:cNvSpPr>
            <a:spLocks noGrp="1"/>
          </p:cNvSpPr>
          <p:nvPr>
            <p:ph type="ctrTitle"/>
          </p:nvPr>
        </p:nvSpPr>
        <p:spPr/>
        <p:txBody>
          <a:bodyPr/>
          <a:lstStyle/>
          <a:p>
            <a:r>
              <a:rPr lang="en-US" dirty="0"/>
              <a:t>Discussion</a:t>
            </a:r>
          </a:p>
        </p:txBody>
      </p:sp>
      <p:sp>
        <p:nvSpPr>
          <p:cNvPr id="5" name="Text Placeholder 4">
            <a:extLst>
              <a:ext uri="{FF2B5EF4-FFF2-40B4-BE49-F238E27FC236}">
                <a16:creationId xmlns:a16="http://schemas.microsoft.com/office/drawing/2014/main" id="{00138490-51AF-926D-C414-12A2B603C94F}"/>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031804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D9EA8-C676-C8EA-6544-8ACAC9BA1E03}"/>
              </a:ext>
            </a:extLst>
          </p:cNvPr>
          <p:cNvSpPr>
            <a:spLocks noGrp="1"/>
          </p:cNvSpPr>
          <p:nvPr>
            <p:ph type="ctrTitle"/>
          </p:nvPr>
        </p:nvSpPr>
        <p:spPr/>
        <p:txBody>
          <a:bodyPr/>
          <a:lstStyle/>
          <a:p>
            <a:r>
              <a:rPr lang="en-US"/>
              <a:t>How We Work</a:t>
            </a:r>
          </a:p>
        </p:txBody>
      </p:sp>
      <p:pic>
        <p:nvPicPr>
          <p:cNvPr id="5" name="Picture 2">
            <a:extLst>
              <a:ext uri="{FF2B5EF4-FFF2-40B4-BE49-F238E27FC236}">
                <a16:creationId xmlns:a16="http://schemas.microsoft.com/office/drawing/2014/main" id="{9C80FC91-0C2E-F66D-AB8F-7D5C7ACDD9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225675" y="3239294"/>
            <a:ext cx="1939925" cy="193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a:extLst>
              <a:ext uri="{FF2B5EF4-FFF2-40B4-BE49-F238E27FC236}">
                <a16:creationId xmlns:a16="http://schemas.microsoft.com/office/drawing/2014/main" id="{B2F65D12-8279-CA60-918E-62F078A519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143375" y="2713037"/>
            <a:ext cx="1939925" cy="193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a:extLst>
              <a:ext uri="{FF2B5EF4-FFF2-40B4-BE49-F238E27FC236}">
                <a16:creationId xmlns:a16="http://schemas.microsoft.com/office/drawing/2014/main" id="{6994E701-9891-3D14-41E0-326EEA8908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086475" y="3226594"/>
            <a:ext cx="1938337" cy="1938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a:extLst>
              <a:ext uri="{FF2B5EF4-FFF2-40B4-BE49-F238E27FC236}">
                <a16:creationId xmlns:a16="http://schemas.microsoft.com/office/drawing/2014/main" id="{84D66CAA-2C44-3A3D-2D12-7B52F8B290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8110537" y="3060700"/>
            <a:ext cx="1939925" cy="193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6">
            <a:extLst>
              <a:ext uri="{FF2B5EF4-FFF2-40B4-BE49-F238E27FC236}">
                <a16:creationId xmlns:a16="http://schemas.microsoft.com/office/drawing/2014/main" id="{28D90C6D-274C-694A-69FD-86084DA4D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2889594" y="3713163"/>
            <a:ext cx="645423" cy="925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a:extLst>
              <a:ext uri="{FF2B5EF4-FFF2-40B4-BE49-F238E27FC236}">
                <a16:creationId xmlns:a16="http://schemas.microsoft.com/office/drawing/2014/main" id="{D58636B3-511A-17F0-48E1-F780C6F3DC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4907023" y="3236913"/>
            <a:ext cx="438027"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8">
            <a:extLst>
              <a:ext uri="{FF2B5EF4-FFF2-40B4-BE49-F238E27FC236}">
                <a16:creationId xmlns:a16="http://schemas.microsoft.com/office/drawing/2014/main" id="{2CB13211-3802-6A4C-8534-0D4C737742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6778625" y="3747259"/>
            <a:ext cx="552450" cy="965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9">
            <a:extLst>
              <a:ext uri="{FF2B5EF4-FFF2-40B4-BE49-F238E27FC236}">
                <a16:creationId xmlns:a16="http://schemas.microsoft.com/office/drawing/2014/main" id="{8676301E-5F73-73D6-2DD7-756486C311E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bwMode="auto">
          <a:xfrm>
            <a:off x="8731250" y="3605213"/>
            <a:ext cx="679449" cy="849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AutoShape 14">
            <a:extLst>
              <a:ext uri="{FF2B5EF4-FFF2-40B4-BE49-F238E27FC236}">
                <a16:creationId xmlns:a16="http://schemas.microsoft.com/office/drawing/2014/main" id="{EA0D6285-5B56-3A8A-38B2-4053D2A57013}"/>
              </a:ext>
            </a:extLst>
          </p:cNvPr>
          <p:cNvSpPr>
            <a:spLocks/>
          </p:cNvSpPr>
          <p:nvPr/>
        </p:nvSpPr>
        <p:spPr bwMode="auto">
          <a:xfrm>
            <a:off x="2551112" y="1514475"/>
            <a:ext cx="1235075" cy="846138"/>
          </a:xfrm>
          <a:custGeom>
            <a:avLst/>
            <a:gdLst>
              <a:gd name="T0" fmla="*/ 616863 w 21600"/>
              <a:gd name="T1" fmla="*/ 422910 h 21600"/>
              <a:gd name="T2" fmla="*/ 616863 w 21600"/>
              <a:gd name="T3" fmla="*/ 422910 h 21600"/>
              <a:gd name="T4" fmla="*/ 616863 w 21600"/>
              <a:gd name="T5" fmla="*/ 422910 h 21600"/>
              <a:gd name="T6" fmla="*/ 616863 w 21600"/>
              <a:gd name="T7" fmla="*/ 42291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7145" tIns="17145" rIns="17145" bIns="17145"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en-US" sz="1600" b="1">
                <a:solidFill>
                  <a:srgbClr val="606060"/>
                </a:solidFill>
                <a:latin typeface="Calibri" pitchFamily="34" charset="0"/>
                <a:cs typeface="Calibri" pitchFamily="34" charset="0"/>
                <a:sym typeface="Calibri" pitchFamily="34" charset="0"/>
              </a:rPr>
              <a:t>ORGANIZED</a:t>
            </a:r>
            <a:r>
              <a:rPr lang="en-US" altLang="en-US">
                <a:solidFill>
                  <a:srgbClr val="606060"/>
                </a:solidFill>
                <a:latin typeface="Calibri" pitchFamily="34" charset="0"/>
                <a:cs typeface="Calibri" pitchFamily="34" charset="0"/>
                <a:sym typeface="Calibri" pitchFamily="34" charset="0"/>
              </a:rPr>
              <a:t> </a:t>
            </a:r>
          </a:p>
          <a:p>
            <a:pPr algn="ctr" eaLnBrk="1" fontAlgn="base" hangingPunct="1">
              <a:spcBef>
                <a:spcPct val="0"/>
              </a:spcBef>
              <a:spcAft>
                <a:spcPct val="0"/>
              </a:spcAft>
            </a:pPr>
            <a:r>
              <a:rPr lang="en-US" altLang="en-US">
                <a:solidFill>
                  <a:srgbClr val="005198"/>
                </a:solidFill>
                <a:latin typeface="Calibri" pitchFamily="34" charset="0"/>
                <a:cs typeface="Calibri" pitchFamily="34" charset="0"/>
                <a:sym typeface="Calibri" pitchFamily="34" charset="0"/>
              </a:rPr>
              <a:t>PEOPLE</a:t>
            </a:r>
            <a:endParaRPr lang="en-US" altLang="en-US">
              <a:solidFill>
                <a:srgbClr val="005198"/>
              </a:solidFill>
            </a:endParaRPr>
          </a:p>
        </p:txBody>
      </p:sp>
      <p:sp>
        <p:nvSpPr>
          <p:cNvPr id="14" name="AutoShape 15">
            <a:extLst>
              <a:ext uri="{FF2B5EF4-FFF2-40B4-BE49-F238E27FC236}">
                <a16:creationId xmlns:a16="http://schemas.microsoft.com/office/drawing/2014/main" id="{999870B4-45CB-6ADF-A966-9F7243208A3C}"/>
              </a:ext>
            </a:extLst>
          </p:cNvPr>
          <p:cNvSpPr>
            <a:spLocks/>
          </p:cNvSpPr>
          <p:nvPr/>
        </p:nvSpPr>
        <p:spPr bwMode="auto">
          <a:xfrm>
            <a:off x="4541837" y="1514475"/>
            <a:ext cx="1233488" cy="846138"/>
          </a:xfrm>
          <a:custGeom>
            <a:avLst/>
            <a:gdLst>
              <a:gd name="T0" fmla="*/ 616506 w 21600"/>
              <a:gd name="T1" fmla="*/ 422910 h 21600"/>
              <a:gd name="T2" fmla="*/ 616506 w 21600"/>
              <a:gd name="T3" fmla="*/ 422910 h 21600"/>
              <a:gd name="T4" fmla="*/ 616506 w 21600"/>
              <a:gd name="T5" fmla="*/ 422910 h 21600"/>
              <a:gd name="T6" fmla="*/ 616506 w 21600"/>
              <a:gd name="T7" fmla="*/ 42291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7145" tIns="17145" rIns="17145" bIns="17145"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en-US" sz="1600" b="1">
                <a:solidFill>
                  <a:srgbClr val="606060"/>
                </a:solidFill>
                <a:latin typeface="Calibri" pitchFamily="34" charset="0"/>
                <a:cs typeface="Calibri" pitchFamily="34" charset="0"/>
                <a:sym typeface="Calibri" pitchFamily="34" charset="0"/>
              </a:rPr>
              <a:t>ORGANIZED</a:t>
            </a:r>
            <a:r>
              <a:rPr lang="en-US" altLang="en-US">
                <a:solidFill>
                  <a:srgbClr val="606060"/>
                </a:solidFill>
                <a:latin typeface="Calibri" pitchFamily="34" charset="0"/>
                <a:cs typeface="Calibri" pitchFamily="34" charset="0"/>
                <a:sym typeface="Calibri" pitchFamily="34" charset="0"/>
              </a:rPr>
              <a:t> </a:t>
            </a:r>
          </a:p>
          <a:p>
            <a:pPr algn="ctr" eaLnBrk="1" fontAlgn="base" hangingPunct="1">
              <a:spcBef>
                <a:spcPct val="0"/>
              </a:spcBef>
              <a:spcAft>
                <a:spcPct val="0"/>
              </a:spcAft>
            </a:pPr>
            <a:r>
              <a:rPr lang="en-US" altLang="en-US">
                <a:solidFill>
                  <a:srgbClr val="DE6024"/>
                </a:solidFill>
                <a:latin typeface="Calibri" pitchFamily="34" charset="0"/>
                <a:cs typeface="Calibri" pitchFamily="34" charset="0"/>
                <a:sym typeface="Calibri" pitchFamily="34" charset="0"/>
              </a:rPr>
              <a:t>MONEY</a:t>
            </a:r>
            <a:endParaRPr lang="en-US" altLang="en-US">
              <a:solidFill>
                <a:srgbClr val="DE6024"/>
              </a:solidFill>
            </a:endParaRPr>
          </a:p>
        </p:txBody>
      </p:sp>
      <p:sp>
        <p:nvSpPr>
          <p:cNvPr id="15" name="AutoShape 16">
            <a:extLst>
              <a:ext uri="{FF2B5EF4-FFF2-40B4-BE49-F238E27FC236}">
                <a16:creationId xmlns:a16="http://schemas.microsoft.com/office/drawing/2014/main" id="{2BFE838B-AC6A-E434-22D5-294799F2B843}"/>
              </a:ext>
            </a:extLst>
          </p:cNvPr>
          <p:cNvSpPr>
            <a:spLocks/>
          </p:cNvSpPr>
          <p:nvPr/>
        </p:nvSpPr>
        <p:spPr bwMode="auto">
          <a:xfrm>
            <a:off x="6238875" y="1514475"/>
            <a:ext cx="1727200" cy="846138"/>
          </a:xfrm>
          <a:custGeom>
            <a:avLst/>
            <a:gdLst>
              <a:gd name="T0" fmla="*/ 863680 w 21600"/>
              <a:gd name="T1" fmla="*/ 422910 h 21600"/>
              <a:gd name="T2" fmla="*/ 863680 w 21600"/>
              <a:gd name="T3" fmla="*/ 422910 h 21600"/>
              <a:gd name="T4" fmla="*/ 863680 w 21600"/>
              <a:gd name="T5" fmla="*/ 422910 h 21600"/>
              <a:gd name="T6" fmla="*/ 863680 w 21600"/>
              <a:gd name="T7" fmla="*/ 42291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7145" tIns="17145" rIns="17145" bIns="17145"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en-US" sz="1600" b="1">
                <a:solidFill>
                  <a:srgbClr val="606060"/>
                </a:solidFill>
                <a:latin typeface="Calibri" pitchFamily="34" charset="0"/>
                <a:cs typeface="Calibri" pitchFamily="34" charset="0"/>
                <a:sym typeface="Calibri" pitchFamily="34" charset="0"/>
              </a:rPr>
              <a:t>ORGANIZED</a:t>
            </a:r>
            <a:r>
              <a:rPr lang="en-US" altLang="en-US">
                <a:solidFill>
                  <a:srgbClr val="606060"/>
                </a:solidFill>
                <a:latin typeface="Calibri" pitchFamily="34" charset="0"/>
                <a:cs typeface="Calibri" pitchFamily="34" charset="0"/>
                <a:sym typeface="Calibri" pitchFamily="34" charset="0"/>
              </a:rPr>
              <a:t> </a:t>
            </a:r>
          </a:p>
          <a:p>
            <a:pPr algn="ctr" eaLnBrk="1" fontAlgn="base" hangingPunct="1">
              <a:spcBef>
                <a:spcPct val="0"/>
              </a:spcBef>
              <a:spcAft>
                <a:spcPct val="0"/>
              </a:spcAft>
            </a:pPr>
            <a:r>
              <a:rPr lang="en-US" altLang="en-US">
                <a:solidFill>
                  <a:srgbClr val="247938"/>
                </a:solidFill>
                <a:latin typeface="Calibri" pitchFamily="34" charset="0"/>
                <a:cs typeface="Calibri" pitchFamily="34" charset="0"/>
                <a:sym typeface="Calibri" pitchFamily="34" charset="0"/>
              </a:rPr>
              <a:t>CAPACITY</a:t>
            </a:r>
            <a:endParaRPr lang="en-US" altLang="en-US">
              <a:solidFill>
                <a:srgbClr val="247938"/>
              </a:solidFill>
            </a:endParaRPr>
          </a:p>
        </p:txBody>
      </p:sp>
      <p:sp>
        <p:nvSpPr>
          <p:cNvPr id="16" name="AutoShape 17">
            <a:extLst>
              <a:ext uri="{FF2B5EF4-FFF2-40B4-BE49-F238E27FC236}">
                <a16:creationId xmlns:a16="http://schemas.microsoft.com/office/drawing/2014/main" id="{86220F7D-8FF1-B376-952E-2D98E4A6F08F}"/>
              </a:ext>
            </a:extLst>
          </p:cNvPr>
          <p:cNvSpPr>
            <a:spLocks/>
          </p:cNvSpPr>
          <p:nvPr/>
        </p:nvSpPr>
        <p:spPr bwMode="auto">
          <a:xfrm>
            <a:off x="8520112" y="1514475"/>
            <a:ext cx="1231900" cy="846138"/>
          </a:xfrm>
          <a:custGeom>
            <a:avLst/>
            <a:gdLst>
              <a:gd name="T0" fmla="*/ 616506 w 21600"/>
              <a:gd name="T1" fmla="*/ 422910 h 21600"/>
              <a:gd name="T2" fmla="*/ 616506 w 21600"/>
              <a:gd name="T3" fmla="*/ 422910 h 21600"/>
              <a:gd name="T4" fmla="*/ 616506 w 21600"/>
              <a:gd name="T5" fmla="*/ 422910 h 21600"/>
              <a:gd name="T6" fmla="*/ 616506 w 21600"/>
              <a:gd name="T7" fmla="*/ 42291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7145" tIns="17145" rIns="17145" bIns="17145"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en-US" sz="1600" b="1">
                <a:solidFill>
                  <a:srgbClr val="606060"/>
                </a:solidFill>
                <a:latin typeface="Calibri" pitchFamily="34" charset="0"/>
                <a:cs typeface="Calibri" pitchFamily="34" charset="0"/>
                <a:sym typeface="Calibri" pitchFamily="34" charset="0"/>
              </a:rPr>
              <a:t>ORGANIZED</a:t>
            </a:r>
            <a:r>
              <a:rPr lang="en-US" altLang="en-US">
                <a:solidFill>
                  <a:srgbClr val="606060"/>
                </a:solidFill>
                <a:latin typeface="Calibri" pitchFamily="34" charset="0"/>
                <a:cs typeface="Calibri" pitchFamily="34" charset="0"/>
                <a:sym typeface="Calibri" pitchFamily="34" charset="0"/>
              </a:rPr>
              <a:t> </a:t>
            </a:r>
          </a:p>
          <a:p>
            <a:pPr algn="ctr" eaLnBrk="1" fontAlgn="base" hangingPunct="1">
              <a:spcBef>
                <a:spcPct val="0"/>
              </a:spcBef>
              <a:spcAft>
                <a:spcPct val="0"/>
              </a:spcAft>
            </a:pPr>
            <a:r>
              <a:rPr lang="en-US" altLang="en-US">
                <a:solidFill>
                  <a:srgbClr val="D02526"/>
                </a:solidFill>
                <a:latin typeface="Calibri" pitchFamily="34" charset="0"/>
                <a:cs typeface="Calibri" pitchFamily="34" charset="0"/>
                <a:sym typeface="Calibri" pitchFamily="34" charset="0"/>
              </a:rPr>
              <a:t>DATA</a:t>
            </a:r>
            <a:endParaRPr lang="en-US" altLang="en-US">
              <a:solidFill>
                <a:srgbClr val="D02526"/>
              </a:solidFill>
            </a:endParaRPr>
          </a:p>
        </p:txBody>
      </p:sp>
    </p:spTree>
    <p:extLst>
      <p:ext uri="{BB962C8B-B14F-4D97-AF65-F5344CB8AC3E}">
        <p14:creationId xmlns:p14="http://schemas.microsoft.com/office/powerpoint/2010/main" val="1975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5080448" presetClass="entr" presetSubtype="155342760" fill="hold" nodeType="after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par>
                          <p:cTn id="7" fill="hold">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childTnLst>
                          </p:cTn>
                        </p:par>
                        <p:par>
                          <p:cTn id="11" fill="hold">
                            <p:stCondLst>
                              <p:cond delay="1000"/>
                            </p:stCondLst>
                            <p:childTnLst>
                              <p:par>
                                <p:cTn id="12" presetID="245080448" presetClass="entr" presetSubtype="155342928" fill="hold" nodeType="afterEffect">
                                  <p:stCondLst>
                                    <p:cond delay="0"/>
                                  </p:stCondLst>
                                  <p:childTnLst>
                                    <p:set>
                                      <p:cBhvr>
                                        <p:cTn id="13" dur="1" fill="hold">
                                          <p:stCondLst>
                                            <p:cond delay="499"/>
                                          </p:stCondLst>
                                        </p:cTn>
                                        <p:tgtEl>
                                          <p:spTgt spid="10"/>
                                        </p:tgtEl>
                                        <p:attrNameLst>
                                          <p:attrName>style.visibility</p:attrName>
                                        </p:attrNameLst>
                                      </p:cBhvr>
                                      <p:to>
                                        <p:strVal val="visible"/>
                                      </p:to>
                                    </p:set>
                                  </p:childTnLst>
                                </p:cTn>
                              </p:par>
                            </p:childTnLst>
                          </p:cTn>
                        </p:par>
                        <p:par>
                          <p:cTn id="14" fill="hold">
                            <p:stCondLst>
                              <p:cond delay="1500"/>
                            </p:stCondLst>
                            <p:childTnLst>
                              <p:par>
                                <p:cTn id="15" presetID="9"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par>
                          <p:cTn id="18" fill="hold">
                            <p:stCondLst>
                              <p:cond delay="2000"/>
                            </p:stCondLst>
                            <p:childTnLst>
                              <p:par>
                                <p:cTn id="19" presetID="245080448" presetClass="entr" presetSubtype="155343104" fill="hold" nodeType="afterEffect">
                                  <p:stCondLst>
                                    <p:cond delay="0"/>
                                  </p:stCondLst>
                                  <p:childTnLst>
                                    <p:set>
                                      <p:cBhvr>
                                        <p:cTn id="20" dur="1" fill="hold">
                                          <p:stCondLst>
                                            <p:cond delay="499"/>
                                          </p:stCondLst>
                                        </p:cTn>
                                        <p:tgtEl>
                                          <p:spTgt spid="11"/>
                                        </p:tgtEl>
                                        <p:attrNameLst>
                                          <p:attrName>style.visibility</p:attrName>
                                        </p:attrNameLst>
                                      </p:cBhvr>
                                      <p:to>
                                        <p:strVal val="visible"/>
                                      </p:to>
                                    </p:set>
                                  </p:childTnLst>
                                </p:cTn>
                              </p:par>
                            </p:childTnLst>
                          </p:cTn>
                        </p:par>
                        <p:par>
                          <p:cTn id="21" fill="hold">
                            <p:stCondLst>
                              <p:cond delay="2500"/>
                            </p:stCondLst>
                            <p:childTnLst>
                              <p:par>
                                <p:cTn id="22" presetID="9"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dissolve">
                                      <p:cBhvr>
                                        <p:cTn id="24" dur="500"/>
                                        <p:tgtEl>
                                          <p:spTgt spid="16"/>
                                        </p:tgtEl>
                                      </p:cBhvr>
                                    </p:animEffect>
                                  </p:childTnLst>
                                </p:cTn>
                              </p:par>
                            </p:childTnLst>
                          </p:cTn>
                        </p:par>
                        <p:par>
                          <p:cTn id="25" fill="hold">
                            <p:stCondLst>
                              <p:cond delay="3000"/>
                            </p:stCondLst>
                            <p:childTnLst>
                              <p:par>
                                <p:cTn id="26" presetID="245080448" presetClass="entr" presetSubtype="155343272" fill="hold" nodeType="afterEffect">
                                  <p:stCondLst>
                                    <p:cond delay="0"/>
                                  </p:stCondLst>
                                  <p:childTnLst>
                                    <p:set>
                                      <p:cBhvr>
                                        <p:cTn id="27" dur="1" fill="hold">
                                          <p:stCondLst>
                                            <p:cond delay="499"/>
                                          </p:stCondLst>
                                        </p:cTn>
                                        <p:tgtEl>
                                          <p:spTgt spid="12"/>
                                        </p:tgtEl>
                                        <p:attrNameLst>
                                          <p:attrName>style.visibility</p:attrName>
                                        </p:attrNameLst>
                                      </p:cBhvr>
                                      <p:to>
                                        <p:strVal val="visible"/>
                                      </p:to>
                                    </p:set>
                                  </p:childTnLst>
                                </p:cTn>
                              </p:par>
                            </p:childTnLst>
                          </p:cTn>
                        </p:par>
                        <p:par>
                          <p:cTn id="28" fill="hold">
                            <p:stCondLst>
                              <p:cond delay="3500"/>
                            </p:stCondLst>
                            <p:childTnLst>
                              <p:par>
                                <p:cTn id="29" presetID="8" presetClass="emph" presetSubtype="0" fill="hold" nodeType="afterEffect">
                                  <p:stCondLst>
                                    <p:cond delay="0"/>
                                  </p:stCondLst>
                                  <p:childTnLst>
                                    <p:animRot by="21600000">
                                      <p:cBhvr>
                                        <p:cTn id="30" dur="2000" fill="hold"/>
                                        <p:tgtEl>
                                          <p:spTgt spid="5"/>
                                        </p:tgtEl>
                                        <p:attrNameLst>
                                          <p:attrName>r</p:attrName>
                                        </p:attrNameLst>
                                      </p:cBhvr>
                                    </p:animRot>
                                  </p:childTnLst>
                                </p:cTn>
                              </p:par>
                              <p:par>
                                <p:cTn id="31" presetID="8" presetClass="emph" presetSubtype="0" fill="hold" nodeType="withEffect">
                                  <p:stCondLst>
                                    <p:cond delay="0"/>
                                  </p:stCondLst>
                                  <p:childTnLst>
                                    <p:animRot by="21600000">
                                      <p:cBhvr>
                                        <p:cTn id="32" dur="2000" fill="hold"/>
                                        <p:tgtEl>
                                          <p:spTgt spid="6"/>
                                        </p:tgtEl>
                                        <p:attrNameLst>
                                          <p:attrName>r</p:attrName>
                                        </p:attrNameLst>
                                      </p:cBhvr>
                                    </p:animRot>
                                  </p:childTnLst>
                                </p:cTn>
                              </p:par>
                              <p:par>
                                <p:cTn id="33" presetID="8" presetClass="emph" presetSubtype="0" fill="hold" nodeType="withEffect">
                                  <p:stCondLst>
                                    <p:cond delay="0"/>
                                  </p:stCondLst>
                                  <p:childTnLst>
                                    <p:animRot by="21600000">
                                      <p:cBhvr>
                                        <p:cTn id="34" dur="2000" fill="hold"/>
                                        <p:tgtEl>
                                          <p:spTgt spid="7"/>
                                        </p:tgtEl>
                                        <p:attrNameLst>
                                          <p:attrName>r</p:attrName>
                                        </p:attrNameLst>
                                      </p:cBhvr>
                                    </p:animRot>
                                  </p:childTnLst>
                                </p:cTn>
                              </p:par>
                              <p:par>
                                <p:cTn id="35" presetID="8" presetClass="emph" presetSubtype="0" fill="hold" nodeType="withEffect">
                                  <p:stCondLst>
                                    <p:cond delay="0"/>
                                  </p:stCondLst>
                                  <p:childTnLst>
                                    <p:animRot by="21600000">
                                      <p:cBhvr>
                                        <p:cTn id="36"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utoUpdateAnimBg="0"/>
      <p:bldP spid="15" grpId="0" autoUpdateAnimBg="0"/>
      <p:bldP spid="16"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61301-FA48-D5E4-21AD-E860CE82E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51403-1B54-651D-7E96-D3A849FB8D7D}"/>
              </a:ext>
            </a:extLst>
          </p:cNvPr>
          <p:cNvSpPr>
            <a:spLocks noGrp="1"/>
          </p:cNvSpPr>
          <p:nvPr>
            <p:ph type="ctrTitle"/>
          </p:nvPr>
        </p:nvSpPr>
        <p:spPr/>
        <p:txBody>
          <a:bodyPr/>
          <a:lstStyle/>
          <a:p>
            <a:r>
              <a:rPr lang="en-US" dirty="0"/>
              <a:t>Discussion</a:t>
            </a:r>
          </a:p>
        </p:txBody>
      </p:sp>
      <p:sp>
        <p:nvSpPr>
          <p:cNvPr id="3" name="Text Placeholder 2">
            <a:extLst>
              <a:ext uri="{FF2B5EF4-FFF2-40B4-BE49-F238E27FC236}">
                <a16:creationId xmlns:a16="http://schemas.microsoft.com/office/drawing/2014/main" id="{FEA407A8-5C16-FA45-29C4-776C518622F2}"/>
              </a:ext>
            </a:extLst>
          </p:cNvPr>
          <p:cNvSpPr>
            <a:spLocks noGrp="1"/>
          </p:cNvSpPr>
          <p:nvPr>
            <p:ph type="body" sz="quarter" idx="10"/>
          </p:nvPr>
        </p:nvSpPr>
        <p:spPr/>
        <p:txBody>
          <a:bodyPr/>
          <a:lstStyle/>
          <a:p>
            <a:pPr marL="457200" indent="-457200">
              <a:buFont typeface="Arial" panose="020B0604020202020204" pitchFamily="34" charset="0"/>
              <a:buChar char="•"/>
            </a:pPr>
            <a:r>
              <a:rPr lang="en-US" dirty="0"/>
              <a:t>Current quant research that would benefit from qual inputs? </a:t>
            </a:r>
          </a:p>
          <a:p>
            <a:endParaRPr lang="en-US" dirty="0"/>
          </a:p>
          <a:p>
            <a:pPr marL="457200" indent="-457200">
              <a:buFont typeface="Arial" panose="020B0604020202020204" pitchFamily="34" charset="0"/>
              <a:buChar char="•"/>
            </a:pPr>
            <a:r>
              <a:rPr lang="en-US" dirty="0"/>
              <a:t>What is the right tool or mix of tools for you?</a:t>
            </a:r>
          </a:p>
          <a:p>
            <a:endParaRPr lang="en-US" dirty="0"/>
          </a:p>
        </p:txBody>
      </p:sp>
    </p:spTree>
    <p:extLst>
      <p:ext uri="{BB962C8B-B14F-4D97-AF65-F5344CB8AC3E}">
        <p14:creationId xmlns:p14="http://schemas.microsoft.com/office/powerpoint/2010/main" val="31358578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B29541-DA68-FD6B-FDB1-106D3E8CD20F}"/>
              </a:ext>
            </a:extLst>
          </p:cNvPr>
          <p:cNvSpPr txBox="1"/>
          <p:nvPr/>
        </p:nvSpPr>
        <p:spPr>
          <a:xfrm>
            <a:off x="777578" y="1909630"/>
            <a:ext cx="10835080" cy="584775"/>
          </a:xfrm>
          <a:prstGeom prst="rect">
            <a:avLst/>
          </a:prstGeom>
          <a:noFill/>
        </p:spPr>
        <p:txBody>
          <a:bodyPr wrap="square">
            <a:spAutoFit/>
          </a:bodyPr>
          <a:lstStyle/>
          <a:p>
            <a:r>
              <a:rPr lang="en-US" sz="3200" b="1" dirty="0">
                <a:solidFill>
                  <a:schemeClr val="bg1"/>
                </a:solidFill>
              </a:rPr>
              <a:t>See where 25 years of investment in Baltimore has taken us.</a:t>
            </a:r>
            <a:r>
              <a:rPr lang="en-US" sz="3200" dirty="0">
                <a:solidFill>
                  <a:schemeClr val="bg1"/>
                </a:solidFill>
              </a:rPr>
              <a:t> </a:t>
            </a:r>
          </a:p>
        </p:txBody>
      </p:sp>
      <p:sp>
        <p:nvSpPr>
          <p:cNvPr id="5" name="TextBox 4">
            <a:extLst>
              <a:ext uri="{FF2B5EF4-FFF2-40B4-BE49-F238E27FC236}">
                <a16:creationId xmlns:a16="http://schemas.microsoft.com/office/drawing/2014/main" id="{912BA835-1BCE-82C1-DCBD-CF4E7E830ABA}"/>
              </a:ext>
            </a:extLst>
          </p:cNvPr>
          <p:cNvSpPr txBox="1"/>
          <p:nvPr/>
        </p:nvSpPr>
        <p:spPr>
          <a:xfrm>
            <a:off x="777578" y="2590702"/>
            <a:ext cx="8453387" cy="584775"/>
          </a:xfrm>
          <a:prstGeom prst="rect">
            <a:avLst/>
          </a:prstGeom>
          <a:noFill/>
        </p:spPr>
        <p:txBody>
          <a:bodyPr wrap="square">
            <a:spAutoFit/>
          </a:bodyPr>
          <a:lstStyle/>
          <a:p>
            <a:r>
              <a:rPr lang="en-US" sz="3200" dirty="0" err="1">
                <a:solidFill>
                  <a:schemeClr val="bg1"/>
                </a:solidFill>
              </a:rPr>
              <a:t>baltimore.reinvestment.com</a:t>
            </a:r>
            <a:endParaRPr lang="en-US" sz="3200" dirty="0">
              <a:solidFill>
                <a:schemeClr val="bg1"/>
              </a:solidFill>
            </a:endParaRPr>
          </a:p>
        </p:txBody>
      </p:sp>
      <p:pic>
        <p:nvPicPr>
          <p:cNvPr id="2" name="Picture 1" descr="Baltimore Campaign QR Code.png">
            <a:extLst>
              <a:ext uri="{FF2B5EF4-FFF2-40B4-BE49-F238E27FC236}">
                <a16:creationId xmlns:a16="http://schemas.microsoft.com/office/drawing/2014/main" id="{D7ADE507-2B11-5449-5B00-3B587415B987}"/>
              </a:ext>
            </a:extLst>
          </p:cNvPr>
          <p:cNvPicPr>
            <a:picLocks noChangeAspect="1"/>
          </p:cNvPicPr>
          <p:nvPr/>
        </p:nvPicPr>
        <p:blipFill>
          <a:blip r:embed="rId2"/>
          <a:stretch>
            <a:fillRect/>
          </a:stretch>
        </p:blipFill>
        <p:spPr>
          <a:xfrm>
            <a:off x="7003302" y="3013020"/>
            <a:ext cx="3111500" cy="3111500"/>
          </a:xfrm>
          <a:prstGeom prst="rect">
            <a:avLst/>
          </a:prstGeom>
        </p:spPr>
      </p:pic>
    </p:spTree>
    <p:extLst>
      <p:ext uri="{BB962C8B-B14F-4D97-AF65-F5344CB8AC3E}">
        <p14:creationId xmlns:p14="http://schemas.microsoft.com/office/powerpoint/2010/main" val="4231307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D1E34-AF5C-318A-F823-6CD01B856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FFD0A0-D52C-D623-0B2F-EB47A347B9B3}"/>
              </a:ext>
            </a:extLst>
          </p:cNvPr>
          <p:cNvSpPr>
            <a:spLocks noGrp="1"/>
          </p:cNvSpPr>
          <p:nvPr>
            <p:ph type="ctrTitle"/>
          </p:nvPr>
        </p:nvSpPr>
        <p:spPr/>
        <p:txBody>
          <a:bodyPr/>
          <a:lstStyle/>
          <a:p>
            <a:r>
              <a:rPr lang="en-US" dirty="0"/>
              <a:t>Agenda</a:t>
            </a:r>
          </a:p>
        </p:txBody>
      </p:sp>
      <p:sp>
        <p:nvSpPr>
          <p:cNvPr id="3" name="Text Placeholder 2">
            <a:extLst>
              <a:ext uri="{FF2B5EF4-FFF2-40B4-BE49-F238E27FC236}">
                <a16:creationId xmlns:a16="http://schemas.microsoft.com/office/drawing/2014/main" id="{91FF2EE8-8751-0779-3A2E-C3D6FE55B4DA}"/>
              </a:ext>
            </a:extLst>
          </p:cNvPr>
          <p:cNvSpPr>
            <a:spLocks noGrp="1"/>
          </p:cNvSpPr>
          <p:nvPr>
            <p:ph type="body" sz="quarter" idx="10"/>
          </p:nvPr>
        </p:nvSpPr>
        <p:spPr/>
        <p:txBody>
          <a:bodyPr/>
          <a:lstStyle/>
          <a:p>
            <a:pPr marL="457200" indent="-457200">
              <a:buFont typeface="Arial" panose="020B0604020202020204" pitchFamily="34" charset="0"/>
              <a:buChar char="•"/>
            </a:pPr>
            <a:r>
              <a:rPr lang="en-US" dirty="0"/>
              <a:t>Qualitative Tools Overview</a:t>
            </a:r>
          </a:p>
          <a:p>
            <a:pPr marL="457200" indent="-457200">
              <a:buFont typeface="Arial" panose="020B0604020202020204" pitchFamily="34" charset="0"/>
              <a:buChar char="•"/>
            </a:pPr>
            <a:r>
              <a:rPr lang="en-US" dirty="0"/>
              <a:t>Qualitative Tools in Action</a:t>
            </a:r>
          </a:p>
          <a:p>
            <a:pPr marL="1200150" lvl="1" indent="-457200">
              <a:buFont typeface="Arial" panose="020B0604020202020204" pitchFamily="34" charset="0"/>
              <a:buChar char="•"/>
            </a:pPr>
            <a:r>
              <a:rPr lang="en-US" dirty="0"/>
              <a:t>Evaluating Emergency Rental Assistance </a:t>
            </a:r>
          </a:p>
          <a:p>
            <a:pPr marL="1200150" lvl="1" indent="-457200">
              <a:buFont typeface="Arial" panose="020B0604020202020204" pitchFamily="34" charset="0"/>
              <a:buChar char="•"/>
            </a:pPr>
            <a:r>
              <a:rPr lang="en-US" dirty="0"/>
              <a:t>Qualitative Underwriting at Reinvestment Fund</a:t>
            </a:r>
          </a:p>
          <a:p>
            <a:pPr marL="457200" indent="-457200">
              <a:buFont typeface="Arial" panose="020B0604020202020204" pitchFamily="34" charset="0"/>
              <a:buChar char="•"/>
            </a:pPr>
            <a:r>
              <a:rPr lang="en-US" dirty="0"/>
              <a:t>Discussion</a:t>
            </a:r>
          </a:p>
          <a:p>
            <a:pPr marL="1200150" lvl="1" indent="-457200">
              <a:buFont typeface="Arial" panose="020B0604020202020204" pitchFamily="34" charset="0"/>
              <a:buChar char="•"/>
            </a:pPr>
            <a:r>
              <a:rPr lang="en-US" dirty="0"/>
              <a:t>Current quant research that would benefit from qual inputs? </a:t>
            </a:r>
          </a:p>
          <a:p>
            <a:pPr marL="1200150" lvl="1" indent="-457200">
              <a:buFont typeface="Arial" panose="020B0604020202020204" pitchFamily="34" charset="0"/>
              <a:buChar char="•"/>
            </a:pPr>
            <a:r>
              <a:rPr lang="en-US" dirty="0"/>
              <a:t>What is the right tool for you?</a:t>
            </a:r>
          </a:p>
          <a:p>
            <a:endParaRPr lang="en-US" dirty="0"/>
          </a:p>
        </p:txBody>
      </p:sp>
    </p:spTree>
    <p:extLst>
      <p:ext uri="{BB962C8B-B14F-4D97-AF65-F5344CB8AC3E}">
        <p14:creationId xmlns:p14="http://schemas.microsoft.com/office/powerpoint/2010/main" val="2611999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031FB-6701-D1CE-91D0-C430EFEAF677}"/>
              </a:ext>
            </a:extLst>
          </p:cNvPr>
          <p:cNvSpPr>
            <a:spLocks noGrp="1"/>
          </p:cNvSpPr>
          <p:nvPr>
            <p:ph type="ctrTitle"/>
          </p:nvPr>
        </p:nvSpPr>
        <p:spPr/>
        <p:txBody>
          <a:bodyPr/>
          <a:lstStyle/>
          <a:p>
            <a:r>
              <a:rPr lang="en-US" dirty="0"/>
              <a:t>Overview</a:t>
            </a:r>
          </a:p>
        </p:txBody>
      </p:sp>
      <p:sp>
        <p:nvSpPr>
          <p:cNvPr id="5" name="Text Placeholder 4">
            <a:extLst>
              <a:ext uri="{FF2B5EF4-FFF2-40B4-BE49-F238E27FC236}">
                <a16:creationId xmlns:a16="http://schemas.microsoft.com/office/drawing/2014/main" id="{07057F12-5727-3221-34BA-F29BED9AC08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0666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787E-E3FC-6014-2F49-1B3809C9E913}"/>
              </a:ext>
            </a:extLst>
          </p:cNvPr>
          <p:cNvSpPr>
            <a:spLocks noGrp="1"/>
          </p:cNvSpPr>
          <p:nvPr>
            <p:ph type="ctrTitle"/>
          </p:nvPr>
        </p:nvSpPr>
        <p:spPr/>
        <p:txBody>
          <a:bodyPr/>
          <a:lstStyle/>
          <a:p>
            <a:r>
              <a:rPr lang="en-US" dirty="0"/>
              <a:t>How We Use Qualitative Tools</a:t>
            </a:r>
          </a:p>
        </p:txBody>
      </p:sp>
      <p:sp>
        <p:nvSpPr>
          <p:cNvPr id="3" name="Text Placeholder 2">
            <a:extLst>
              <a:ext uri="{FF2B5EF4-FFF2-40B4-BE49-F238E27FC236}">
                <a16:creationId xmlns:a16="http://schemas.microsoft.com/office/drawing/2014/main" id="{879A030E-ECFE-F1C0-E556-F8105771B8FB}"/>
              </a:ext>
            </a:extLst>
          </p:cNvPr>
          <p:cNvSpPr>
            <a:spLocks noGrp="1"/>
          </p:cNvSpPr>
          <p:nvPr>
            <p:ph type="body" sz="quarter" idx="10"/>
          </p:nvPr>
        </p:nvSpPr>
        <p:spPr/>
        <p:txBody>
          <a:bodyPr/>
          <a:lstStyle/>
          <a:p>
            <a:pPr marL="457200" indent="-457200">
              <a:spcAft>
                <a:spcPts val="1200"/>
              </a:spcAft>
              <a:buFont typeface="Arial" panose="020B0604020202020204" pitchFamily="34" charset="0"/>
              <a:buChar char="•"/>
            </a:pPr>
            <a:r>
              <a:rPr lang="en-US" dirty="0"/>
              <a:t>Explore behaviors, experiences, and motivations that drive quantitative trends</a:t>
            </a:r>
          </a:p>
          <a:p>
            <a:pPr marL="457200" indent="-457200">
              <a:spcAft>
                <a:spcPts val="1200"/>
              </a:spcAft>
              <a:buFont typeface="Arial" panose="020B0604020202020204" pitchFamily="34" charset="0"/>
              <a:buChar char="•"/>
            </a:pPr>
            <a:r>
              <a:rPr lang="en-US" dirty="0"/>
              <a:t>Improve interpretation accuracy</a:t>
            </a:r>
          </a:p>
          <a:p>
            <a:pPr marL="457200" indent="-457200">
              <a:spcAft>
                <a:spcPts val="1200"/>
              </a:spcAft>
              <a:buFont typeface="Arial" panose="020B0604020202020204" pitchFamily="34" charset="0"/>
              <a:buChar char="•"/>
            </a:pPr>
            <a:r>
              <a:rPr lang="en-US" dirty="0"/>
              <a:t>Capture complexity and nuance behind the numbers </a:t>
            </a:r>
          </a:p>
          <a:p>
            <a:pPr marL="457200" indent="-457200">
              <a:spcAft>
                <a:spcPts val="1200"/>
              </a:spcAft>
              <a:buFont typeface="Arial" panose="020B0604020202020204" pitchFamily="34" charset="0"/>
              <a:buChar char="•"/>
            </a:pPr>
            <a:r>
              <a:rPr lang="en-US" dirty="0"/>
              <a:t>ID unintended outcomes, explain unexpected outcomes</a:t>
            </a:r>
          </a:p>
          <a:p>
            <a:pPr marL="457200" indent="-457200">
              <a:spcAft>
                <a:spcPts val="1200"/>
              </a:spcAft>
              <a:buFont typeface="Arial" panose="020B0604020202020204" pitchFamily="34" charset="0"/>
              <a:buChar char="•"/>
            </a:pPr>
            <a:r>
              <a:rPr lang="en-US" dirty="0"/>
              <a:t>ID factors that increase or impede policy/ program</a:t>
            </a:r>
          </a:p>
          <a:p>
            <a:pPr marL="457200" indent="-457200">
              <a:spcAft>
                <a:spcPts val="1200"/>
              </a:spcAft>
              <a:buFont typeface="Arial" panose="020B0604020202020204" pitchFamily="34" charset="0"/>
              <a:buChar char="•"/>
            </a:pPr>
            <a:r>
              <a:rPr lang="en-US" dirty="0"/>
              <a:t>Tell a compelling story</a:t>
            </a:r>
          </a:p>
          <a:p>
            <a:pPr>
              <a:spcAft>
                <a:spcPts val="1200"/>
              </a:spcAft>
            </a:pPr>
            <a:endParaRPr lang="en-US" dirty="0"/>
          </a:p>
        </p:txBody>
      </p:sp>
    </p:spTree>
    <p:extLst>
      <p:ext uri="{BB962C8B-B14F-4D97-AF65-F5344CB8AC3E}">
        <p14:creationId xmlns:p14="http://schemas.microsoft.com/office/powerpoint/2010/main" val="200209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F045F-7AC7-76DD-A4FD-09B579072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0EAC2-7093-D93D-C36B-D0F3B97FA091}"/>
              </a:ext>
            </a:extLst>
          </p:cNvPr>
          <p:cNvSpPr>
            <a:spLocks noGrp="1"/>
          </p:cNvSpPr>
          <p:nvPr>
            <p:ph type="ctrTitle"/>
          </p:nvPr>
        </p:nvSpPr>
        <p:spPr/>
        <p:txBody>
          <a:bodyPr/>
          <a:lstStyle/>
          <a:p>
            <a:r>
              <a:rPr lang="en-US" dirty="0"/>
              <a:t>Qualitative Tools</a:t>
            </a:r>
          </a:p>
        </p:txBody>
      </p:sp>
      <p:sp>
        <p:nvSpPr>
          <p:cNvPr id="6" name="Rounded Rectangle 5">
            <a:extLst>
              <a:ext uri="{FF2B5EF4-FFF2-40B4-BE49-F238E27FC236}">
                <a16:creationId xmlns:a16="http://schemas.microsoft.com/office/drawing/2014/main" id="{8993E5DF-3144-2EDC-0741-3BF4558D4F7D}"/>
              </a:ext>
            </a:extLst>
          </p:cNvPr>
          <p:cNvSpPr/>
          <p:nvPr/>
        </p:nvSpPr>
        <p:spPr>
          <a:xfrm>
            <a:off x="906933" y="1508760"/>
            <a:ext cx="3246120" cy="4023360"/>
          </a:xfrm>
          <a:prstGeom prst="round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B60D0186-9C81-4668-5E43-6100297FE280}"/>
              </a:ext>
            </a:extLst>
          </p:cNvPr>
          <p:cNvSpPr/>
          <p:nvPr/>
        </p:nvSpPr>
        <p:spPr>
          <a:xfrm>
            <a:off x="1558137" y="2059452"/>
            <a:ext cx="1943100" cy="1436073"/>
          </a:xfrm>
          <a:prstGeom prst="ellipse">
            <a:avLst/>
          </a:prstGeom>
          <a:solidFill>
            <a:srgbClr val="00519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lang="en-US" sz="2000" b="1" i="0" dirty="0">
              <a:solidFill>
                <a:srgbClr val="FFFFFF"/>
              </a:solidFill>
              <a:latin typeface="Calibri"/>
            </a:endParaRPr>
          </a:p>
          <a:p>
            <a:pPr algn="ctr"/>
            <a:r>
              <a:rPr sz="2000" b="1" i="0" dirty="0">
                <a:solidFill>
                  <a:srgbClr val="FFFFFF"/>
                </a:solidFill>
                <a:latin typeface="Calibri"/>
              </a:rPr>
              <a:t>I</a:t>
            </a:r>
            <a:r>
              <a:rPr lang="en-US" sz="2000" b="1" dirty="0">
                <a:solidFill>
                  <a:schemeClr val="bg1"/>
                </a:solidFill>
              </a:rPr>
              <a:t>nterviews</a:t>
            </a:r>
          </a:p>
          <a:p>
            <a:pPr algn="ctr"/>
            <a:endParaRPr sz="3200" b="1" i="0" dirty="0">
              <a:solidFill>
                <a:srgbClr val="FFFFFF"/>
              </a:solidFill>
              <a:latin typeface="Calibri"/>
            </a:endParaRPr>
          </a:p>
        </p:txBody>
      </p:sp>
      <p:sp>
        <p:nvSpPr>
          <p:cNvPr id="8" name="TextBox 7">
            <a:extLst>
              <a:ext uri="{FF2B5EF4-FFF2-40B4-BE49-F238E27FC236}">
                <a16:creationId xmlns:a16="http://schemas.microsoft.com/office/drawing/2014/main" id="{101349A1-7305-21E7-BE9A-DD382AD6BD9A}"/>
              </a:ext>
            </a:extLst>
          </p:cNvPr>
          <p:cNvSpPr txBox="1"/>
          <p:nvPr/>
        </p:nvSpPr>
        <p:spPr>
          <a:xfrm>
            <a:off x="1089507" y="3246120"/>
            <a:ext cx="2880360" cy="307777"/>
          </a:xfrm>
          <a:prstGeom prst="rect">
            <a:avLst/>
          </a:prstGeom>
          <a:noFill/>
        </p:spPr>
        <p:txBody>
          <a:bodyPr wrap="square" lIns="0" tIns="0" rIns="0" bIns="0" anchor="t">
            <a:spAutoFit/>
          </a:bodyPr>
          <a:lstStyle/>
          <a:p>
            <a:pPr algn="ctr"/>
            <a:endParaRPr sz="2000" b="1" i="0" dirty="0">
              <a:solidFill>
                <a:srgbClr val="2E2E2F"/>
              </a:solidFill>
              <a:latin typeface="Calibri"/>
            </a:endParaRPr>
          </a:p>
        </p:txBody>
      </p:sp>
      <p:sp>
        <p:nvSpPr>
          <p:cNvPr id="9" name="TextBox 8">
            <a:extLst>
              <a:ext uri="{FF2B5EF4-FFF2-40B4-BE49-F238E27FC236}">
                <a16:creationId xmlns:a16="http://schemas.microsoft.com/office/drawing/2014/main" id="{3C29DD2C-53F3-9C3A-D927-DD89556E0CB9}"/>
              </a:ext>
            </a:extLst>
          </p:cNvPr>
          <p:cNvSpPr txBox="1"/>
          <p:nvPr/>
        </p:nvSpPr>
        <p:spPr>
          <a:xfrm>
            <a:off x="1226820" y="4468505"/>
            <a:ext cx="2606039" cy="553998"/>
          </a:xfrm>
          <a:prstGeom prst="rect">
            <a:avLst/>
          </a:prstGeom>
          <a:noFill/>
        </p:spPr>
        <p:txBody>
          <a:bodyPr wrap="square" lIns="0" tIns="0" rIns="0" bIns="0" anchor="t">
            <a:spAutoFit/>
          </a:bodyPr>
          <a:lstStyle/>
          <a:p>
            <a:pPr algn="ctr"/>
            <a:r>
              <a:rPr b="0" i="0">
                <a:solidFill>
                  <a:srgbClr val="565759"/>
                </a:solidFill>
                <a:latin typeface="Calibri"/>
              </a:rPr>
              <a:t>In-depth understanding of individual perspectives</a:t>
            </a:r>
          </a:p>
        </p:txBody>
      </p:sp>
      <p:sp>
        <p:nvSpPr>
          <p:cNvPr id="10" name="Rounded Rectangle 9">
            <a:extLst>
              <a:ext uri="{FF2B5EF4-FFF2-40B4-BE49-F238E27FC236}">
                <a16:creationId xmlns:a16="http://schemas.microsoft.com/office/drawing/2014/main" id="{2605B2BA-DC4B-B52D-79F2-9D3BCE742150}"/>
              </a:ext>
            </a:extLst>
          </p:cNvPr>
          <p:cNvSpPr/>
          <p:nvPr/>
        </p:nvSpPr>
        <p:spPr>
          <a:xfrm>
            <a:off x="4484217" y="1783080"/>
            <a:ext cx="3246120" cy="4023360"/>
          </a:xfrm>
          <a:prstGeom prst="round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Oval 10">
            <a:extLst>
              <a:ext uri="{FF2B5EF4-FFF2-40B4-BE49-F238E27FC236}">
                <a16:creationId xmlns:a16="http://schemas.microsoft.com/office/drawing/2014/main" id="{88D3B94A-294C-004A-4653-E9A92D68315C}"/>
              </a:ext>
            </a:extLst>
          </p:cNvPr>
          <p:cNvSpPr/>
          <p:nvPr/>
        </p:nvSpPr>
        <p:spPr>
          <a:xfrm>
            <a:off x="5040197" y="2051370"/>
            <a:ext cx="2019859" cy="1452235"/>
          </a:xfrm>
          <a:prstGeom prst="ellipse">
            <a:avLst/>
          </a:prstGeom>
          <a:solidFill>
            <a:srgbClr val="26793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lang="en-US" sz="2000" b="1" i="0" dirty="0">
                <a:solidFill>
                  <a:srgbClr val="FFFFFF"/>
                </a:solidFill>
                <a:latin typeface="Calibri"/>
              </a:rPr>
              <a:t>Focus Groups</a:t>
            </a:r>
          </a:p>
        </p:txBody>
      </p:sp>
      <p:sp>
        <p:nvSpPr>
          <p:cNvPr id="13" name="TextBox 12">
            <a:extLst>
              <a:ext uri="{FF2B5EF4-FFF2-40B4-BE49-F238E27FC236}">
                <a16:creationId xmlns:a16="http://schemas.microsoft.com/office/drawing/2014/main" id="{50F52AEB-0408-560A-AAD1-0990D9F5460A}"/>
              </a:ext>
            </a:extLst>
          </p:cNvPr>
          <p:cNvSpPr txBox="1"/>
          <p:nvPr/>
        </p:nvSpPr>
        <p:spPr>
          <a:xfrm>
            <a:off x="4792980" y="4468505"/>
            <a:ext cx="2606039" cy="830997"/>
          </a:xfrm>
          <a:prstGeom prst="rect">
            <a:avLst/>
          </a:prstGeom>
          <a:noFill/>
        </p:spPr>
        <p:txBody>
          <a:bodyPr wrap="square" lIns="0" tIns="0" rIns="0" bIns="0" anchor="t">
            <a:spAutoFit/>
          </a:bodyPr>
          <a:lstStyle/>
          <a:p>
            <a:pPr algn="ctr"/>
            <a:r>
              <a:rPr b="0" i="0">
                <a:solidFill>
                  <a:srgbClr val="565759"/>
                </a:solidFill>
                <a:latin typeface="Calibri"/>
              </a:rPr>
              <a:t>Exploratory research and comparisons across / within identity groups</a:t>
            </a:r>
          </a:p>
        </p:txBody>
      </p:sp>
      <p:sp>
        <p:nvSpPr>
          <p:cNvPr id="14" name="Rounded Rectangle 13">
            <a:extLst>
              <a:ext uri="{FF2B5EF4-FFF2-40B4-BE49-F238E27FC236}">
                <a16:creationId xmlns:a16="http://schemas.microsoft.com/office/drawing/2014/main" id="{5722D8E5-396D-4A26-8131-085F2086487C}"/>
              </a:ext>
            </a:extLst>
          </p:cNvPr>
          <p:cNvSpPr/>
          <p:nvPr/>
        </p:nvSpPr>
        <p:spPr>
          <a:xfrm>
            <a:off x="8038947" y="1554480"/>
            <a:ext cx="3246120" cy="4023360"/>
          </a:xfrm>
          <a:prstGeom prst="round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a:extLst>
              <a:ext uri="{FF2B5EF4-FFF2-40B4-BE49-F238E27FC236}">
                <a16:creationId xmlns:a16="http://schemas.microsoft.com/office/drawing/2014/main" id="{BA69EEBB-C7DD-697D-0C57-C4167D32BD53}"/>
              </a:ext>
            </a:extLst>
          </p:cNvPr>
          <p:cNvSpPr/>
          <p:nvPr/>
        </p:nvSpPr>
        <p:spPr>
          <a:xfrm>
            <a:off x="8630433" y="2010972"/>
            <a:ext cx="2063147" cy="1444154"/>
          </a:xfrm>
          <a:prstGeom prst="ellipse">
            <a:avLst/>
          </a:prstGeom>
          <a:solidFill>
            <a:srgbClr val="F5982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400" b="1" i="0" dirty="0">
                <a:solidFill>
                  <a:srgbClr val="FFFFFF"/>
                </a:solidFill>
                <a:latin typeface="Calibri"/>
              </a:rPr>
              <a:t>S</a:t>
            </a:r>
            <a:r>
              <a:rPr lang="en-US" sz="2400" b="1" i="0" dirty="0">
                <a:solidFill>
                  <a:srgbClr val="FFFFFF"/>
                </a:solidFill>
                <a:latin typeface="Calibri"/>
              </a:rPr>
              <a:t>urveys</a:t>
            </a:r>
            <a:endParaRPr sz="2400" b="1" i="0" dirty="0">
              <a:solidFill>
                <a:srgbClr val="FFFFFF"/>
              </a:solidFill>
              <a:latin typeface="Calibri"/>
            </a:endParaRPr>
          </a:p>
        </p:txBody>
      </p:sp>
      <p:sp>
        <p:nvSpPr>
          <p:cNvPr id="17" name="TextBox 16">
            <a:extLst>
              <a:ext uri="{FF2B5EF4-FFF2-40B4-BE49-F238E27FC236}">
                <a16:creationId xmlns:a16="http://schemas.microsoft.com/office/drawing/2014/main" id="{2D209971-95B3-EDA6-03BD-454837141710}"/>
              </a:ext>
            </a:extLst>
          </p:cNvPr>
          <p:cNvSpPr txBox="1"/>
          <p:nvPr/>
        </p:nvSpPr>
        <p:spPr>
          <a:xfrm>
            <a:off x="8359141" y="4607004"/>
            <a:ext cx="2606039" cy="553998"/>
          </a:xfrm>
          <a:prstGeom prst="rect">
            <a:avLst/>
          </a:prstGeom>
          <a:noFill/>
        </p:spPr>
        <p:txBody>
          <a:bodyPr wrap="square" lIns="0" tIns="0" rIns="0" bIns="0" anchor="t">
            <a:spAutoFit/>
          </a:bodyPr>
          <a:lstStyle/>
          <a:p>
            <a:pPr algn="ctr"/>
            <a:r>
              <a:rPr b="0" i="0" dirty="0">
                <a:solidFill>
                  <a:srgbClr val="565759"/>
                </a:solidFill>
                <a:latin typeface="Calibri"/>
              </a:rPr>
              <a:t>Larger samples with quantitative features</a:t>
            </a:r>
          </a:p>
        </p:txBody>
      </p:sp>
      <p:pic>
        <p:nvPicPr>
          <p:cNvPr id="18" name="Graphic 17" descr="School girl with solid fill">
            <a:extLst>
              <a:ext uri="{FF2B5EF4-FFF2-40B4-BE49-F238E27FC236}">
                <a16:creationId xmlns:a16="http://schemas.microsoft.com/office/drawing/2014/main" id="{26DB0735-2FFA-67DE-2E6D-C909B9E514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72487" y="3455968"/>
            <a:ext cx="914400" cy="914400"/>
          </a:xfrm>
          <a:prstGeom prst="rect">
            <a:avLst/>
          </a:prstGeom>
        </p:spPr>
      </p:pic>
      <p:pic>
        <p:nvPicPr>
          <p:cNvPr id="19" name="Graphic 18" descr="Group success with solid fill">
            <a:extLst>
              <a:ext uri="{FF2B5EF4-FFF2-40B4-BE49-F238E27FC236}">
                <a16:creationId xmlns:a16="http://schemas.microsoft.com/office/drawing/2014/main" id="{0752E1E5-B23D-347B-4015-5270705CEE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92927" y="3520440"/>
            <a:ext cx="914400" cy="914400"/>
          </a:xfrm>
          <a:prstGeom prst="rect">
            <a:avLst/>
          </a:prstGeom>
        </p:spPr>
      </p:pic>
      <p:pic>
        <p:nvPicPr>
          <p:cNvPr id="20" name="Graphic 19" descr="Group of people with solid fill">
            <a:extLst>
              <a:ext uri="{FF2B5EF4-FFF2-40B4-BE49-F238E27FC236}">
                <a16:creationId xmlns:a16="http://schemas.microsoft.com/office/drawing/2014/main" id="{693CF587-2963-9086-D4BA-7DA6F2B72C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4807" y="3554105"/>
            <a:ext cx="914400" cy="914400"/>
          </a:xfrm>
          <a:prstGeom prst="rect">
            <a:avLst/>
          </a:prstGeom>
        </p:spPr>
      </p:pic>
    </p:spTree>
    <p:extLst>
      <p:ext uri="{BB962C8B-B14F-4D97-AF65-F5344CB8AC3E}">
        <p14:creationId xmlns:p14="http://schemas.microsoft.com/office/powerpoint/2010/main" val="363551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3842A-5866-5046-52BE-D8EA6596D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673CB1-ADA0-217E-6E39-8FB8FC4AB23A}"/>
              </a:ext>
            </a:extLst>
          </p:cNvPr>
          <p:cNvSpPr>
            <a:spLocks noGrp="1"/>
          </p:cNvSpPr>
          <p:nvPr>
            <p:ph type="ctrTitle"/>
          </p:nvPr>
        </p:nvSpPr>
        <p:spPr/>
        <p:txBody>
          <a:bodyPr/>
          <a:lstStyle/>
          <a:p>
            <a:r>
              <a:rPr lang="en-US" dirty="0"/>
              <a:t>Interviews</a:t>
            </a:r>
          </a:p>
        </p:txBody>
      </p:sp>
      <p:graphicFrame>
        <p:nvGraphicFramePr>
          <p:cNvPr id="6" name="Diagram 5">
            <a:extLst>
              <a:ext uri="{FF2B5EF4-FFF2-40B4-BE49-F238E27FC236}">
                <a16:creationId xmlns:a16="http://schemas.microsoft.com/office/drawing/2014/main" id="{639DE9F6-EBE9-ECCA-3CA8-FAAAE78CE998}"/>
              </a:ext>
            </a:extLst>
          </p:cNvPr>
          <p:cNvGraphicFramePr/>
          <p:nvPr>
            <p:extLst>
              <p:ext uri="{D42A27DB-BD31-4B8C-83A1-F6EECF244321}">
                <p14:modId xmlns:p14="http://schemas.microsoft.com/office/powerpoint/2010/main" val="1045009174"/>
              </p:ext>
            </p:extLst>
          </p:nvPr>
        </p:nvGraphicFramePr>
        <p:xfrm>
          <a:off x="953156" y="0"/>
          <a:ext cx="10298265" cy="6472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2C55E63-7FFE-37BE-7B4A-DAB06622F585}"/>
              </a:ext>
            </a:extLst>
          </p:cNvPr>
          <p:cNvSpPr txBox="1"/>
          <p:nvPr/>
        </p:nvSpPr>
        <p:spPr>
          <a:xfrm>
            <a:off x="3545711" y="5539070"/>
            <a:ext cx="7705710" cy="646331"/>
          </a:xfrm>
          <a:prstGeom prst="rect">
            <a:avLst/>
          </a:prstGeom>
          <a:noFill/>
        </p:spPr>
        <p:txBody>
          <a:bodyPr wrap="square">
            <a:spAutoFit/>
          </a:bodyPr>
          <a:lstStyle/>
          <a:p>
            <a:pPr marL="457200" indent="-457200">
              <a:buFont typeface="Arial" panose="020B0604020202020204" pitchFamily="34" charset="0"/>
              <a:buChar char="•"/>
            </a:pPr>
            <a:r>
              <a:rPr lang="en-US" i="1" dirty="0"/>
              <a:t>Time-intensive to conduct and analyze</a:t>
            </a:r>
          </a:p>
          <a:p>
            <a:pPr marL="457200" indent="-457200">
              <a:buFont typeface="Arial" panose="020B0604020202020204" pitchFamily="34" charset="0"/>
              <a:buChar char="•"/>
            </a:pPr>
            <a:r>
              <a:rPr lang="en-US" i="1" dirty="0"/>
              <a:t>Need for advanced interview skills inverse to degree of structure</a:t>
            </a:r>
            <a:endParaRPr lang="en-US" dirty="0"/>
          </a:p>
        </p:txBody>
      </p:sp>
    </p:spTree>
    <p:extLst>
      <p:ext uri="{BB962C8B-B14F-4D97-AF65-F5344CB8AC3E}">
        <p14:creationId xmlns:p14="http://schemas.microsoft.com/office/powerpoint/2010/main" val="3535626007"/>
      </p:ext>
    </p:extLst>
  </p:cSld>
  <p:clrMapOvr>
    <a:masterClrMapping/>
  </p:clrMapOvr>
</p:sld>
</file>

<file path=ppt/theme/theme1.xml><?xml version="1.0" encoding="utf-8"?>
<a:theme xmlns:a="http://schemas.openxmlformats.org/drawingml/2006/main" name="Orange theme">
  <a:themeElements>
    <a:clrScheme name="Reinvestment Fund PPT Color Theme">
      <a:dk1>
        <a:srgbClr val="2E2E2F"/>
      </a:dk1>
      <a:lt1>
        <a:srgbClr val="FFFFFF"/>
      </a:lt1>
      <a:dk2>
        <a:srgbClr val="5F5F5F"/>
      </a:dk2>
      <a:lt2>
        <a:srgbClr val="D8D8D8"/>
      </a:lt2>
      <a:accent1>
        <a:srgbClr val="F59825"/>
      </a:accent1>
      <a:accent2>
        <a:srgbClr val="FF3333"/>
      </a:accent2>
      <a:accent3>
        <a:srgbClr val="005198"/>
      </a:accent3>
      <a:accent4>
        <a:srgbClr val="4F3177"/>
      </a:accent4>
      <a:accent5>
        <a:srgbClr val="267939"/>
      </a:accent5>
      <a:accent6>
        <a:srgbClr val="565759"/>
      </a:accent6>
      <a:hlink>
        <a:srgbClr val="F57E25"/>
      </a:hlink>
      <a:folHlink>
        <a:srgbClr val="5657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F ppt theme" id="{3A0F542D-7362-CE42-9BD0-8506655842A5}" vid="{B46E89EB-A23A-7A4C-AF43-AE1472BE4382}"/>
    </a:ext>
  </a:extLst>
</a:theme>
</file>

<file path=ppt/theme/theme2.xml><?xml version="1.0" encoding="utf-8"?>
<a:theme xmlns:a="http://schemas.openxmlformats.org/drawingml/2006/main" name="Grey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050056D-CB81-44E4-B2E9-FC93E80C3EA2}" vid="{40EA3F7A-1FFD-4DDC-9512-8F1C1567D7E6}"/>
    </a:ext>
  </a:extLst>
</a:theme>
</file>

<file path=ppt/theme/theme4.xml><?xml version="1.0" encoding="utf-8"?>
<a:theme xmlns:a="http://schemas.openxmlformats.org/drawingml/2006/main" name="Title Slides">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050056D-CB81-44E4-B2E9-FC93E80C3EA2}" vid="{8D84702C-6AA9-40C5-AED8-530952FE508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RF ppt theme</Template>
  <TotalTime>3828</TotalTime>
  <Words>3093</Words>
  <Application>Microsoft Office PowerPoint</Application>
  <PresentationFormat>Widescreen</PresentationFormat>
  <Paragraphs>368</Paragraphs>
  <Slides>41</Slides>
  <Notes>20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41</vt:i4>
      </vt:variant>
    </vt:vector>
  </HeadingPairs>
  <TitlesOfParts>
    <vt:vector size="49" baseType="lpstr">
      <vt:lpstr>Arial</vt:lpstr>
      <vt:lpstr>Calibri</vt:lpstr>
      <vt:lpstr>Times New Roman</vt:lpstr>
      <vt:lpstr>Wingdings</vt:lpstr>
      <vt:lpstr>Orange theme</vt:lpstr>
      <vt:lpstr>Grey Theme</vt:lpstr>
      <vt:lpstr>Content Slides (red)</vt:lpstr>
      <vt:lpstr>Title Slides</vt:lpstr>
      <vt:lpstr>Using Qualitative Data to Make Your Numbers Speak</vt:lpstr>
      <vt:lpstr>Emily Dowdall</vt:lpstr>
      <vt:lpstr>Reinvestment Fund</vt:lpstr>
      <vt:lpstr>How We Work</vt:lpstr>
      <vt:lpstr>Agenda</vt:lpstr>
      <vt:lpstr>Overview</vt:lpstr>
      <vt:lpstr>How We Use Qualitative Tools</vt:lpstr>
      <vt:lpstr>Qualitative Tools</vt:lpstr>
      <vt:lpstr>Interviews</vt:lpstr>
      <vt:lpstr>Focus Groups</vt:lpstr>
      <vt:lpstr>Surveys</vt:lpstr>
      <vt:lpstr>Evaluating Emergency Rental Assistance </vt:lpstr>
      <vt:lpstr>Understanding Tenant Experiences of the Emergency Rental Assistance (ERA) Program </vt:lpstr>
      <vt:lpstr>Understanding Tenant Experiences of the Emergency Rental Assistance Program </vt:lpstr>
      <vt:lpstr>Surveys</vt:lpstr>
      <vt:lpstr>Survey Results</vt:lpstr>
      <vt:lpstr>Survey Results</vt:lpstr>
      <vt:lpstr>Focus Groups</vt:lpstr>
      <vt:lpstr>Focus Group Results</vt:lpstr>
      <vt:lpstr>Focus Group Results</vt:lpstr>
      <vt:lpstr>Interviews</vt:lpstr>
      <vt:lpstr>Interview Results</vt:lpstr>
      <vt:lpstr>Interview Results</vt:lpstr>
      <vt:lpstr>Program Recommendations Based on Mixed Methods Work</vt:lpstr>
      <vt:lpstr>Qualitative Underwriting at Reinvestment Fund</vt:lpstr>
      <vt:lpstr>Framing the Question</vt:lpstr>
      <vt:lpstr>Mission Fit as a Threshold Requirement</vt:lpstr>
      <vt:lpstr>Qualitative Dimensions of Underwriting</vt:lpstr>
      <vt:lpstr>Where Qualitative Judgment Changes the Deal Terms</vt:lpstr>
      <vt:lpstr>The Impact Framework: Capturing Qualitative Diligence</vt:lpstr>
      <vt:lpstr>Baltimore Case Studies: Qualitative Underwriting in Practice</vt:lpstr>
      <vt:lpstr>Case Study: NAM Predevelopment Loan</vt:lpstr>
      <vt:lpstr>Predevelopment Loan: The Qualitative Case</vt:lpstr>
      <vt:lpstr>Case Study: Afro Charities Bridge Loan</vt:lpstr>
      <vt:lpstr>Afro Charities: The Qualitative Case</vt:lpstr>
      <vt:lpstr>Case Study: Wide Angle Youth Media — Service Center</vt:lpstr>
      <vt:lpstr>Wide Angle Youth Media: The Qualitative Case</vt:lpstr>
      <vt:lpstr>Qualitative Collateral</vt:lpstr>
      <vt:lpstr>Discussion</vt:lpstr>
      <vt:lpstr>Discussion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Title</dc:title>
  <dc:creator>Jonah Taylor</dc:creator>
  <cp:lastModifiedBy>Emily Dowdall</cp:lastModifiedBy>
  <cp:revision>108</cp:revision>
  <dcterms:created xsi:type="dcterms:W3CDTF">2022-11-01T12:35:04Z</dcterms:created>
  <dcterms:modified xsi:type="dcterms:W3CDTF">2026-07-16T18:52:10Z</dcterms:modified>
</cp:coreProperties>
</file>