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314" r:id="rId2"/>
    <p:sldId id="361" r:id="rId3"/>
    <p:sldId id="360" r:id="rId4"/>
    <p:sldId id="359" r:id="rId5"/>
    <p:sldId id="362" r:id="rId6"/>
    <p:sldId id="363" r:id="rId7"/>
    <p:sldId id="282" r:id="rId8"/>
    <p:sldId id="256" r:id="rId9"/>
    <p:sldId id="288" r:id="rId10"/>
    <p:sldId id="297" r:id="rId11"/>
    <p:sldId id="364" r:id="rId12"/>
    <p:sldId id="366" r:id="rId13"/>
    <p:sldId id="365"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80657" autoAdjust="0"/>
  </p:normalViewPr>
  <p:slideViewPr>
    <p:cSldViewPr snapToGrid="0">
      <p:cViewPr varScale="1">
        <p:scale>
          <a:sx n="54" d="100"/>
          <a:sy n="54" d="100"/>
        </p:scale>
        <p:origin x="1624" y="60"/>
      </p:cViewPr>
      <p:guideLst/>
    </p:cSldViewPr>
  </p:slideViewPr>
  <p:notesTextViewPr>
    <p:cViewPr>
      <p:scale>
        <a:sx n="1" d="1"/>
        <a:sy n="1" d="1"/>
      </p:scale>
      <p:origin x="0" y="0"/>
    </p:cViewPr>
  </p:notesTextViewPr>
  <p:notesViewPr>
    <p:cSldViewPr snapToGrid="0">
      <p:cViewPr varScale="1">
        <p:scale>
          <a:sx n="61" d="100"/>
          <a:sy n="61" d="100"/>
        </p:scale>
        <p:origin x="2664" y="-29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EA2791-C4AE-4D39-A7CB-96F69E0F495C}" type="datetimeFigureOut">
              <a:rPr lang="en-US" smtClean="0"/>
              <a:t>7/16/2026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0C148D-4A2E-419D-8E2A-94A623BBA36C}" type="slidenum">
              <a:rPr lang="en-US" smtClean="0"/>
              <a:t>‹#›</a:t>
            </a:fld>
            <a:endParaRPr lang="en-US"/>
          </a:p>
        </p:txBody>
      </p:sp>
    </p:spTree>
    <p:extLst>
      <p:ext uri="{BB962C8B-B14F-4D97-AF65-F5344CB8AC3E}">
        <p14:creationId xmlns:p14="http://schemas.microsoft.com/office/powerpoint/2010/main" val="2107295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we want to introduce ourselves a little bit. We’re the Central Maryland Transportation Alliance, based a block away on Mount Royal Avenue where we work as an initiative of the Baltimore Community Foundation. </a:t>
            </a:r>
          </a:p>
          <a:p>
            <a:endParaRPr lang="en-US" dirty="0"/>
          </a:p>
          <a:p>
            <a:r>
              <a:rPr lang="en-US" dirty="0"/>
              <a:t>Go though photos to give examples of some of the work we do. </a:t>
            </a:r>
          </a:p>
        </p:txBody>
      </p:sp>
      <p:sp>
        <p:nvSpPr>
          <p:cNvPr id="4" name="Slide Number Placeholder 3"/>
          <p:cNvSpPr>
            <a:spLocks noGrp="1"/>
          </p:cNvSpPr>
          <p:nvPr>
            <p:ph type="sldNum" sz="quarter" idx="5"/>
          </p:nvPr>
        </p:nvSpPr>
        <p:spPr/>
        <p:txBody>
          <a:bodyPr/>
          <a:lstStyle/>
          <a:p>
            <a:fld id="{172E0DD2-F283-47AC-AB40-4B5F99A1A922}" type="slidenum">
              <a:rPr lang="en-US" smtClean="0"/>
              <a:pPr/>
              <a:t>2</a:t>
            </a:fld>
            <a:endParaRPr lang="en-US"/>
          </a:p>
        </p:txBody>
      </p:sp>
    </p:spTree>
    <p:extLst>
      <p:ext uri="{BB962C8B-B14F-4D97-AF65-F5344CB8AC3E}">
        <p14:creationId xmlns:p14="http://schemas.microsoft.com/office/powerpoint/2010/main" val="2890661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an advisory board whose makeup should give you an idea of the stakeholders who care about this issue and support the work that we do. It’s a mix of businesses, philanthropy, and institutions. We don’t receive any government funding – our funding comes from philanthropy and grant makers, business contributions, and individual donations. </a:t>
            </a:r>
          </a:p>
        </p:txBody>
      </p:sp>
      <p:sp>
        <p:nvSpPr>
          <p:cNvPr id="4" name="Slide Number Placeholder 3"/>
          <p:cNvSpPr>
            <a:spLocks noGrp="1"/>
          </p:cNvSpPr>
          <p:nvPr>
            <p:ph type="sldNum" sz="quarter" idx="5"/>
          </p:nvPr>
        </p:nvSpPr>
        <p:spPr/>
        <p:txBody>
          <a:bodyPr/>
          <a:lstStyle/>
          <a:p>
            <a:fld id="{172E0DD2-F283-47AC-AB40-4B5F99A1A922}" type="slidenum">
              <a:rPr lang="en-US" smtClean="0"/>
              <a:pPr/>
              <a:t>3</a:t>
            </a:fld>
            <a:endParaRPr lang="en-US"/>
          </a:p>
        </p:txBody>
      </p:sp>
    </p:spTree>
    <p:extLst>
      <p:ext uri="{BB962C8B-B14F-4D97-AF65-F5344CB8AC3E}">
        <p14:creationId xmlns:p14="http://schemas.microsoft.com/office/powerpoint/2010/main" val="3196531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want to get more of a sense of what we do, you can check out our website www.cmtalliance.org </a:t>
            </a:r>
          </a:p>
          <a:p>
            <a:endParaRPr lang="en-US" dirty="0"/>
          </a:p>
          <a:p>
            <a:r>
              <a:rPr lang="en-US" dirty="0"/>
              <a:t>And data plays a big role in our advocacy work. For example, at the top here you see the Report Card. Which would link you to our Transportation Report Card, a prime example of how we use data in our advocacy work. </a:t>
            </a:r>
          </a:p>
        </p:txBody>
      </p:sp>
      <p:sp>
        <p:nvSpPr>
          <p:cNvPr id="4" name="Slide Number Placeholder 3"/>
          <p:cNvSpPr>
            <a:spLocks noGrp="1"/>
          </p:cNvSpPr>
          <p:nvPr>
            <p:ph type="sldNum" sz="quarter" idx="5"/>
          </p:nvPr>
        </p:nvSpPr>
        <p:spPr/>
        <p:txBody>
          <a:bodyPr/>
          <a:lstStyle/>
          <a:p>
            <a:fld id="{F60C148D-4A2E-419D-8E2A-94A623BBA36C}" type="slidenum">
              <a:rPr lang="en-US" smtClean="0"/>
              <a:t>4</a:t>
            </a:fld>
            <a:endParaRPr lang="en-US"/>
          </a:p>
        </p:txBody>
      </p:sp>
    </p:spTree>
    <p:extLst>
      <p:ext uri="{BB962C8B-B14F-4D97-AF65-F5344CB8AC3E}">
        <p14:creationId xmlns:p14="http://schemas.microsoft.com/office/powerpoint/2010/main" val="3303944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cover to our most recent report card. We received a D, which is pretty much the same grade we’ve been getting since we started this report card in 2015. On the right here, you can see all the indicators we look at to compile our grade and the data sources. </a:t>
            </a:r>
          </a:p>
        </p:txBody>
      </p:sp>
      <p:sp>
        <p:nvSpPr>
          <p:cNvPr id="4" name="Slide Number Placeholder 3"/>
          <p:cNvSpPr>
            <a:spLocks noGrp="1"/>
          </p:cNvSpPr>
          <p:nvPr>
            <p:ph type="sldNum" sz="quarter" idx="5"/>
          </p:nvPr>
        </p:nvSpPr>
        <p:spPr/>
        <p:txBody>
          <a:bodyPr/>
          <a:lstStyle/>
          <a:p>
            <a:fld id="{F60C148D-4A2E-419D-8E2A-94A623BBA36C}" type="slidenum">
              <a:rPr lang="en-US" smtClean="0"/>
              <a:t>5</a:t>
            </a:fld>
            <a:endParaRPr lang="en-US"/>
          </a:p>
        </p:txBody>
      </p:sp>
    </p:spTree>
    <p:extLst>
      <p:ext uri="{BB962C8B-B14F-4D97-AF65-F5344CB8AC3E}">
        <p14:creationId xmlns:p14="http://schemas.microsoft.com/office/powerpoint/2010/main" val="666496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to show a couple of examples of how we use data in the report card. </a:t>
            </a:r>
          </a:p>
          <a:p>
            <a:endParaRPr lang="en-US" dirty="0"/>
          </a:p>
          <a:p>
            <a:r>
              <a:rPr lang="en-US" dirty="0"/>
              <a:t>On the left is graph for our Commute Time indicator showing average commute time of Baltimore and our peer regions. You can see we have the longest average commute time. </a:t>
            </a:r>
          </a:p>
          <a:p>
            <a:endParaRPr lang="en-US" dirty="0"/>
          </a:p>
          <a:p>
            <a:r>
              <a:rPr lang="en-US" dirty="0"/>
              <a:t>And on the right, is our indicator for Job Access by Transit showing how many total jobs there are in the region (the large circle) and how many of those jobs on average are accessible in an hour or less using public transit. </a:t>
            </a:r>
          </a:p>
        </p:txBody>
      </p:sp>
      <p:sp>
        <p:nvSpPr>
          <p:cNvPr id="4" name="Slide Number Placeholder 3"/>
          <p:cNvSpPr>
            <a:spLocks noGrp="1"/>
          </p:cNvSpPr>
          <p:nvPr>
            <p:ph type="sldNum" sz="quarter" idx="5"/>
          </p:nvPr>
        </p:nvSpPr>
        <p:spPr/>
        <p:txBody>
          <a:bodyPr/>
          <a:lstStyle/>
          <a:p>
            <a:fld id="{F60C148D-4A2E-419D-8E2A-94A623BBA36C}" type="slidenum">
              <a:rPr lang="en-US" smtClean="0"/>
              <a:t>6</a:t>
            </a:fld>
            <a:endParaRPr lang="en-US"/>
          </a:p>
        </p:txBody>
      </p:sp>
    </p:spTree>
    <p:extLst>
      <p:ext uri="{BB962C8B-B14F-4D97-AF65-F5344CB8AC3E}">
        <p14:creationId xmlns:p14="http://schemas.microsoft.com/office/powerpoint/2010/main" val="510750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7: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So that’s one way we use data, but our focus today is on our other program called Transportation 101</a:t>
            </a:r>
            <a:endParaRPr dirty="0"/>
          </a:p>
        </p:txBody>
      </p:sp>
      <p:sp>
        <p:nvSpPr>
          <p:cNvPr id="291" name="Google Shape;291;p2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3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33:notes"/>
          <p:cNvSpPr txBox="1">
            <a:spLocks noGrp="1"/>
          </p:cNvSpPr>
          <p:nvPr>
            <p:ph type="body" idx="1"/>
          </p:nvPr>
        </p:nvSpPr>
        <p:spPr>
          <a:xfrm>
            <a:off x="701675" y="4416425"/>
            <a:ext cx="5607050" cy="418306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dirty="0"/>
              <a:t>Here’s an example of how a typical seven week course might be set up. The curriculum changes and adapts over time, but </a:t>
            </a:r>
            <a:endParaRPr dirty="0"/>
          </a:p>
        </p:txBody>
      </p:sp>
      <p:sp>
        <p:nvSpPr>
          <p:cNvPr id="334" name="Google Shape;334;p33:notes"/>
          <p:cNvSpPr txBox="1">
            <a:spLocks noGrp="1"/>
          </p:cNvSpPr>
          <p:nvPr>
            <p:ph type="sldNum" idx="12"/>
          </p:nvPr>
        </p:nvSpPr>
        <p:spPr>
          <a:xfrm>
            <a:off x="3970338" y="8829675"/>
            <a:ext cx="3038475" cy="46513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D42CA7-0BAB-4480-8468-05253B601CA2}"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A99D-C05F-4E36-831D-D1B0D4FB4BE4}" type="slidenum">
              <a:rPr lang="en-US" smtClean="0"/>
              <a:t>‹#›</a:t>
            </a:fld>
            <a:endParaRPr lang="en-US"/>
          </a:p>
        </p:txBody>
      </p:sp>
    </p:spTree>
    <p:extLst>
      <p:ext uri="{BB962C8B-B14F-4D97-AF65-F5344CB8AC3E}">
        <p14:creationId xmlns:p14="http://schemas.microsoft.com/office/powerpoint/2010/main" val="2715403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D42CA7-0BAB-4480-8468-05253B601CA2}"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A99D-C05F-4E36-831D-D1B0D4FB4BE4}" type="slidenum">
              <a:rPr lang="en-US" smtClean="0"/>
              <a:t>‹#›</a:t>
            </a:fld>
            <a:endParaRPr lang="en-US"/>
          </a:p>
        </p:txBody>
      </p:sp>
    </p:spTree>
    <p:extLst>
      <p:ext uri="{BB962C8B-B14F-4D97-AF65-F5344CB8AC3E}">
        <p14:creationId xmlns:p14="http://schemas.microsoft.com/office/powerpoint/2010/main" val="1637190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D42CA7-0BAB-4480-8468-05253B601CA2}"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A99D-C05F-4E36-831D-D1B0D4FB4BE4}" type="slidenum">
              <a:rPr lang="en-US" smtClean="0"/>
              <a:t>‹#›</a:t>
            </a:fld>
            <a:endParaRPr lang="en-US"/>
          </a:p>
        </p:txBody>
      </p:sp>
    </p:spTree>
    <p:extLst>
      <p:ext uri="{BB962C8B-B14F-4D97-AF65-F5344CB8AC3E}">
        <p14:creationId xmlns:p14="http://schemas.microsoft.com/office/powerpoint/2010/main" val="2099187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D42CA7-0BAB-4480-8468-05253B601CA2}"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A99D-C05F-4E36-831D-D1B0D4FB4BE4}" type="slidenum">
              <a:rPr lang="en-US" smtClean="0"/>
              <a:t>‹#›</a:t>
            </a:fld>
            <a:endParaRPr lang="en-US"/>
          </a:p>
        </p:txBody>
      </p:sp>
    </p:spTree>
    <p:extLst>
      <p:ext uri="{BB962C8B-B14F-4D97-AF65-F5344CB8AC3E}">
        <p14:creationId xmlns:p14="http://schemas.microsoft.com/office/powerpoint/2010/main" val="296721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ED42CA7-0BAB-4480-8468-05253B601CA2}"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A99D-C05F-4E36-831D-D1B0D4FB4BE4}" type="slidenum">
              <a:rPr lang="en-US" smtClean="0"/>
              <a:t>‹#›</a:t>
            </a:fld>
            <a:endParaRPr lang="en-US"/>
          </a:p>
        </p:txBody>
      </p:sp>
    </p:spTree>
    <p:extLst>
      <p:ext uri="{BB962C8B-B14F-4D97-AF65-F5344CB8AC3E}">
        <p14:creationId xmlns:p14="http://schemas.microsoft.com/office/powerpoint/2010/main" val="2011324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D42CA7-0BAB-4480-8468-05253B601CA2}"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BA99D-C05F-4E36-831D-D1B0D4FB4BE4}" type="slidenum">
              <a:rPr lang="en-US" smtClean="0"/>
              <a:t>‹#›</a:t>
            </a:fld>
            <a:endParaRPr lang="en-US"/>
          </a:p>
        </p:txBody>
      </p:sp>
    </p:spTree>
    <p:extLst>
      <p:ext uri="{BB962C8B-B14F-4D97-AF65-F5344CB8AC3E}">
        <p14:creationId xmlns:p14="http://schemas.microsoft.com/office/powerpoint/2010/main" val="1982771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D42CA7-0BAB-4480-8468-05253B601CA2}" type="datetimeFigureOut">
              <a:rPr lang="en-US" smtClean="0"/>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FBA99D-C05F-4E36-831D-D1B0D4FB4BE4}" type="slidenum">
              <a:rPr lang="en-US" smtClean="0"/>
              <a:t>‹#›</a:t>
            </a:fld>
            <a:endParaRPr lang="en-US"/>
          </a:p>
        </p:txBody>
      </p:sp>
    </p:spTree>
    <p:extLst>
      <p:ext uri="{BB962C8B-B14F-4D97-AF65-F5344CB8AC3E}">
        <p14:creationId xmlns:p14="http://schemas.microsoft.com/office/powerpoint/2010/main" val="4124707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D42CA7-0BAB-4480-8468-05253B601CA2}" type="datetimeFigureOut">
              <a:rPr lang="en-US" smtClean="0"/>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FBA99D-C05F-4E36-831D-D1B0D4FB4BE4}" type="slidenum">
              <a:rPr lang="en-US" smtClean="0"/>
              <a:t>‹#›</a:t>
            </a:fld>
            <a:endParaRPr lang="en-US"/>
          </a:p>
        </p:txBody>
      </p:sp>
    </p:spTree>
    <p:extLst>
      <p:ext uri="{BB962C8B-B14F-4D97-AF65-F5344CB8AC3E}">
        <p14:creationId xmlns:p14="http://schemas.microsoft.com/office/powerpoint/2010/main" val="3345369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D42CA7-0BAB-4480-8468-05253B601CA2}" type="datetimeFigureOut">
              <a:rPr lang="en-US" smtClean="0"/>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FBA99D-C05F-4E36-831D-D1B0D4FB4BE4}" type="slidenum">
              <a:rPr lang="en-US" smtClean="0"/>
              <a:t>‹#›</a:t>
            </a:fld>
            <a:endParaRPr lang="en-US"/>
          </a:p>
        </p:txBody>
      </p:sp>
    </p:spTree>
    <p:extLst>
      <p:ext uri="{BB962C8B-B14F-4D97-AF65-F5344CB8AC3E}">
        <p14:creationId xmlns:p14="http://schemas.microsoft.com/office/powerpoint/2010/main" val="282096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ED42CA7-0BAB-4480-8468-05253B601CA2}"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BA99D-C05F-4E36-831D-D1B0D4FB4BE4}" type="slidenum">
              <a:rPr lang="en-US" smtClean="0"/>
              <a:t>‹#›</a:t>
            </a:fld>
            <a:endParaRPr lang="en-US"/>
          </a:p>
        </p:txBody>
      </p:sp>
    </p:spTree>
    <p:extLst>
      <p:ext uri="{BB962C8B-B14F-4D97-AF65-F5344CB8AC3E}">
        <p14:creationId xmlns:p14="http://schemas.microsoft.com/office/powerpoint/2010/main" val="2139888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ED42CA7-0BAB-4480-8468-05253B601CA2}"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BA99D-C05F-4E36-831D-D1B0D4FB4BE4}" type="slidenum">
              <a:rPr lang="en-US" smtClean="0"/>
              <a:t>‹#›</a:t>
            </a:fld>
            <a:endParaRPr lang="en-US"/>
          </a:p>
        </p:txBody>
      </p:sp>
    </p:spTree>
    <p:extLst>
      <p:ext uri="{BB962C8B-B14F-4D97-AF65-F5344CB8AC3E}">
        <p14:creationId xmlns:p14="http://schemas.microsoft.com/office/powerpoint/2010/main" val="2559196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D42CA7-0BAB-4480-8468-05253B601CA2}" type="datetimeFigureOut">
              <a:rPr lang="en-US" smtClean="0"/>
              <a:t>7/16/2026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FBA99D-C05F-4E36-831D-D1B0D4FB4BE4}" type="slidenum">
              <a:rPr lang="en-US" smtClean="0"/>
              <a:t>‹#›</a:t>
            </a:fld>
            <a:endParaRPr lang="en-US"/>
          </a:p>
        </p:txBody>
      </p:sp>
    </p:spTree>
    <p:extLst>
      <p:ext uri="{BB962C8B-B14F-4D97-AF65-F5344CB8AC3E}">
        <p14:creationId xmlns:p14="http://schemas.microsoft.com/office/powerpoint/2010/main" val="9849382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emf"/><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9.emf"/></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g"/><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descr="logo_color.png"/>
          <p:cNvPicPr>
            <a:picLocks noChangeAspect="1"/>
          </p:cNvPicPr>
          <p:nvPr/>
        </p:nvPicPr>
        <p:blipFill>
          <a:blip r:embed="rId2" cstate="print">
            <a:lum bright="70000" contrast="-70000"/>
          </a:blip>
          <a:srcRect l="2667" t="9134" r="60333" b="18105"/>
          <a:stretch>
            <a:fillRect/>
          </a:stretch>
        </p:blipFill>
        <p:spPr>
          <a:xfrm>
            <a:off x="1752600" y="533400"/>
            <a:ext cx="5638800" cy="5562600"/>
          </a:xfrm>
          <a:prstGeom prst="rect">
            <a:avLst/>
          </a:prstGeom>
        </p:spPr>
      </p:pic>
      <p:sp>
        <p:nvSpPr>
          <p:cNvPr id="2" name="Title 1"/>
          <p:cNvSpPr>
            <a:spLocks noGrp="1"/>
          </p:cNvSpPr>
          <p:nvPr>
            <p:ph type="ctrTitle"/>
          </p:nvPr>
        </p:nvSpPr>
        <p:spPr>
          <a:xfrm>
            <a:off x="685800" y="838200"/>
            <a:ext cx="7772400" cy="3047999"/>
          </a:xfrm>
        </p:spPr>
        <p:txBody>
          <a:bodyPr>
            <a:normAutofit/>
          </a:bodyPr>
          <a:lstStyle/>
          <a:p>
            <a:r>
              <a:rPr lang="en-US" sz="4800" dirty="0">
                <a:latin typeface="+mn-lt"/>
              </a:rPr>
              <a:t>Transportation Data and Advocacy</a:t>
            </a:r>
            <a:br>
              <a:rPr lang="en-US" sz="4800" dirty="0">
                <a:latin typeface="+mn-lt"/>
              </a:rPr>
            </a:br>
            <a:endParaRPr lang="en-US" sz="4800" dirty="0">
              <a:latin typeface="+mn-lt"/>
            </a:endParaRPr>
          </a:p>
        </p:txBody>
      </p:sp>
      <p:sp>
        <p:nvSpPr>
          <p:cNvPr id="3" name="Subtitle 2"/>
          <p:cNvSpPr>
            <a:spLocks noGrp="1"/>
          </p:cNvSpPr>
          <p:nvPr>
            <p:ph type="subTitle" idx="1"/>
          </p:nvPr>
        </p:nvSpPr>
        <p:spPr>
          <a:xfrm>
            <a:off x="1371600" y="4495800"/>
            <a:ext cx="6553200" cy="1752600"/>
          </a:xfrm>
        </p:spPr>
        <p:txBody>
          <a:bodyPr/>
          <a:lstStyle/>
          <a:p>
            <a:r>
              <a:rPr lang="en-US" dirty="0">
                <a:solidFill>
                  <a:schemeClr val="tx1"/>
                </a:solidFill>
              </a:rPr>
              <a:t>July 17, 2026</a:t>
            </a:r>
          </a:p>
          <a:p>
            <a:r>
              <a:rPr lang="en-US" dirty="0">
                <a:solidFill>
                  <a:schemeClr val="tx1"/>
                </a:solidFill>
              </a:rPr>
              <a:t>BNIA Data Day - From Data to Action Session</a:t>
            </a:r>
          </a:p>
        </p:txBody>
      </p:sp>
    </p:spTree>
    <p:extLst>
      <p:ext uri="{BB962C8B-B14F-4D97-AF65-F5344CB8AC3E}">
        <p14:creationId xmlns:p14="http://schemas.microsoft.com/office/powerpoint/2010/main" val="2388253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0452" y="1"/>
            <a:ext cx="1843548" cy="1843548"/>
          </a:xfrm>
          <a:prstGeom prst="rect">
            <a:avLst/>
          </a:prstGeom>
        </p:spPr>
      </p:pic>
      <p:sp>
        <p:nvSpPr>
          <p:cNvPr id="2" name="Title 1"/>
          <p:cNvSpPr>
            <a:spLocks noGrp="1"/>
          </p:cNvSpPr>
          <p:nvPr>
            <p:ph type="title"/>
          </p:nvPr>
        </p:nvSpPr>
        <p:spPr/>
        <p:txBody>
          <a:bodyPr>
            <a:normAutofit/>
          </a:bodyPr>
          <a:lstStyle/>
          <a:p>
            <a:r>
              <a:rPr lang="en-US" dirty="0"/>
              <a:t>What will be the results?</a:t>
            </a:r>
          </a:p>
        </p:txBody>
      </p:sp>
      <p:sp>
        <p:nvSpPr>
          <p:cNvPr id="4" name="Content Placeholder 3"/>
          <p:cNvSpPr>
            <a:spLocks noGrp="1"/>
          </p:cNvSpPr>
          <p:nvPr>
            <p:ph idx="1"/>
          </p:nvPr>
        </p:nvSpPr>
        <p:spPr/>
        <p:txBody>
          <a:bodyPr>
            <a:normAutofit/>
          </a:bodyPr>
          <a:lstStyle/>
          <a:p>
            <a:r>
              <a:rPr lang="en-US" dirty="0"/>
              <a:t>Educate emerging leaders: Participants will attend class once a week for seven weeks to receive a deeper understanding of regional transportation issues</a:t>
            </a:r>
          </a:p>
          <a:p>
            <a:r>
              <a:rPr lang="en-US" dirty="0"/>
              <a:t>Broaden networks: Participants will engage with peers, experts and advocates, share their own T101 experience and create an alumni network</a:t>
            </a:r>
          </a:p>
          <a:p>
            <a:r>
              <a:rPr lang="en-US" dirty="0"/>
              <a:t>Empower advocates: Participants will go from concerned citizens to informed advocates and create their own individual action plans</a:t>
            </a:r>
          </a:p>
        </p:txBody>
      </p:sp>
    </p:spTree>
    <p:extLst>
      <p:ext uri="{BB962C8B-B14F-4D97-AF65-F5344CB8AC3E}">
        <p14:creationId xmlns:p14="http://schemas.microsoft.com/office/powerpoint/2010/main" val="1046002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C5B82F-37AC-C7E6-5C82-8526A0075C3F}"/>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9C91F84-6F96-436D-9107-A5B849C77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F7C7D1-85FB-0F81-90DE-3420129A0421}"/>
              </a:ext>
            </a:extLst>
          </p:cNvPr>
          <p:cNvSpPr>
            <a:spLocks noGrp="1"/>
          </p:cNvSpPr>
          <p:nvPr>
            <p:ph type="title"/>
          </p:nvPr>
        </p:nvSpPr>
        <p:spPr>
          <a:xfrm>
            <a:off x="265900" y="438250"/>
            <a:ext cx="7347835" cy="1114380"/>
          </a:xfrm>
        </p:spPr>
        <p:txBody>
          <a:bodyPr vert="horz" lIns="91440" tIns="45720" rIns="91440" bIns="45720" rtlCol="0" anchor="b">
            <a:noAutofit/>
          </a:bodyPr>
          <a:lstStyle/>
          <a:p>
            <a:pPr algn="ctr"/>
            <a:r>
              <a:rPr lang="en-US" dirty="0"/>
              <a:t>Data + Storytelling = </a:t>
            </a:r>
            <a:br>
              <a:rPr lang="en-US" dirty="0"/>
            </a:br>
            <a:r>
              <a:rPr lang="en-US" dirty="0"/>
              <a:t>Individual Action Plans </a:t>
            </a:r>
          </a:p>
        </p:txBody>
      </p:sp>
      <p:pic>
        <p:nvPicPr>
          <p:cNvPr id="16" name="Picture 15">
            <a:extLst>
              <a:ext uri="{FF2B5EF4-FFF2-40B4-BE49-F238E27FC236}">
                <a16:creationId xmlns:a16="http://schemas.microsoft.com/office/drawing/2014/main" id="{C1305FBF-A5D1-F877-8907-DB8DADFA4F1A}"/>
              </a:ext>
            </a:extLst>
          </p:cNvPr>
          <p:cNvPicPr>
            <a:picLocks noChangeAspect="1"/>
          </p:cNvPicPr>
          <p:nvPr/>
        </p:nvPicPr>
        <p:blipFill>
          <a:blip r:embed="rId2"/>
          <a:stretch>
            <a:fillRect/>
          </a:stretch>
        </p:blipFill>
        <p:spPr>
          <a:xfrm>
            <a:off x="151345" y="2347705"/>
            <a:ext cx="2737495" cy="3514855"/>
          </a:xfrm>
          <a:prstGeom prst="rect">
            <a:avLst/>
          </a:prstGeom>
        </p:spPr>
      </p:pic>
      <p:pic>
        <p:nvPicPr>
          <p:cNvPr id="8" name="Content Placeholder 7">
            <a:extLst>
              <a:ext uri="{FF2B5EF4-FFF2-40B4-BE49-F238E27FC236}">
                <a16:creationId xmlns:a16="http://schemas.microsoft.com/office/drawing/2014/main" id="{3C900630-313B-D7C3-83B8-22949ABA607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14970" b="-2"/>
          <a:stretch>
            <a:fillRect/>
          </a:stretch>
        </p:blipFill>
        <p:spPr>
          <a:xfrm>
            <a:off x="3040185" y="2772998"/>
            <a:ext cx="2848152" cy="2545735"/>
          </a:xfrm>
          <a:prstGeom prst="rect">
            <a:avLst/>
          </a:prstGeom>
        </p:spPr>
      </p:pic>
      <p:pic>
        <p:nvPicPr>
          <p:cNvPr id="10" name="Picture 9">
            <a:extLst>
              <a:ext uri="{FF2B5EF4-FFF2-40B4-BE49-F238E27FC236}">
                <a16:creationId xmlns:a16="http://schemas.microsoft.com/office/drawing/2014/main" id="{9863EC62-F71F-1F66-08CC-DE7429F45C70}"/>
              </a:ext>
            </a:extLst>
          </p:cNvPr>
          <p:cNvPicPr>
            <a:picLocks noChangeAspect="1"/>
          </p:cNvPicPr>
          <p:nvPr/>
        </p:nvPicPr>
        <p:blipFill>
          <a:blip r:embed="rId4">
            <a:extLst>
              <a:ext uri="{28A0092B-C50C-407E-A947-70E740481C1C}">
                <a14:useLocalDpi xmlns:a14="http://schemas.microsoft.com/office/drawing/2010/main" val="0"/>
              </a:ext>
            </a:extLst>
          </a:blip>
          <a:srcRect t="16091" r="1" b="1"/>
          <a:stretch>
            <a:fillRect/>
          </a:stretch>
        </p:blipFill>
        <p:spPr>
          <a:xfrm rot="5400000">
            <a:off x="6242148" y="2621799"/>
            <a:ext cx="2545754" cy="2848152"/>
          </a:xfrm>
          <a:prstGeom prst="rect">
            <a:avLst/>
          </a:prstGeom>
        </p:spPr>
      </p:pic>
      <p:pic>
        <p:nvPicPr>
          <p:cNvPr id="18" name="Picture 17">
            <a:extLst>
              <a:ext uri="{FF2B5EF4-FFF2-40B4-BE49-F238E27FC236}">
                <a16:creationId xmlns:a16="http://schemas.microsoft.com/office/drawing/2014/main" id="{A8938EC3-EE4B-4B86-1879-041280612F99}"/>
              </a:ext>
            </a:extLst>
          </p:cNvPr>
          <p:cNvPicPr>
            <a:picLocks noChangeAspect="1"/>
          </p:cNvPicPr>
          <p:nvPr/>
        </p:nvPicPr>
        <p:blipFill>
          <a:blip r:embed="rId5"/>
          <a:stretch>
            <a:fillRect/>
          </a:stretch>
        </p:blipFill>
        <p:spPr>
          <a:xfrm>
            <a:off x="7300561" y="0"/>
            <a:ext cx="1841152" cy="1841152"/>
          </a:xfrm>
          <a:prstGeom prst="rect">
            <a:avLst/>
          </a:prstGeom>
        </p:spPr>
      </p:pic>
    </p:spTree>
    <p:extLst>
      <p:ext uri="{BB962C8B-B14F-4D97-AF65-F5344CB8AC3E}">
        <p14:creationId xmlns:p14="http://schemas.microsoft.com/office/powerpoint/2010/main" val="192886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C5B82F-37AC-C7E6-5C82-8526A0075C3F}"/>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9C91F84-6F96-436D-9107-A5B849C77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F7C7D1-85FB-0F81-90DE-3420129A0421}"/>
              </a:ext>
            </a:extLst>
          </p:cNvPr>
          <p:cNvSpPr>
            <a:spLocks noGrp="1"/>
          </p:cNvSpPr>
          <p:nvPr>
            <p:ph type="title"/>
          </p:nvPr>
        </p:nvSpPr>
        <p:spPr>
          <a:xfrm>
            <a:off x="265900" y="438250"/>
            <a:ext cx="7347835" cy="1114380"/>
          </a:xfrm>
        </p:spPr>
        <p:txBody>
          <a:bodyPr vert="horz" lIns="91440" tIns="45720" rIns="91440" bIns="45720" rtlCol="0" anchor="b">
            <a:noAutofit/>
          </a:bodyPr>
          <a:lstStyle/>
          <a:p>
            <a:pPr algn="ctr"/>
            <a:r>
              <a:rPr lang="en-US" dirty="0"/>
              <a:t>Power Mapping</a:t>
            </a:r>
          </a:p>
        </p:txBody>
      </p:sp>
      <p:pic>
        <p:nvPicPr>
          <p:cNvPr id="18" name="Picture 17">
            <a:extLst>
              <a:ext uri="{FF2B5EF4-FFF2-40B4-BE49-F238E27FC236}">
                <a16:creationId xmlns:a16="http://schemas.microsoft.com/office/drawing/2014/main" id="{A8938EC3-EE4B-4B86-1879-041280612F99}"/>
              </a:ext>
            </a:extLst>
          </p:cNvPr>
          <p:cNvPicPr>
            <a:picLocks noChangeAspect="1"/>
          </p:cNvPicPr>
          <p:nvPr/>
        </p:nvPicPr>
        <p:blipFill>
          <a:blip r:embed="rId2"/>
          <a:stretch>
            <a:fillRect/>
          </a:stretch>
        </p:blipFill>
        <p:spPr>
          <a:xfrm>
            <a:off x="7300561" y="0"/>
            <a:ext cx="1841152" cy="1841152"/>
          </a:xfrm>
          <a:prstGeom prst="rect">
            <a:avLst/>
          </a:prstGeom>
        </p:spPr>
      </p:pic>
      <p:sp>
        <p:nvSpPr>
          <p:cNvPr id="4" name="Content Placeholder 3">
            <a:extLst>
              <a:ext uri="{FF2B5EF4-FFF2-40B4-BE49-F238E27FC236}">
                <a16:creationId xmlns:a16="http://schemas.microsoft.com/office/drawing/2014/main" id="{0EF1C3F2-A072-4747-9F8E-25190CD24D4E}"/>
              </a:ext>
            </a:extLst>
          </p:cNvPr>
          <p:cNvSpPr>
            <a:spLocks noGrp="1"/>
          </p:cNvSpPr>
          <p:nvPr>
            <p:ph idx="1"/>
          </p:nvPr>
        </p:nvSpPr>
        <p:spPr/>
        <p:txBody>
          <a:bodyPr>
            <a:normAutofit/>
          </a:bodyPr>
          <a:lstStyle/>
          <a:p>
            <a:pPr marL="0" indent="0">
              <a:buNone/>
            </a:pPr>
            <a:r>
              <a:rPr lang="en-US" dirty="0"/>
              <a:t>What power mapping involves</a:t>
            </a:r>
          </a:p>
          <a:p>
            <a:pPr lvl="1"/>
            <a:r>
              <a:rPr lang="en-US" b="1" dirty="0"/>
              <a:t>Defining clear goals</a:t>
            </a:r>
            <a:endParaRPr lang="en-US" dirty="0"/>
          </a:p>
          <a:p>
            <a:pPr lvl="1"/>
            <a:r>
              <a:rPr lang="en-US" b="1" dirty="0"/>
              <a:t>Building a visual map</a:t>
            </a:r>
            <a:r>
              <a:rPr lang="en-US" dirty="0"/>
              <a:t> </a:t>
            </a:r>
          </a:p>
          <a:p>
            <a:pPr lvl="1"/>
            <a:r>
              <a:rPr lang="en-US" b="1" dirty="0"/>
              <a:t>Assessing support and influence</a:t>
            </a:r>
            <a:endParaRPr lang="en-US" dirty="0"/>
          </a:p>
          <a:p>
            <a:pPr lvl="1"/>
            <a:r>
              <a:rPr lang="en-US" b="1" dirty="0"/>
              <a:t>Researching connections</a:t>
            </a:r>
            <a:endParaRPr lang="en-US" dirty="0"/>
          </a:p>
          <a:p>
            <a:pPr lvl="1"/>
            <a:r>
              <a:rPr lang="en-US" b="1" dirty="0"/>
              <a:t>Developing a strategy</a:t>
            </a:r>
            <a:endParaRPr lang="en-US" dirty="0"/>
          </a:p>
          <a:p>
            <a:pPr marL="0" indent="0">
              <a:buNone/>
            </a:pPr>
            <a:r>
              <a:rPr lang="en-US" dirty="0"/>
              <a:t>Why power mapping is useful</a:t>
            </a:r>
          </a:p>
          <a:p>
            <a:pPr lvl="1"/>
            <a:r>
              <a:rPr lang="en-US" b="1" dirty="0"/>
              <a:t>Builds relationships</a:t>
            </a:r>
            <a:endParaRPr lang="en-US" dirty="0"/>
          </a:p>
          <a:p>
            <a:pPr lvl="1"/>
            <a:r>
              <a:rPr lang="en-US" b="1" dirty="0"/>
              <a:t>Reveals hidden connections</a:t>
            </a:r>
            <a:endParaRPr lang="en-US" dirty="0"/>
          </a:p>
          <a:p>
            <a:pPr lvl="1"/>
            <a:r>
              <a:rPr lang="en-US" b="1" dirty="0"/>
              <a:t>Increases effectiveness</a:t>
            </a:r>
            <a:endParaRPr lang="en-US" dirty="0"/>
          </a:p>
          <a:p>
            <a:endParaRPr lang="en-US" dirty="0"/>
          </a:p>
        </p:txBody>
      </p:sp>
    </p:spTree>
    <p:extLst>
      <p:ext uri="{BB962C8B-B14F-4D97-AF65-F5344CB8AC3E}">
        <p14:creationId xmlns:p14="http://schemas.microsoft.com/office/powerpoint/2010/main" val="4281401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8359B549-8E2F-488F-88EA-11A3EDE2C257}"/>
              </a:ext>
            </a:extLst>
          </p:cNvPr>
          <p:cNvGraphicFramePr>
            <a:graphicFrameLocks noChangeAspect="1"/>
          </p:cNvGraphicFramePr>
          <p:nvPr>
            <p:extLst>
              <p:ext uri="{D42A27DB-BD31-4B8C-83A1-F6EECF244321}">
                <p14:modId xmlns:p14="http://schemas.microsoft.com/office/powerpoint/2010/main" val="3372758612"/>
              </p:ext>
            </p:extLst>
          </p:nvPr>
        </p:nvGraphicFramePr>
        <p:xfrm>
          <a:off x="2003219" y="104695"/>
          <a:ext cx="5137562" cy="6648610"/>
        </p:xfrm>
        <a:graphic>
          <a:graphicData uri="http://schemas.openxmlformats.org/presentationml/2006/ole">
            <mc:AlternateContent xmlns:mc="http://schemas.openxmlformats.org/markup-compatibility/2006">
              <mc:Choice xmlns:v="urn:schemas-microsoft-com:vml" Requires="v">
                <p:oleObj spid="_x0000_s1026" name="Acrobat Document" r:id="rId3" imgW="3886052" imgH="5029200" progId="Acrobat.Document.2020">
                  <p:embed/>
                </p:oleObj>
              </mc:Choice>
              <mc:Fallback>
                <p:oleObj name="Acrobat Document" r:id="rId3" imgW="3886052" imgH="5029200" progId="Acrobat.Document.2020">
                  <p:embed/>
                  <p:pic>
                    <p:nvPicPr>
                      <p:cNvPr id="0" name=""/>
                      <p:cNvPicPr/>
                      <p:nvPr/>
                    </p:nvPicPr>
                    <p:blipFill>
                      <a:blip r:embed="rId4"/>
                      <a:stretch>
                        <a:fillRect/>
                      </a:stretch>
                    </p:blipFill>
                    <p:spPr>
                      <a:xfrm>
                        <a:off x="2003219" y="104695"/>
                        <a:ext cx="5137562" cy="6648610"/>
                      </a:xfrm>
                      <a:prstGeom prst="rect">
                        <a:avLst/>
                      </a:prstGeom>
                    </p:spPr>
                  </p:pic>
                </p:oleObj>
              </mc:Fallback>
            </mc:AlternateContent>
          </a:graphicData>
        </a:graphic>
      </p:graphicFrame>
    </p:spTree>
    <p:extLst>
      <p:ext uri="{BB962C8B-B14F-4D97-AF65-F5344CB8AC3E}">
        <p14:creationId xmlns:p14="http://schemas.microsoft.com/office/powerpoint/2010/main" val="209323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protesting&#10;&#10;Description automatically generated with medium confidence">
            <a:extLst>
              <a:ext uri="{FF2B5EF4-FFF2-40B4-BE49-F238E27FC236}">
                <a16:creationId xmlns:a16="http://schemas.microsoft.com/office/drawing/2014/main" id="{FB472911-2336-4470-98CC-535882D38CA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723" b="-1"/>
          <a:stretch/>
        </p:blipFill>
        <p:spPr>
          <a:xfrm>
            <a:off x="147547" y="165419"/>
            <a:ext cx="4354879" cy="3181935"/>
          </a:xfrm>
          <a:prstGeom prst="rect">
            <a:avLst/>
          </a:prstGeom>
        </p:spPr>
      </p:pic>
      <p:pic>
        <p:nvPicPr>
          <p:cNvPr id="10" name="Picture 9">
            <a:extLst>
              <a:ext uri="{FF2B5EF4-FFF2-40B4-BE49-F238E27FC236}">
                <a16:creationId xmlns:a16="http://schemas.microsoft.com/office/drawing/2014/main" id="{2FBE2ACD-3F1A-4B74-AC80-0723F5C5963F}"/>
              </a:ext>
            </a:extLst>
          </p:cNvPr>
          <p:cNvPicPr>
            <a:picLocks noChangeAspect="1"/>
          </p:cNvPicPr>
          <p:nvPr/>
        </p:nvPicPr>
        <p:blipFill rotWithShape="1">
          <a:blip r:embed="rId4"/>
          <a:srcRect l="26305" r="23799" b="-4"/>
          <a:stretch/>
        </p:blipFill>
        <p:spPr>
          <a:xfrm>
            <a:off x="4636022" y="156578"/>
            <a:ext cx="2116757" cy="3181935"/>
          </a:xfrm>
          <a:prstGeom prst="rect">
            <a:avLst/>
          </a:prstGeom>
        </p:spPr>
      </p:pic>
      <p:pic>
        <p:nvPicPr>
          <p:cNvPr id="16" name="Picture 15" descr="A group of people holding signs&#10;&#10;AI-generated content may be incorrect.">
            <a:extLst>
              <a:ext uri="{FF2B5EF4-FFF2-40B4-BE49-F238E27FC236}">
                <a16:creationId xmlns:a16="http://schemas.microsoft.com/office/drawing/2014/main" id="{BA576076-637D-8423-64A8-D27AE42ADADD}"/>
              </a:ext>
            </a:extLst>
          </p:cNvPr>
          <p:cNvPicPr>
            <a:picLocks noChangeAspect="1"/>
          </p:cNvPicPr>
          <p:nvPr/>
        </p:nvPicPr>
        <p:blipFill>
          <a:blip r:embed="rId5" cstate="print">
            <a:extLst>
              <a:ext uri="{28A0092B-C50C-407E-A947-70E740481C1C}">
                <a14:useLocalDpi xmlns:a14="http://schemas.microsoft.com/office/drawing/2010/main" val="0"/>
              </a:ext>
            </a:extLst>
          </a:blip>
          <a:srcRect l="15753" r="767" b="2"/>
          <a:stretch/>
        </p:blipFill>
        <p:spPr>
          <a:xfrm>
            <a:off x="6886375" y="165419"/>
            <a:ext cx="2138355" cy="3181935"/>
          </a:xfrm>
          <a:prstGeom prst="rect">
            <a:avLst/>
          </a:prstGeom>
        </p:spPr>
      </p:pic>
      <p:pic>
        <p:nvPicPr>
          <p:cNvPr id="11" name="Picture 10" descr="A group of people holding a sign&#10;&#10;Description automatically generated with low confidence">
            <a:extLst>
              <a:ext uri="{FF2B5EF4-FFF2-40B4-BE49-F238E27FC236}">
                <a16:creationId xmlns:a16="http://schemas.microsoft.com/office/drawing/2014/main" id="{DE383393-0DDE-42F4-BA21-C1419DFBC7EC}"/>
              </a:ext>
            </a:extLst>
          </p:cNvPr>
          <p:cNvPicPr>
            <a:picLocks noChangeAspect="1"/>
          </p:cNvPicPr>
          <p:nvPr/>
        </p:nvPicPr>
        <p:blipFill rotWithShape="1">
          <a:blip r:embed="rId6">
            <a:extLst>
              <a:ext uri="{28A0092B-C50C-407E-A947-70E740481C1C}">
                <a14:useLocalDpi xmlns:a14="http://schemas.microsoft.com/office/drawing/2010/main" val="0"/>
              </a:ext>
            </a:extLst>
          </a:blip>
          <a:srcRect r="-2" b="3784"/>
          <a:stretch/>
        </p:blipFill>
        <p:spPr>
          <a:xfrm>
            <a:off x="143315" y="3515901"/>
            <a:ext cx="4354879" cy="2796836"/>
          </a:xfrm>
          <a:prstGeom prst="rect">
            <a:avLst/>
          </a:prstGeom>
        </p:spPr>
      </p:pic>
      <p:pic>
        <p:nvPicPr>
          <p:cNvPr id="13" name="Picture 12" descr="A group of men standing behind a podium&#10;&#10;AI-generated content may be incorrect.">
            <a:extLst>
              <a:ext uri="{FF2B5EF4-FFF2-40B4-BE49-F238E27FC236}">
                <a16:creationId xmlns:a16="http://schemas.microsoft.com/office/drawing/2014/main" id="{FB474619-1A56-7035-518C-CD956CEADFB9}"/>
              </a:ext>
            </a:extLst>
          </p:cNvPr>
          <p:cNvPicPr>
            <a:picLocks noChangeAspect="1"/>
          </p:cNvPicPr>
          <p:nvPr/>
        </p:nvPicPr>
        <p:blipFill>
          <a:blip r:embed="rId7" cstate="print">
            <a:extLst>
              <a:ext uri="{28A0092B-C50C-407E-A947-70E740481C1C}">
                <a14:useLocalDpi xmlns:a14="http://schemas.microsoft.com/office/drawing/2010/main" val="0"/>
              </a:ext>
            </a:extLst>
          </a:blip>
          <a:srcRect l="10963" r="1032" b="-1"/>
          <a:stretch/>
        </p:blipFill>
        <p:spPr>
          <a:xfrm>
            <a:off x="4645808" y="3510646"/>
            <a:ext cx="2116756" cy="2796836"/>
          </a:xfrm>
          <a:prstGeom prst="rect">
            <a:avLst/>
          </a:prstGeom>
        </p:spPr>
      </p:pic>
      <p:pic>
        <p:nvPicPr>
          <p:cNvPr id="4" name="Picture 3">
            <a:extLst>
              <a:ext uri="{FF2B5EF4-FFF2-40B4-BE49-F238E27FC236}">
                <a16:creationId xmlns:a16="http://schemas.microsoft.com/office/drawing/2014/main" id="{83506B7C-D455-427E-8BA2-4808C8AE858B}"/>
              </a:ext>
            </a:extLst>
          </p:cNvPr>
          <p:cNvPicPr>
            <a:picLocks noChangeAspect="1"/>
          </p:cNvPicPr>
          <p:nvPr/>
        </p:nvPicPr>
        <p:blipFill rotWithShape="1">
          <a:blip r:embed="rId8"/>
          <a:srcRect l="29693" r="13156"/>
          <a:stretch/>
        </p:blipFill>
        <p:spPr>
          <a:xfrm>
            <a:off x="6890609" y="3510646"/>
            <a:ext cx="2138355" cy="2796836"/>
          </a:xfrm>
          <a:prstGeom prst="rect">
            <a:avLst/>
          </a:prstGeom>
        </p:spPr>
      </p:pic>
      <p:sp>
        <p:nvSpPr>
          <p:cNvPr id="2" name="Slide Number Placeholder 1">
            <a:extLst>
              <a:ext uri="{FF2B5EF4-FFF2-40B4-BE49-F238E27FC236}">
                <a16:creationId xmlns:a16="http://schemas.microsoft.com/office/drawing/2014/main" id="{EBD7EB17-F3ED-42DB-BE0C-09317CACBE6D}"/>
              </a:ext>
            </a:extLst>
          </p:cNvPr>
          <p:cNvSpPr>
            <a:spLocks noGrp="1"/>
          </p:cNvSpPr>
          <p:nvPr>
            <p:ph type="sldNum" sz="quarter" idx="12"/>
          </p:nvPr>
        </p:nvSpPr>
        <p:spPr>
          <a:xfrm>
            <a:off x="6457950" y="6356350"/>
            <a:ext cx="2057400" cy="365125"/>
          </a:xfrm>
        </p:spPr>
        <p:txBody>
          <a:bodyPr>
            <a:normAutofit/>
          </a:bodyPr>
          <a:lstStyle/>
          <a:p>
            <a:pPr>
              <a:spcAft>
                <a:spcPts val="600"/>
              </a:spcAft>
            </a:pPr>
            <a:fld id="{9A415A81-93C2-40C5-906C-647C3ED69CD6}" type="slidenum">
              <a:rPr lang="en-US"/>
              <a:pPr>
                <a:spcAft>
                  <a:spcPts val="600"/>
                </a:spcAft>
              </a:pPr>
              <a:t>2</a:t>
            </a:fld>
            <a:endParaRPr lang="en-US"/>
          </a:p>
        </p:txBody>
      </p:sp>
    </p:spTree>
    <p:extLst>
      <p:ext uri="{BB962C8B-B14F-4D97-AF65-F5344CB8AC3E}">
        <p14:creationId xmlns:p14="http://schemas.microsoft.com/office/powerpoint/2010/main" val="2385093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E271E6-465B-4693-8D81-26F774906A4D}"/>
              </a:ext>
            </a:extLst>
          </p:cNvPr>
          <p:cNvSpPr>
            <a:spLocks noGrp="1"/>
          </p:cNvSpPr>
          <p:nvPr>
            <p:ph type="sldNum" sz="quarter" idx="12"/>
          </p:nvPr>
        </p:nvSpPr>
        <p:spPr>
          <a:xfrm>
            <a:off x="6457950" y="6356350"/>
            <a:ext cx="2057400" cy="365125"/>
          </a:xfrm>
        </p:spPr>
        <p:txBody>
          <a:bodyPr>
            <a:normAutofit/>
          </a:bodyPr>
          <a:lstStyle/>
          <a:p>
            <a:pPr>
              <a:spcAft>
                <a:spcPts val="600"/>
              </a:spcAft>
            </a:pPr>
            <a:fld id="{9A415A81-93C2-40C5-906C-647C3ED69CD6}" type="slidenum">
              <a:rPr lang="en-US">
                <a:solidFill>
                  <a:srgbClr val="FFFFFF"/>
                </a:solidFill>
              </a:rPr>
              <a:pPr>
                <a:spcAft>
                  <a:spcPts val="600"/>
                </a:spcAft>
              </a:pPr>
              <a:t>3</a:t>
            </a:fld>
            <a:endParaRPr lang="en-US">
              <a:solidFill>
                <a:srgbClr val="FFFFFF"/>
              </a:solidFill>
            </a:endParaRPr>
          </a:p>
        </p:txBody>
      </p:sp>
      <p:sp>
        <p:nvSpPr>
          <p:cNvPr id="3" name="Text Box 2">
            <a:extLst>
              <a:ext uri="{FF2B5EF4-FFF2-40B4-BE49-F238E27FC236}">
                <a16:creationId xmlns:a16="http://schemas.microsoft.com/office/drawing/2014/main" id="{1FEC5930-F7A7-19CD-66D7-004E5AE1FFAA}"/>
              </a:ext>
            </a:extLst>
          </p:cNvPr>
          <p:cNvSpPr txBox="1">
            <a:spLocks noChangeArrowheads="1"/>
          </p:cNvSpPr>
          <p:nvPr/>
        </p:nvSpPr>
        <p:spPr bwMode="auto">
          <a:xfrm>
            <a:off x="457201" y="1572491"/>
            <a:ext cx="2590800" cy="45784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PT Serif" panose="020A0603040505020204" pitchFamily="18" charset="0"/>
              </a:rPr>
              <a:t>William Baker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Executive Director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Clayton Baker Trust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PT Serif" panose="020A0603040505020204" pitchFamily="18" charset="0"/>
              </a:rPr>
              <a:t>Cheri Cernak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President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CRC Restaurants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PT Serif" panose="020A0603040505020204" pitchFamily="18" charset="0"/>
              </a:rPr>
              <a:t>Liz Cornish</a:t>
            </a:r>
            <a:endParaRPr kumimoji="0" lang="en-US" altLang="en-US" sz="1100" b="0"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Enhanced Services Director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South Baltimore Gateway Partnership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000000"/>
              </a:solidFill>
              <a:effectLst/>
              <a:latin typeface="PT Serif" panose="020A0603040505020204" pitchFamily="18" charset="0"/>
            </a:endParaRPr>
          </a:p>
          <a:p>
            <a:pPr lvl="0" eaLnBrk="0" fontAlgn="base" hangingPunct="0">
              <a:spcBef>
                <a:spcPct val="0"/>
              </a:spcBef>
              <a:spcAft>
                <a:spcPct val="0"/>
              </a:spcAft>
            </a:pPr>
            <a:r>
              <a:rPr lang="en-US" altLang="en-US" sz="1100" b="1" dirty="0">
                <a:solidFill>
                  <a:srgbClr val="000000"/>
                </a:solidFill>
                <a:latin typeface="PT Serif" panose="020A0603040505020204" pitchFamily="18" charset="0"/>
              </a:rPr>
              <a:t>Scott Gilson</a:t>
            </a:r>
          </a:p>
          <a:p>
            <a:pPr lvl="0" eaLnBrk="0" fontAlgn="base" hangingPunct="0">
              <a:spcBef>
                <a:spcPct val="0"/>
              </a:spcBef>
              <a:spcAft>
                <a:spcPct val="0"/>
              </a:spcAft>
            </a:pPr>
            <a:r>
              <a:rPr lang="en-US" altLang="en-US" sz="1100" dirty="0">
                <a:solidFill>
                  <a:srgbClr val="000000"/>
                </a:solidFill>
                <a:latin typeface="PT Serif" panose="020A0603040505020204" pitchFamily="18" charset="0"/>
              </a:rPr>
              <a:t>Vice President</a:t>
            </a:r>
          </a:p>
          <a:p>
            <a:pPr lvl="0" eaLnBrk="0" fontAlgn="base" hangingPunct="0">
              <a:spcBef>
                <a:spcPct val="0"/>
              </a:spcBef>
              <a:spcAft>
                <a:spcPct val="0"/>
              </a:spcAft>
            </a:pPr>
            <a:r>
              <a:rPr lang="en-US" altLang="en-US" sz="1100" dirty="0">
                <a:solidFill>
                  <a:srgbClr val="000000"/>
                </a:solidFill>
                <a:latin typeface="PT Serif" panose="020A0603040505020204" pitchFamily="18" charset="0"/>
              </a:rPr>
              <a:t>M&amp;T Bank</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1"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PT Serif" panose="020A0603040505020204" pitchFamily="18" charset="0"/>
              </a:rPr>
              <a:t>Crystal Harden-Lindsey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Vice President for Community Impact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Baltimore Community Foundation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1"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PT Serif" panose="020A0603040505020204" pitchFamily="18" charset="0"/>
              </a:rPr>
              <a:t>Ronald J. Hartman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Managing Director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WSP USA, Inc.</a:t>
            </a:r>
            <a:endParaRPr kumimoji="0" lang="en-US" altLang="en-US" sz="1100" b="1"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1" i="0" u="none" strike="noStrike" cap="none" normalizeH="0" baseline="0" dirty="0">
              <a:ln>
                <a:noFill/>
              </a:ln>
              <a:solidFill>
                <a:srgbClr val="000000"/>
              </a:solidFill>
              <a:effectLst/>
              <a:latin typeface="PT Serif" panose="020A0603040505020204" pitchFamily="18" charset="0"/>
            </a:endParaRPr>
          </a:p>
        </p:txBody>
      </p:sp>
      <p:sp>
        <p:nvSpPr>
          <p:cNvPr id="4" name="Text Box 3">
            <a:extLst>
              <a:ext uri="{FF2B5EF4-FFF2-40B4-BE49-F238E27FC236}">
                <a16:creationId xmlns:a16="http://schemas.microsoft.com/office/drawing/2014/main" id="{BE3E72E3-3E8F-F245-9D2B-B1AC201D80C8}"/>
              </a:ext>
            </a:extLst>
          </p:cNvPr>
          <p:cNvSpPr txBox="1">
            <a:spLocks noChangeArrowheads="1"/>
          </p:cNvSpPr>
          <p:nvPr/>
        </p:nvSpPr>
        <p:spPr bwMode="auto">
          <a:xfrm>
            <a:off x="3360232" y="1572491"/>
            <a:ext cx="2423540" cy="66452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eaLnBrk="0" fontAlgn="base" hangingPunct="0">
              <a:spcBef>
                <a:spcPct val="0"/>
              </a:spcBef>
              <a:spcAft>
                <a:spcPct val="0"/>
              </a:spcAft>
            </a:pPr>
            <a:r>
              <a:rPr lang="en-US" altLang="en-US" sz="1100" b="1" dirty="0">
                <a:solidFill>
                  <a:srgbClr val="000000"/>
                </a:solidFill>
                <a:latin typeface="PT Serif" panose="020A0603040505020204" pitchFamily="18" charset="0"/>
              </a:rPr>
              <a:t>Patrice Kingsley</a:t>
            </a:r>
          </a:p>
          <a:p>
            <a:pPr lvl="0" eaLnBrk="0" fontAlgn="base" hangingPunct="0">
              <a:spcBef>
                <a:spcPct val="0"/>
              </a:spcBef>
              <a:spcAft>
                <a:spcPct val="0"/>
              </a:spcAft>
            </a:pPr>
            <a:r>
              <a:rPr lang="en-US" altLang="en-US" sz="1100" dirty="0">
                <a:solidFill>
                  <a:srgbClr val="000000"/>
                </a:solidFill>
                <a:latin typeface="PT Serif" panose="020A0603040505020204" pitchFamily="18" charset="0"/>
              </a:rPr>
              <a:t>Manager, CareFirst Engagement Centers</a:t>
            </a:r>
          </a:p>
          <a:p>
            <a:pPr lvl="0" eaLnBrk="0" fontAlgn="base" hangingPunct="0">
              <a:spcBef>
                <a:spcPct val="0"/>
              </a:spcBef>
              <a:spcAft>
                <a:spcPct val="0"/>
              </a:spcAft>
            </a:pPr>
            <a:r>
              <a:rPr lang="en-US" altLang="en-US" sz="1100" dirty="0">
                <a:solidFill>
                  <a:srgbClr val="000000"/>
                </a:solidFill>
                <a:latin typeface="PT Serif" panose="020A0603040505020204" pitchFamily="18" charset="0"/>
              </a:rPr>
              <a:t>CareFirst</a:t>
            </a:r>
            <a:endParaRPr lang="en-US" altLang="en-US" sz="11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1"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PT Serif" panose="020A0603040505020204" pitchFamily="18" charset="0"/>
              </a:rPr>
              <a:t>Jon Laria</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Managing Partner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Ballard Spahr, LLP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PT Serif" panose="020A0603040505020204" pitchFamily="18" charset="0"/>
              </a:rPr>
              <a:t>Walter D. Pinkard, Jr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Senior Advisor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Cushman &amp; Wakefield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PT Serif" panose="020A0603040505020204" pitchFamily="18" charset="0"/>
              </a:rPr>
              <a:t>Laurie Schwartz</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President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Waterfront Partnership of Baltimore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PT Serif" panose="020A0603040505020204" pitchFamily="18" charset="0"/>
              </a:rPr>
              <a:t>Jane </a:t>
            </a:r>
            <a:r>
              <a:rPr kumimoji="0" lang="en-US" altLang="en-US" sz="1100" b="1" i="0" u="none" strike="noStrike" cap="none" normalizeH="0" baseline="0" dirty="0" err="1">
                <a:ln>
                  <a:noFill/>
                </a:ln>
                <a:solidFill>
                  <a:srgbClr val="000000"/>
                </a:solidFill>
                <a:effectLst/>
                <a:latin typeface="PT Serif" panose="020A0603040505020204" pitchFamily="18" charset="0"/>
              </a:rPr>
              <a:t>Shaab</a:t>
            </a:r>
            <a:endParaRPr kumimoji="0" lang="en-US" altLang="en-US" sz="1100" b="1"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Executive Director UM </a:t>
            </a:r>
            <a:r>
              <a:rPr kumimoji="0" lang="en-US" altLang="en-US" sz="1100" b="0" i="0" u="none" strike="noStrike" cap="none" normalizeH="0" baseline="0" dirty="0" err="1">
                <a:ln>
                  <a:noFill/>
                </a:ln>
                <a:solidFill>
                  <a:srgbClr val="000000"/>
                </a:solidFill>
                <a:effectLst/>
                <a:latin typeface="PT Serif" panose="020A0603040505020204" pitchFamily="18" charset="0"/>
              </a:rPr>
              <a:t>BioPark</a:t>
            </a:r>
            <a:endParaRPr kumimoji="0" lang="en-US" altLang="en-US" sz="1100" b="0"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University of Maryland, Baltimore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 Box 4">
            <a:extLst>
              <a:ext uri="{FF2B5EF4-FFF2-40B4-BE49-F238E27FC236}">
                <a16:creationId xmlns:a16="http://schemas.microsoft.com/office/drawing/2014/main" id="{84760546-BAA0-0805-7D9A-4A45B5F42983}"/>
              </a:ext>
            </a:extLst>
          </p:cNvPr>
          <p:cNvSpPr txBox="1">
            <a:spLocks noChangeArrowheads="1"/>
          </p:cNvSpPr>
          <p:nvPr/>
        </p:nvSpPr>
        <p:spPr bwMode="auto">
          <a:xfrm>
            <a:off x="6096003" y="1572491"/>
            <a:ext cx="2419347" cy="47561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PT Serif" panose="020A0603040505020204" pitchFamily="18" charset="0"/>
              </a:rPr>
              <a:t>Greg Smith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Director of Transportation Services,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The Johns Hopkins University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PT Serif" panose="020A0603040505020204" pitchFamily="18" charset="0"/>
              </a:rPr>
              <a:t>Scot Spencer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Associate Director, Local Policy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The Annie E. Casey Foundation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PT Serif" panose="020A0603040505020204" pitchFamily="18" charset="0"/>
              </a:rPr>
              <a:t>Gina Stewart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Executive Director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BWI Business Partnership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PT Serif" panose="020A0603040505020204" pitchFamily="18" charset="0"/>
              </a:rPr>
              <a:t>Shelonda Stokes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President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Downtown Partnership of Baltimore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PT Serif" panose="020A0603040505020204" pitchFamily="18" charset="0"/>
              </a:rPr>
              <a:t>C. William “Bill” Struever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Managing Director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Cross Street Partners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000000"/>
              </a:solidFill>
              <a:effectLst/>
              <a:latin typeface="PT Serif" panose="020A060304050502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PT Serif" panose="020A0603040505020204" pitchFamily="18" charset="0"/>
              </a:rPr>
              <a:t>Michele Whelley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Principal</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PT Serif" panose="020A0603040505020204" pitchFamily="18" charset="0"/>
              </a:rPr>
              <a:t>M.L. Whelley Consulting, LLC</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5612E1AA-39A6-ADEB-AA4D-07F9EF3156C3}"/>
              </a:ext>
            </a:extLst>
          </p:cNvPr>
          <p:cNvSpPr txBox="1"/>
          <p:nvPr/>
        </p:nvSpPr>
        <p:spPr>
          <a:xfrm>
            <a:off x="6033879" y="529359"/>
            <a:ext cx="2652920" cy="769441"/>
          </a:xfrm>
          <a:prstGeom prst="rect">
            <a:avLst/>
          </a:prstGeom>
          <a:noFill/>
        </p:spPr>
        <p:txBody>
          <a:bodyPr wrap="square" numCol="1" rtlCol="0">
            <a:spAutoFit/>
          </a:bodyPr>
          <a:lstStyle/>
          <a:p>
            <a:pPr marL="0" marR="0" algn="just">
              <a:spcBef>
                <a:spcPts val="0"/>
              </a:spcBef>
              <a:spcAft>
                <a:spcPts val="0"/>
              </a:spcAft>
            </a:pPr>
            <a:r>
              <a:rPr lang="en-US" sz="1100" i="1" dirty="0">
                <a:solidFill>
                  <a:srgbClr val="000000"/>
                </a:solidFill>
                <a:effectLst/>
                <a:latin typeface="PT Serif" panose="020A0603040505020204" pitchFamily="18" charset="0"/>
                <a:ea typeface="MS Mincho" panose="02020609040205080304" pitchFamily="49" charset="-128"/>
                <a:cs typeface="Arial" panose="020B0604020202020204" pitchFamily="34" charset="0"/>
              </a:rPr>
              <a:t>Vice Chair</a:t>
            </a:r>
            <a:endParaRPr lang="en-US" sz="1100" dirty="0">
              <a:effectLst/>
              <a:latin typeface="PT Serif" panose="020A0603040505020204" pitchFamily="18" charset="0"/>
              <a:ea typeface="MS Mincho" panose="02020609040205080304" pitchFamily="49" charset="-128"/>
            </a:endParaRPr>
          </a:p>
          <a:p>
            <a:pPr marL="0" marR="0" algn="just">
              <a:spcBef>
                <a:spcPts val="0"/>
              </a:spcBef>
              <a:spcAft>
                <a:spcPts val="0"/>
              </a:spcAft>
            </a:pPr>
            <a:r>
              <a:rPr lang="en-US" sz="1100" b="1" dirty="0">
                <a:effectLst/>
                <a:latin typeface="PT Serif" panose="020A0603040505020204" pitchFamily="18" charset="0"/>
                <a:ea typeface="MS Mincho" panose="02020609040205080304" pitchFamily="49" charset="-128"/>
                <a:cs typeface="Arial" panose="020B0604020202020204" pitchFamily="34" charset="0"/>
              </a:rPr>
              <a:t>Ryan </a:t>
            </a:r>
            <a:r>
              <a:rPr lang="en-US" sz="1100" b="1" dirty="0" err="1">
                <a:effectLst/>
                <a:latin typeface="PT Serif" panose="020A0603040505020204" pitchFamily="18" charset="0"/>
                <a:ea typeface="MS Mincho" panose="02020609040205080304" pitchFamily="49" charset="-128"/>
                <a:cs typeface="Arial" panose="020B0604020202020204" pitchFamily="34" charset="0"/>
              </a:rPr>
              <a:t>O’Doherty</a:t>
            </a:r>
            <a:endParaRPr lang="en-US" sz="1100" dirty="0">
              <a:effectLst/>
              <a:latin typeface="PT Serif" panose="020A0603040505020204" pitchFamily="18" charset="0"/>
              <a:ea typeface="MS Mincho" panose="02020609040205080304" pitchFamily="49" charset="-128"/>
            </a:endParaRPr>
          </a:p>
          <a:p>
            <a:pPr marL="0" marR="0" algn="just">
              <a:spcBef>
                <a:spcPts val="0"/>
              </a:spcBef>
              <a:spcAft>
                <a:spcPts val="0"/>
              </a:spcAft>
            </a:pPr>
            <a:r>
              <a:rPr lang="en-US" sz="1100" dirty="0">
                <a:effectLst/>
                <a:latin typeface="PT Serif" panose="020A0603040505020204" pitchFamily="18" charset="0"/>
                <a:ea typeface="MS Mincho" panose="02020609040205080304" pitchFamily="49" charset="-128"/>
                <a:cs typeface="Arial" panose="020B0604020202020204" pitchFamily="34" charset="0"/>
              </a:rPr>
              <a:t>Vice President</a:t>
            </a:r>
            <a:endParaRPr lang="en-US" sz="1100" dirty="0">
              <a:effectLst/>
              <a:latin typeface="PT Serif" panose="020A0603040505020204" pitchFamily="18" charset="0"/>
              <a:ea typeface="MS Mincho" panose="02020609040205080304" pitchFamily="49" charset="-128"/>
            </a:endParaRPr>
          </a:p>
          <a:p>
            <a:pPr marL="0" marR="0" algn="just">
              <a:spcBef>
                <a:spcPts val="0"/>
              </a:spcBef>
              <a:spcAft>
                <a:spcPts val="0"/>
              </a:spcAft>
            </a:pPr>
            <a:r>
              <a:rPr lang="en-US" sz="1100" dirty="0">
                <a:effectLst/>
                <a:latin typeface="PT Serif" panose="020A0603040505020204" pitchFamily="18" charset="0"/>
                <a:ea typeface="MS Mincho" panose="02020609040205080304" pitchFamily="49" charset="-128"/>
                <a:cs typeface="Arial" panose="020B0604020202020204" pitchFamily="34" charset="0"/>
              </a:rPr>
              <a:t>Mercy Medical Center</a:t>
            </a:r>
            <a:endParaRPr lang="en-US" sz="1100" dirty="0">
              <a:latin typeface="PT Serif" panose="020A0603040505020204" pitchFamily="18" charset="0"/>
            </a:endParaRPr>
          </a:p>
        </p:txBody>
      </p:sp>
      <p:sp>
        <p:nvSpPr>
          <p:cNvPr id="7" name="TextBox 6">
            <a:extLst>
              <a:ext uri="{FF2B5EF4-FFF2-40B4-BE49-F238E27FC236}">
                <a16:creationId xmlns:a16="http://schemas.microsoft.com/office/drawing/2014/main" id="{7DCB3999-2FCC-A8C9-23D8-4CF63181D010}"/>
              </a:ext>
            </a:extLst>
          </p:cNvPr>
          <p:cNvSpPr txBox="1"/>
          <p:nvPr/>
        </p:nvSpPr>
        <p:spPr>
          <a:xfrm>
            <a:off x="457201" y="529359"/>
            <a:ext cx="2632140" cy="1046440"/>
          </a:xfrm>
          <a:prstGeom prst="rect">
            <a:avLst/>
          </a:prstGeom>
          <a:noFill/>
        </p:spPr>
        <p:txBody>
          <a:bodyPr wrap="square" rtlCol="0">
            <a:spAutoFit/>
          </a:bodyPr>
          <a:lstStyle/>
          <a:p>
            <a:pPr marL="0" marR="0" algn="just">
              <a:spcBef>
                <a:spcPts val="0"/>
              </a:spcBef>
              <a:spcAft>
                <a:spcPts val="0"/>
              </a:spcAft>
            </a:pPr>
            <a:r>
              <a:rPr lang="en-US" sz="1100" i="1" dirty="0">
                <a:effectLst/>
                <a:latin typeface="PT Serif" panose="020A0603040505020204" pitchFamily="18" charset="0"/>
                <a:ea typeface="MS Mincho" panose="02020609040205080304" pitchFamily="49" charset="-128"/>
                <a:cs typeface="Arial" panose="020B0604020202020204" pitchFamily="34" charset="0"/>
              </a:rPr>
              <a:t>Chair</a:t>
            </a:r>
            <a:endParaRPr lang="en-US" sz="1100" dirty="0">
              <a:effectLst/>
              <a:latin typeface="PT Serif" panose="020A0603040505020204" pitchFamily="18" charset="0"/>
              <a:ea typeface="MS Mincho" panose="02020609040205080304" pitchFamily="49" charset="-128"/>
            </a:endParaRPr>
          </a:p>
          <a:p>
            <a:pPr marL="0" marR="0" algn="just">
              <a:spcBef>
                <a:spcPts val="0"/>
              </a:spcBef>
              <a:spcAft>
                <a:spcPts val="0"/>
              </a:spcAft>
            </a:pPr>
            <a:r>
              <a:rPr lang="en-US" sz="1100" b="1" dirty="0">
                <a:solidFill>
                  <a:srgbClr val="000000"/>
                </a:solidFill>
                <a:effectLst/>
                <a:latin typeface="PT Serif" panose="020A0603040505020204" pitchFamily="18" charset="0"/>
                <a:ea typeface="MS Mincho" panose="02020609040205080304" pitchFamily="49" charset="-128"/>
                <a:cs typeface="Arial" panose="020B0604020202020204" pitchFamily="34" charset="0"/>
              </a:rPr>
              <a:t>Laura Gamble</a:t>
            </a:r>
            <a:r>
              <a:rPr lang="en-US" sz="1100" b="1" i="1" dirty="0">
                <a:solidFill>
                  <a:srgbClr val="000000"/>
                </a:solidFill>
                <a:effectLst/>
                <a:latin typeface="PT Serif" panose="020A0603040505020204" pitchFamily="18" charset="0"/>
                <a:ea typeface="MS Mincho" panose="02020609040205080304" pitchFamily="49" charset="-128"/>
                <a:cs typeface="Arial" panose="020B0604020202020204" pitchFamily="34" charset="0"/>
              </a:rPr>
              <a:t> </a:t>
            </a:r>
            <a:endParaRPr lang="en-US" sz="1100" dirty="0">
              <a:effectLst/>
              <a:latin typeface="PT Serif" panose="020A0603040505020204" pitchFamily="18" charset="0"/>
              <a:ea typeface="MS Mincho" panose="02020609040205080304" pitchFamily="49" charset="-128"/>
            </a:endParaRPr>
          </a:p>
          <a:p>
            <a:pPr marL="0" marR="0" algn="just">
              <a:spcBef>
                <a:spcPts val="0"/>
              </a:spcBef>
              <a:spcAft>
                <a:spcPts val="0"/>
              </a:spcAft>
            </a:pPr>
            <a:r>
              <a:rPr lang="en-US" sz="1100" dirty="0">
                <a:solidFill>
                  <a:srgbClr val="000000"/>
                </a:solidFill>
                <a:effectLst/>
                <a:latin typeface="PT Serif" panose="020A0603040505020204" pitchFamily="18" charset="0"/>
                <a:ea typeface="MS Mincho" panose="02020609040205080304" pitchFamily="49" charset="-128"/>
                <a:cs typeface="Arial" panose="020B0604020202020204" pitchFamily="34" charset="0"/>
              </a:rPr>
              <a:t>Regional President Greater Maryland</a:t>
            </a:r>
            <a:endParaRPr lang="en-US" sz="1100" dirty="0">
              <a:effectLst/>
              <a:latin typeface="PT Serif" panose="020A0603040505020204" pitchFamily="18" charset="0"/>
              <a:ea typeface="MS Mincho" panose="02020609040205080304" pitchFamily="49" charset="-128"/>
            </a:endParaRPr>
          </a:p>
          <a:p>
            <a:pPr marL="0" marR="0" algn="just">
              <a:spcBef>
                <a:spcPts val="0"/>
              </a:spcBef>
              <a:spcAft>
                <a:spcPts val="0"/>
              </a:spcAft>
            </a:pPr>
            <a:r>
              <a:rPr lang="en-US" sz="1100" dirty="0">
                <a:solidFill>
                  <a:srgbClr val="000000"/>
                </a:solidFill>
                <a:effectLst/>
                <a:latin typeface="PT Serif" panose="020A0603040505020204" pitchFamily="18" charset="0"/>
                <a:ea typeface="MS Mincho" panose="02020609040205080304" pitchFamily="49" charset="-128"/>
                <a:cs typeface="Arial" panose="020B0604020202020204" pitchFamily="34" charset="0"/>
              </a:rPr>
              <a:t>PNC Bank</a:t>
            </a:r>
          </a:p>
          <a:p>
            <a:endParaRPr lang="en-US" dirty="0"/>
          </a:p>
        </p:txBody>
      </p:sp>
      <p:sp>
        <p:nvSpPr>
          <p:cNvPr id="9" name="TextBox 8">
            <a:extLst>
              <a:ext uri="{FF2B5EF4-FFF2-40B4-BE49-F238E27FC236}">
                <a16:creationId xmlns:a16="http://schemas.microsoft.com/office/drawing/2014/main" id="{602FBD68-97C5-44E7-1750-B1EDBD8FE2A9}"/>
              </a:ext>
            </a:extLst>
          </p:cNvPr>
          <p:cNvSpPr txBox="1"/>
          <p:nvPr/>
        </p:nvSpPr>
        <p:spPr>
          <a:xfrm>
            <a:off x="3323516" y="529359"/>
            <a:ext cx="2423540" cy="938719"/>
          </a:xfrm>
          <a:prstGeom prst="rect">
            <a:avLst/>
          </a:prstGeom>
          <a:noFill/>
        </p:spPr>
        <p:txBody>
          <a:bodyPr wrap="square" rtlCol="0">
            <a:spAutoFit/>
          </a:bodyPr>
          <a:lstStyle/>
          <a:p>
            <a:pPr marL="0" marR="0" algn="just">
              <a:spcBef>
                <a:spcPts val="0"/>
              </a:spcBef>
              <a:spcAft>
                <a:spcPts val="0"/>
              </a:spcAft>
            </a:pPr>
            <a:r>
              <a:rPr lang="en-US" sz="1100" i="1" dirty="0">
                <a:effectLst/>
                <a:latin typeface="PT Serif" panose="020A0603040505020204" pitchFamily="18" charset="0"/>
                <a:ea typeface="MS Mincho" panose="02020609040205080304" pitchFamily="49" charset="-128"/>
                <a:cs typeface="Arial" panose="020B0604020202020204" pitchFamily="34" charset="0"/>
              </a:rPr>
              <a:t>Vice Chair</a:t>
            </a:r>
            <a:endParaRPr lang="en-US" sz="1100" dirty="0">
              <a:effectLst/>
              <a:latin typeface="PT Serif" panose="020A0603040505020204" pitchFamily="18" charset="0"/>
              <a:ea typeface="MS Mincho" panose="02020609040205080304" pitchFamily="49" charset="-128"/>
            </a:endParaRPr>
          </a:p>
          <a:p>
            <a:pPr marL="0" marR="0" algn="just">
              <a:spcBef>
                <a:spcPts val="0"/>
              </a:spcBef>
              <a:spcAft>
                <a:spcPts val="0"/>
              </a:spcAft>
            </a:pPr>
            <a:r>
              <a:rPr lang="en-US" sz="1100" b="1" dirty="0">
                <a:solidFill>
                  <a:srgbClr val="000000"/>
                </a:solidFill>
                <a:effectLst/>
                <a:latin typeface="PT Serif" panose="020A0603040505020204" pitchFamily="18" charset="0"/>
                <a:ea typeface="MS Mincho" panose="02020609040205080304" pitchFamily="49" charset="-128"/>
                <a:cs typeface="Arial" panose="020B0604020202020204" pitchFamily="34" charset="0"/>
              </a:rPr>
              <a:t>Dr. Celeste Chavis</a:t>
            </a:r>
            <a:endParaRPr lang="en-US" sz="1100" dirty="0">
              <a:effectLst/>
              <a:latin typeface="PT Serif" panose="020A0603040505020204" pitchFamily="18" charset="0"/>
              <a:ea typeface="MS Mincho" panose="02020609040205080304" pitchFamily="49" charset="-128"/>
            </a:endParaRPr>
          </a:p>
          <a:p>
            <a:pPr marL="0" marR="0" algn="just">
              <a:spcBef>
                <a:spcPts val="0"/>
              </a:spcBef>
              <a:spcAft>
                <a:spcPts val="0"/>
              </a:spcAft>
            </a:pPr>
            <a:r>
              <a:rPr lang="en-US" sz="1100" dirty="0">
                <a:solidFill>
                  <a:srgbClr val="000000"/>
                </a:solidFill>
                <a:effectLst/>
                <a:latin typeface="PT Serif" panose="020A0603040505020204" pitchFamily="18" charset="0"/>
                <a:ea typeface="MS Mincho" panose="02020609040205080304" pitchFamily="49" charset="-128"/>
                <a:cs typeface="Arial" panose="020B0604020202020204" pitchFamily="34" charset="0"/>
              </a:rPr>
              <a:t>Associate Professor</a:t>
            </a:r>
            <a:endParaRPr lang="en-US" sz="1100" dirty="0">
              <a:effectLst/>
              <a:latin typeface="PT Serif" panose="020A0603040505020204" pitchFamily="18" charset="0"/>
              <a:ea typeface="MS Mincho" panose="02020609040205080304" pitchFamily="49" charset="-128"/>
            </a:endParaRPr>
          </a:p>
          <a:p>
            <a:pPr marL="0" marR="0" algn="just">
              <a:spcBef>
                <a:spcPts val="0"/>
              </a:spcBef>
              <a:spcAft>
                <a:spcPts val="0"/>
              </a:spcAft>
            </a:pPr>
            <a:r>
              <a:rPr lang="en-US" sz="1100" dirty="0">
                <a:solidFill>
                  <a:srgbClr val="000000"/>
                </a:solidFill>
                <a:effectLst/>
                <a:latin typeface="PT Serif" panose="020A0603040505020204" pitchFamily="18" charset="0"/>
                <a:ea typeface="MS Mincho" panose="02020609040205080304" pitchFamily="49" charset="-128"/>
                <a:cs typeface="Arial" panose="020B0604020202020204" pitchFamily="34" charset="0"/>
              </a:rPr>
              <a:t>Morgan State University</a:t>
            </a:r>
            <a:endParaRPr lang="en-US" sz="1100" dirty="0">
              <a:effectLst/>
              <a:latin typeface="PT Serif" panose="020A0603040505020204" pitchFamily="18" charset="0"/>
              <a:ea typeface="MS Mincho" panose="02020609040205080304" pitchFamily="49" charset="-128"/>
            </a:endParaRPr>
          </a:p>
          <a:p>
            <a:endParaRPr lang="en-US" sz="1100" dirty="0"/>
          </a:p>
        </p:txBody>
      </p:sp>
    </p:spTree>
    <p:extLst>
      <p:ext uri="{BB962C8B-B14F-4D97-AF65-F5344CB8AC3E}">
        <p14:creationId xmlns:p14="http://schemas.microsoft.com/office/powerpoint/2010/main" val="3334021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ACC5D1-EC0A-4E0F-A79E-7E536361A1A5}"/>
              </a:ext>
            </a:extLst>
          </p:cNvPr>
          <p:cNvSpPr>
            <a:spLocks noGrp="1"/>
          </p:cNvSpPr>
          <p:nvPr>
            <p:ph type="sldNum" sz="quarter" idx="12"/>
          </p:nvPr>
        </p:nvSpPr>
        <p:spPr/>
        <p:txBody>
          <a:bodyPr/>
          <a:lstStyle/>
          <a:p>
            <a:fld id="{9A415A81-93C2-40C5-906C-647C3ED69CD6}" type="slidenum">
              <a:rPr lang="en-US" smtClean="0"/>
              <a:pPr/>
              <a:t>4</a:t>
            </a:fld>
            <a:endParaRPr lang="en-US"/>
          </a:p>
        </p:txBody>
      </p:sp>
      <p:pic>
        <p:nvPicPr>
          <p:cNvPr id="4" name="Picture 3">
            <a:extLst>
              <a:ext uri="{FF2B5EF4-FFF2-40B4-BE49-F238E27FC236}">
                <a16:creationId xmlns:a16="http://schemas.microsoft.com/office/drawing/2014/main" id="{3F6CC6D6-8FED-35A2-6436-0EC90B5D76EB}"/>
              </a:ext>
            </a:extLst>
          </p:cNvPr>
          <p:cNvPicPr>
            <a:picLocks noChangeAspect="1"/>
          </p:cNvPicPr>
          <p:nvPr/>
        </p:nvPicPr>
        <p:blipFill rotWithShape="1">
          <a:blip r:embed="rId3"/>
          <a:srcRect l="40834" r="-1" b="4521"/>
          <a:stretch/>
        </p:blipFill>
        <p:spPr>
          <a:xfrm>
            <a:off x="114300" y="31865"/>
            <a:ext cx="9029700" cy="6408011"/>
          </a:xfrm>
          <a:prstGeom prst="rect">
            <a:avLst/>
          </a:prstGeom>
        </p:spPr>
      </p:pic>
    </p:spTree>
    <p:extLst>
      <p:ext uri="{BB962C8B-B14F-4D97-AF65-F5344CB8AC3E}">
        <p14:creationId xmlns:p14="http://schemas.microsoft.com/office/powerpoint/2010/main" val="3220461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3DDBC5-E257-D9BE-10FA-82EBC9164A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486400" cy="6858000"/>
          </a:xfrm>
          <a:prstGeom prst="rect">
            <a:avLst/>
          </a:prstGeom>
        </p:spPr>
      </p:pic>
      <p:sp>
        <p:nvSpPr>
          <p:cNvPr id="4" name="TextBox 3">
            <a:extLst>
              <a:ext uri="{FF2B5EF4-FFF2-40B4-BE49-F238E27FC236}">
                <a16:creationId xmlns:a16="http://schemas.microsoft.com/office/drawing/2014/main" id="{D895A0FD-EDF0-DCCC-C013-CC707D887956}"/>
              </a:ext>
            </a:extLst>
          </p:cNvPr>
          <p:cNvSpPr txBox="1"/>
          <p:nvPr/>
        </p:nvSpPr>
        <p:spPr>
          <a:xfrm>
            <a:off x="5486400" y="0"/>
            <a:ext cx="3657600" cy="6740307"/>
          </a:xfrm>
          <a:prstGeom prst="rect">
            <a:avLst/>
          </a:prstGeom>
          <a:noFill/>
        </p:spPr>
        <p:txBody>
          <a:bodyPr wrap="square" rtlCol="0">
            <a:spAutoFit/>
          </a:bodyPr>
          <a:lstStyle/>
          <a:p>
            <a:r>
              <a:rPr lang="en-US" sz="1200" b="1" dirty="0"/>
              <a:t>Affordability</a:t>
            </a:r>
            <a:br>
              <a:rPr lang="en-US" sz="1200" b="1" dirty="0"/>
            </a:br>
            <a:r>
              <a:rPr lang="en-US" sz="1200" dirty="0"/>
              <a:t>Center for Neighborhood Technology, Housing and Affordability Index</a:t>
            </a:r>
          </a:p>
          <a:p>
            <a:endParaRPr lang="en-US" sz="1200" dirty="0"/>
          </a:p>
          <a:p>
            <a:r>
              <a:rPr lang="en-US" sz="1200" b="1" dirty="0"/>
              <a:t>Job Access By Car</a:t>
            </a:r>
            <a:br>
              <a:rPr lang="en-US" sz="1200" b="1" dirty="0"/>
            </a:br>
            <a:r>
              <a:rPr lang="en-US" sz="1200" dirty="0"/>
              <a:t>University of Minnesota Accessibility Observatory</a:t>
            </a:r>
          </a:p>
          <a:p>
            <a:endParaRPr lang="en-US" sz="1200" dirty="0"/>
          </a:p>
          <a:p>
            <a:r>
              <a:rPr lang="en-US" sz="1200" b="1" dirty="0"/>
              <a:t>Job Access By Transit</a:t>
            </a:r>
            <a:br>
              <a:rPr lang="en-US" sz="1200" b="1" dirty="0"/>
            </a:br>
            <a:r>
              <a:rPr lang="en-US" sz="1200" dirty="0"/>
              <a:t>University of Minnesota Accessibility Observatory</a:t>
            </a:r>
          </a:p>
          <a:p>
            <a:endParaRPr lang="en-US" sz="1200" dirty="0"/>
          </a:p>
          <a:p>
            <a:r>
              <a:rPr lang="en-US" sz="1200" b="1" dirty="0"/>
              <a:t>State of Good Repair</a:t>
            </a:r>
            <a:br>
              <a:rPr lang="en-US" sz="1200" b="1" dirty="0"/>
            </a:br>
            <a:r>
              <a:rPr lang="en-US" sz="1200" dirty="0"/>
              <a:t>American Society of Civil Engineers </a:t>
            </a:r>
          </a:p>
          <a:p>
            <a:endParaRPr lang="en-US" sz="1200" dirty="0"/>
          </a:p>
          <a:p>
            <a:r>
              <a:rPr lang="en-US" sz="1200" b="1" dirty="0"/>
              <a:t>Commute Mode</a:t>
            </a:r>
            <a:br>
              <a:rPr lang="en-US" sz="1200" b="1" dirty="0"/>
            </a:br>
            <a:r>
              <a:rPr lang="en-US" sz="1200" dirty="0"/>
              <a:t>U.S. Census Bureau, American Community Survey </a:t>
            </a:r>
          </a:p>
          <a:p>
            <a:endParaRPr lang="en-US" sz="1200" b="1" dirty="0"/>
          </a:p>
          <a:p>
            <a:r>
              <a:rPr lang="en-US" sz="1200" b="1" dirty="0"/>
              <a:t>Walkability</a:t>
            </a:r>
            <a:br>
              <a:rPr lang="en-US" sz="1200" b="1" dirty="0"/>
            </a:br>
            <a:r>
              <a:rPr lang="en-US" sz="1200" dirty="0"/>
              <a:t>Redfin </a:t>
            </a:r>
            <a:r>
              <a:rPr lang="en-US" sz="1200" dirty="0" err="1"/>
              <a:t>Walkscore</a:t>
            </a:r>
            <a:endParaRPr lang="en-US" sz="1200" dirty="0"/>
          </a:p>
          <a:p>
            <a:endParaRPr lang="en-US" sz="1200" b="1" dirty="0"/>
          </a:p>
          <a:p>
            <a:r>
              <a:rPr lang="en-US" sz="1200" b="1" dirty="0"/>
              <a:t>Physical Activity</a:t>
            </a:r>
            <a:br>
              <a:rPr lang="en-US" sz="1200" b="1" dirty="0"/>
            </a:br>
            <a:r>
              <a:rPr lang="en-US" sz="1200" dirty="0"/>
              <a:t>Centers for Disease Control and Prevention</a:t>
            </a:r>
          </a:p>
          <a:p>
            <a:endParaRPr lang="en-US" sz="1200" b="1" dirty="0"/>
          </a:p>
          <a:p>
            <a:r>
              <a:rPr lang="en-US" sz="1200" b="1" dirty="0"/>
              <a:t>Air Pollution</a:t>
            </a:r>
            <a:br>
              <a:rPr lang="en-US" sz="1200" b="1" dirty="0"/>
            </a:br>
            <a:r>
              <a:rPr lang="en-US" sz="1200" dirty="0"/>
              <a:t>U.S. Environmental Protection Agency</a:t>
            </a:r>
          </a:p>
          <a:p>
            <a:endParaRPr lang="en-US" sz="1200" b="1" dirty="0"/>
          </a:p>
          <a:p>
            <a:r>
              <a:rPr lang="en-US" sz="1200" b="1" dirty="0"/>
              <a:t>Commute Time</a:t>
            </a:r>
            <a:br>
              <a:rPr lang="en-US" sz="1200" b="1" dirty="0"/>
            </a:br>
            <a:r>
              <a:rPr lang="en-US" sz="1200" dirty="0"/>
              <a:t>US Census Bureau, American Community Survey </a:t>
            </a:r>
          </a:p>
          <a:p>
            <a:endParaRPr lang="en-US" sz="1200" b="1" dirty="0"/>
          </a:p>
          <a:p>
            <a:r>
              <a:rPr lang="en-US" sz="1200" b="1" dirty="0"/>
              <a:t>Reliable Transit</a:t>
            </a:r>
            <a:br>
              <a:rPr lang="en-US" sz="1200" b="1" dirty="0"/>
            </a:br>
            <a:r>
              <a:rPr lang="en-US" sz="1200" dirty="0"/>
              <a:t>ARIES for Transit</a:t>
            </a:r>
          </a:p>
          <a:p>
            <a:endParaRPr lang="en-US" sz="1200" b="1" dirty="0"/>
          </a:p>
          <a:p>
            <a:r>
              <a:rPr lang="en-US" sz="1200" b="1" dirty="0"/>
              <a:t>Safety</a:t>
            </a:r>
            <a:br>
              <a:rPr lang="en-US" sz="1200" b="1" dirty="0"/>
            </a:br>
            <a:r>
              <a:rPr lang="en-US" sz="1200" dirty="0"/>
              <a:t>Smart Growth America’s “Dangerous By Design” </a:t>
            </a:r>
          </a:p>
          <a:p>
            <a:endParaRPr lang="en-US" sz="1200" b="1" dirty="0"/>
          </a:p>
          <a:p>
            <a:r>
              <a:rPr lang="en-US" sz="1200" b="1" dirty="0"/>
              <a:t>Disconnected Communities</a:t>
            </a:r>
            <a:br>
              <a:rPr lang="en-US" sz="1200" b="1" dirty="0"/>
            </a:br>
            <a:r>
              <a:rPr lang="en-US" sz="1200" dirty="0"/>
              <a:t>Census Bureau, American Community Survey</a:t>
            </a:r>
            <a:endParaRPr lang="en-US" dirty="0"/>
          </a:p>
        </p:txBody>
      </p:sp>
    </p:spTree>
    <p:extLst>
      <p:ext uri="{BB962C8B-B14F-4D97-AF65-F5344CB8AC3E}">
        <p14:creationId xmlns:p14="http://schemas.microsoft.com/office/powerpoint/2010/main" val="3564866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B6D431A-0CEA-07F3-A97B-FF48911B8CBB}"/>
              </a:ext>
            </a:extLst>
          </p:cNvPr>
          <p:cNvPicPr>
            <a:picLocks noChangeAspect="1"/>
          </p:cNvPicPr>
          <p:nvPr/>
        </p:nvPicPr>
        <p:blipFill>
          <a:blip r:embed="rId3"/>
          <a:stretch>
            <a:fillRect/>
          </a:stretch>
        </p:blipFill>
        <p:spPr>
          <a:xfrm>
            <a:off x="482600" y="1288278"/>
            <a:ext cx="3971037" cy="4281442"/>
          </a:xfrm>
          <a:prstGeom prst="rect">
            <a:avLst/>
          </a:prstGeom>
        </p:spPr>
      </p:pic>
      <p:cxnSp>
        <p:nvCxnSpPr>
          <p:cNvPr id="18" name="Straight Connector 17">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5996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BD674E4-62CE-7D98-203F-FE49A35CB59E}"/>
              </a:ext>
            </a:extLst>
          </p:cNvPr>
          <p:cNvPicPr>
            <a:picLocks noChangeAspect="1"/>
          </p:cNvPicPr>
          <p:nvPr/>
        </p:nvPicPr>
        <p:blipFill>
          <a:blip r:embed="rId4"/>
          <a:stretch>
            <a:fillRect/>
          </a:stretch>
        </p:blipFill>
        <p:spPr>
          <a:xfrm>
            <a:off x="4690362" y="1222868"/>
            <a:ext cx="3971037" cy="4412263"/>
          </a:xfrm>
          <a:prstGeom prst="rect">
            <a:avLst/>
          </a:prstGeom>
        </p:spPr>
      </p:pic>
    </p:spTree>
    <p:extLst>
      <p:ext uri="{BB962C8B-B14F-4D97-AF65-F5344CB8AC3E}">
        <p14:creationId xmlns:p14="http://schemas.microsoft.com/office/powerpoint/2010/main" val="2114184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Google Shape;293;p27" descr="logo_color.png"/>
          <p:cNvPicPr preferRelativeResize="0"/>
          <p:nvPr/>
        </p:nvPicPr>
        <p:blipFill rotWithShape="1">
          <a:blip r:embed="rId3">
            <a:alphaModFix/>
          </a:blip>
          <a:srcRect l="2667" t="9133" r="60333" b="18105"/>
          <a:stretch/>
        </p:blipFill>
        <p:spPr>
          <a:xfrm>
            <a:off x="1752600" y="533400"/>
            <a:ext cx="5638800" cy="5562600"/>
          </a:xfrm>
          <a:prstGeom prst="rect">
            <a:avLst/>
          </a:prstGeom>
          <a:noFill/>
          <a:ln>
            <a:noFill/>
          </a:ln>
        </p:spPr>
      </p:pic>
      <p:sp>
        <p:nvSpPr>
          <p:cNvPr id="294" name="Google Shape;294;p27"/>
          <p:cNvSpPr txBox="1">
            <a:spLocks noGrp="1"/>
          </p:cNvSpPr>
          <p:nvPr>
            <p:ph type="ctrTitle"/>
          </p:nvPr>
        </p:nvSpPr>
        <p:spPr>
          <a:xfrm>
            <a:off x="685800" y="1905001"/>
            <a:ext cx="7772400" cy="3048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800"/>
              <a:buFont typeface="Oswald"/>
              <a:buNone/>
            </a:pPr>
            <a:r>
              <a:rPr lang="en-US" sz="6700" dirty="0">
                <a:latin typeface="+mn-lt"/>
                <a:ea typeface="Oswald"/>
                <a:cs typeface="Oswald"/>
                <a:sym typeface="Oswald"/>
              </a:rPr>
              <a:t>Transportation 101</a:t>
            </a:r>
            <a:br>
              <a:rPr lang="en-US" sz="6700" dirty="0">
                <a:latin typeface="+mn-lt"/>
                <a:ea typeface="Oswald"/>
                <a:cs typeface="Oswald"/>
                <a:sym typeface="Oswald"/>
              </a:rPr>
            </a:br>
            <a:r>
              <a:rPr lang="en-US" sz="6700" dirty="0">
                <a:latin typeface="+mn-lt"/>
                <a:ea typeface="Oswald"/>
                <a:cs typeface="Oswald"/>
                <a:sym typeface="Oswald"/>
              </a:rPr>
              <a:t>Advocacy Workshops</a:t>
            </a:r>
            <a:br>
              <a:rPr lang="en-US" sz="4800" dirty="0">
                <a:latin typeface="+mn-lt"/>
                <a:ea typeface="Oswald"/>
                <a:cs typeface="Oswald"/>
                <a:sym typeface="Oswald"/>
              </a:rPr>
            </a:br>
            <a:endParaRPr sz="4800" dirty="0">
              <a:latin typeface="+mn-lt"/>
              <a:ea typeface="Oswald"/>
              <a:cs typeface="Oswald"/>
              <a:sym typeface="Oswa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519" y="741392"/>
            <a:ext cx="4109789" cy="590698"/>
          </a:xfrm>
        </p:spPr>
        <p:txBody>
          <a:bodyPr anchor="b">
            <a:normAutofit/>
          </a:bodyPr>
          <a:lstStyle/>
          <a:p>
            <a:r>
              <a:rPr lang="en-US" sz="3600" dirty="0"/>
              <a:t>What is T101?</a:t>
            </a:r>
          </a:p>
        </p:txBody>
      </p:sp>
      <p:sp>
        <p:nvSpPr>
          <p:cNvPr id="4" name="Content Placeholder 3"/>
          <p:cNvSpPr>
            <a:spLocks noGrp="1"/>
          </p:cNvSpPr>
          <p:nvPr>
            <p:ph idx="1"/>
          </p:nvPr>
        </p:nvSpPr>
        <p:spPr>
          <a:xfrm>
            <a:off x="657519" y="1490133"/>
            <a:ext cx="4109789" cy="4491175"/>
          </a:xfrm>
        </p:spPr>
        <p:txBody>
          <a:bodyPr anchor="t">
            <a:normAutofit lnSpcReduction="10000"/>
          </a:bodyPr>
          <a:lstStyle/>
          <a:p>
            <a:r>
              <a:rPr lang="en-US" sz="2400" dirty="0"/>
              <a:t>A free 7-week educational and advocacy workshop open to all residents and stakeholders of the region</a:t>
            </a:r>
          </a:p>
          <a:p>
            <a:r>
              <a:rPr lang="en-US" sz="2400" dirty="0"/>
              <a:t>Modeled on a long-running program in Denver called the Citizen’s Academy</a:t>
            </a:r>
          </a:p>
          <a:p>
            <a:r>
              <a:rPr lang="en-US" sz="2400" dirty="0"/>
              <a:t>During the course of the workshop, participants attend a weekly 3-hour class, learn from local experts and leaders, connect with other residents, and create individual action plans</a:t>
            </a:r>
          </a:p>
        </p:txBody>
      </p:sp>
      <p:pic>
        <p:nvPicPr>
          <p:cNvPr id="6" name="Picture 5">
            <a:extLst>
              <a:ext uri="{FF2B5EF4-FFF2-40B4-BE49-F238E27FC236}">
                <a16:creationId xmlns:a16="http://schemas.microsoft.com/office/drawing/2014/main" id="{0A04EFE4-1A26-788E-FEE8-37D2999DF034}"/>
              </a:ext>
            </a:extLst>
          </p:cNvPr>
          <p:cNvPicPr>
            <a:picLocks noChangeAspect="1"/>
          </p:cNvPicPr>
          <p:nvPr/>
        </p:nvPicPr>
        <p:blipFill>
          <a:blip r:embed="rId2"/>
          <a:srcRect r="4322"/>
          <a:stretch>
            <a:fillRect/>
          </a:stretch>
        </p:blipFill>
        <p:spPr>
          <a:xfrm>
            <a:off x="5453109" y="10"/>
            <a:ext cx="3690890" cy="6857990"/>
          </a:xfrm>
          <a:prstGeom prst="rect">
            <a:avLst/>
          </a:prstGeom>
        </p:spPr>
      </p:pic>
      <p:grpSp>
        <p:nvGrpSpPr>
          <p:cNvPr id="11" name="Group 10">
            <a:extLst>
              <a:ext uri="{FF2B5EF4-FFF2-40B4-BE49-F238E27FC236}">
                <a16:creationId xmlns:a16="http://schemas.microsoft.com/office/drawing/2014/main" id="{8CE57D37-C2D0-066B-1AE3-6F4244344F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051478" y="0"/>
            <a:ext cx="92522" cy="6858000"/>
            <a:chOff x="12068638" y="0"/>
            <a:chExt cx="123362" cy="6858000"/>
          </a:xfrm>
        </p:grpSpPr>
        <p:sp>
          <p:nvSpPr>
            <p:cNvPr id="12" name="Rectangle 11">
              <a:extLst>
                <a:ext uri="{FF2B5EF4-FFF2-40B4-BE49-F238E27FC236}">
                  <a16:creationId xmlns:a16="http://schemas.microsoft.com/office/drawing/2014/main" id="{A24DCA44-89CF-872A-903F-96C50780E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B0CC4F5-AC85-FFFA-7EB5-33C4FCE90A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17921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3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FF0000"/>
              </a:buClr>
              <a:buSzPts val="4400"/>
              <a:buFont typeface="Oswald"/>
              <a:buNone/>
            </a:pPr>
            <a:r>
              <a:rPr lang="en-US" dirty="0">
                <a:solidFill>
                  <a:srgbClr val="FF0000"/>
                </a:solidFill>
                <a:latin typeface="Oswald"/>
                <a:ea typeface="Oswald"/>
                <a:cs typeface="Oswald"/>
                <a:sym typeface="Oswald"/>
              </a:rPr>
              <a:t>Overview of sessions</a:t>
            </a:r>
            <a:endParaRPr dirty="0"/>
          </a:p>
        </p:txBody>
      </p:sp>
      <p:sp>
        <p:nvSpPr>
          <p:cNvPr id="337" name="Google Shape;337;p33"/>
          <p:cNvSpPr txBox="1">
            <a:spLocks noGrp="1"/>
          </p:cNvSpPr>
          <p:nvPr>
            <p:ph type="body" idx="1"/>
          </p:nvPr>
        </p:nvSpPr>
        <p:spPr>
          <a:xfrm>
            <a:off x="457200" y="1295400"/>
            <a:ext cx="8229600" cy="4830763"/>
          </a:xfrm>
          <a:prstGeom prst="rect">
            <a:avLst/>
          </a:prstGeom>
          <a:noFill/>
          <a:ln>
            <a:noFill/>
          </a:ln>
        </p:spPr>
        <p:txBody>
          <a:bodyPr spcFirstLastPara="1" wrap="square" lIns="91425" tIns="45700" rIns="91425" bIns="45700" anchor="t" anchorCtr="0">
            <a:normAutofit fontScale="92500" lnSpcReduction="20000"/>
          </a:bodyPr>
          <a:lstStyle/>
          <a:p>
            <a:pPr marL="342900" lvl="0" indent="-312419" algn="l" rtl="0">
              <a:spcBef>
                <a:spcPts val="0"/>
              </a:spcBef>
              <a:spcAft>
                <a:spcPts val="0"/>
              </a:spcAft>
              <a:buClr>
                <a:schemeClr val="dk1"/>
              </a:buClr>
              <a:buSzPct val="100000"/>
              <a:buChar char="•"/>
            </a:pPr>
            <a:r>
              <a:rPr lang="en-US" b="1" dirty="0">
                <a:latin typeface="Oswald" panose="00000500000000000000" pitchFamily="2" charset="0"/>
              </a:rPr>
              <a:t>Session 1 – Setting the Stage</a:t>
            </a:r>
            <a:endParaRPr dirty="0">
              <a:latin typeface="Oswald" panose="00000500000000000000" pitchFamily="2" charset="0"/>
            </a:endParaRPr>
          </a:p>
          <a:p>
            <a:pPr marL="0" lvl="0" indent="0" algn="l" rtl="0">
              <a:spcBef>
                <a:spcPts val="592"/>
              </a:spcBef>
              <a:spcAft>
                <a:spcPts val="0"/>
              </a:spcAft>
              <a:buClr>
                <a:schemeClr val="dk1"/>
              </a:buClr>
              <a:buSzPct val="100000"/>
              <a:buNone/>
            </a:pPr>
            <a:endParaRPr dirty="0">
              <a:latin typeface="Oswald" panose="00000500000000000000" pitchFamily="2" charset="0"/>
            </a:endParaRPr>
          </a:p>
          <a:p>
            <a:pPr marL="342900" lvl="0" indent="-312419" algn="l" rtl="0">
              <a:spcBef>
                <a:spcPts val="592"/>
              </a:spcBef>
              <a:spcAft>
                <a:spcPts val="0"/>
              </a:spcAft>
              <a:buClr>
                <a:schemeClr val="dk1"/>
              </a:buClr>
              <a:buSzPct val="100000"/>
              <a:buChar char="•"/>
            </a:pPr>
            <a:r>
              <a:rPr lang="en-US" b="1" dirty="0">
                <a:latin typeface="Oswald" panose="00000500000000000000" pitchFamily="2" charset="0"/>
              </a:rPr>
              <a:t>Session 2 – Using Data and Alumni Updates</a:t>
            </a:r>
            <a:endParaRPr dirty="0">
              <a:latin typeface="Oswald" panose="00000500000000000000" pitchFamily="2" charset="0"/>
            </a:endParaRPr>
          </a:p>
          <a:p>
            <a:pPr marL="0" lvl="0" indent="0" algn="l" rtl="0">
              <a:spcBef>
                <a:spcPts val="592"/>
              </a:spcBef>
              <a:spcAft>
                <a:spcPts val="0"/>
              </a:spcAft>
              <a:buClr>
                <a:schemeClr val="dk1"/>
              </a:buClr>
              <a:buSzPct val="100000"/>
              <a:buNone/>
            </a:pPr>
            <a:endParaRPr dirty="0">
              <a:latin typeface="Oswald" panose="00000500000000000000" pitchFamily="2" charset="0"/>
            </a:endParaRPr>
          </a:p>
          <a:p>
            <a:pPr marL="342900" lvl="0" indent="-312419" algn="l" rtl="0">
              <a:spcBef>
                <a:spcPts val="592"/>
              </a:spcBef>
              <a:spcAft>
                <a:spcPts val="0"/>
              </a:spcAft>
              <a:buClr>
                <a:schemeClr val="dk1"/>
              </a:buClr>
              <a:buSzPct val="100000"/>
              <a:buChar char="•"/>
            </a:pPr>
            <a:r>
              <a:rPr lang="en-US" b="1" dirty="0">
                <a:latin typeface="Oswald" panose="00000500000000000000" pitchFamily="2" charset="0"/>
              </a:rPr>
              <a:t>Session 3 – Walking the Walk with City DOT</a:t>
            </a:r>
          </a:p>
          <a:p>
            <a:pPr marL="342900" lvl="0" indent="-312419" algn="l" rtl="0">
              <a:spcBef>
                <a:spcPts val="592"/>
              </a:spcBef>
              <a:spcAft>
                <a:spcPts val="0"/>
              </a:spcAft>
              <a:buClr>
                <a:schemeClr val="dk1"/>
              </a:buClr>
              <a:buSzPct val="100000"/>
              <a:buChar char="•"/>
            </a:pPr>
            <a:endParaRPr lang="en-US" b="1" dirty="0">
              <a:latin typeface="Oswald" panose="00000500000000000000" pitchFamily="2" charset="0"/>
            </a:endParaRPr>
          </a:p>
          <a:p>
            <a:pPr marL="342900" lvl="0" indent="-312419" algn="l" rtl="0">
              <a:spcBef>
                <a:spcPts val="592"/>
              </a:spcBef>
              <a:spcAft>
                <a:spcPts val="0"/>
              </a:spcAft>
              <a:buClr>
                <a:schemeClr val="dk1"/>
              </a:buClr>
              <a:buSzPct val="100000"/>
              <a:buChar char="•"/>
            </a:pPr>
            <a:r>
              <a:rPr lang="en-US" b="1" dirty="0">
                <a:latin typeface="Oswald" panose="00000500000000000000" pitchFamily="2" charset="0"/>
              </a:rPr>
              <a:t>Session 4 – MTA and Spheres of Influence</a:t>
            </a:r>
          </a:p>
          <a:p>
            <a:pPr marL="342900" lvl="0" indent="-312419" algn="l" rtl="0">
              <a:spcBef>
                <a:spcPts val="592"/>
              </a:spcBef>
              <a:spcAft>
                <a:spcPts val="0"/>
              </a:spcAft>
              <a:buClr>
                <a:schemeClr val="dk1"/>
              </a:buClr>
              <a:buSzPct val="100000"/>
              <a:buChar char="•"/>
            </a:pPr>
            <a:endParaRPr b="1" dirty="0">
              <a:latin typeface="Oswald" panose="00000500000000000000" pitchFamily="2" charset="0"/>
            </a:endParaRPr>
          </a:p>
          <a:p>
            <a:pPr marL="342900" lvl="0" indent="-312419" algn="l" rtl="0">
              <a:spcBef>
                <a:spcPts val="592"/>
              </a:spcBef>
              <a:spcAft>
                <a:spcPts val="0"/>
              </a:spcAft>
              <a:buClr>
                <a:schemeClr val="dk1"/>
              </a:buClr>
              <a:buSzPct val="100000"/>
              <a:buChar char="•"/>
            </a:pPr>
            <a:r>
              <a:rPr lang="en-US" b="1" dirty="0">
                <a:latin typeface="Oswald" panose="00000500000000000000" pitchFamily="2" charset="0"/>
              </a:rPr>
              <a:t>Session 5 – Envisioning the Future and Effective Advocacy</a:t>
            </a:r>
          </a:p>
          <a:p>
            <a:pPr marL="342900" lvl="0" indent="-312419" algn="l" rtl="0">
              <a:spcBef>
                <a:spcPts val="592"/>
              </a:spcBef>
              <a:spcAft>
                <a:spcPts val="0"/>
              </a:spcAft>
              <a:buClr>
                <a:schemeClr val="dk1"/>
              </a:buClr>
              <a:buSzPct val="100000"/>
              <a:buChar char="•"/>
            </a:pPr>
            <a:endParaRPr lang="en-US" dirty="0">
              <a:latin typeface="Oswald" panose="00000500000000000000" pitchFamily="2" charset="0"/>
            </a:endParaRPr>
          </a:p>
          <a:p>
            <a:pPr marL="342900" lvl="0" indent="-312419" algn="l" rtl="0">
              <a:spcBef>
                <a:spcPts val="592"/>
              </a:spcBef>
              <a:spcAft>
                <a:spcPts val="0"/>
              </a:spcAft>
              <a:buClr>
                <a:schemeClr val="dk1"/>
              </a:buClr>
              <a:buSzPct val="100000"/>
              <a:buChar char="•"/>
            </a:pPr>
            <a:r>
              <a:rPr lang="en-US" b="1" dirty="0">
                <a:latin typeface="Oswald" panose="00000500000000000000" pitchFamily="2" charset="0"/>
              </a:rPr>
              <a:t>Session 6 –Advocacy Skills Practice</a:t>
            </a:r>
          </a:p>
          <a:p>
            <a:pPr marL="342900" lvl="0" indent="-312419" algn="l" rtl="0">
              <a:spcBef>
                <a:spcPts val="592"/>
              </a:spcBef>
              <a:spcAft>
                <a:spcPts val="0"/>
              </a:spcAft>
              <a:buClr>
                <a:schemeClr val="dk1"/>
              </a:buClr>
              <a:buSzPct val="100000"/>
              <a:buChar char="•"/>
            </a:pPr>
            <a:endParaRPr lang="en-US" b="1" dirty="0">
              <a:latin typeface="Oswald" panose="00000500000000000000" pitchFamily="2" charset="0"/>
            </a:endParaRPr>
          </a:p>
          <a:p>
            <a:pPr marL="342900" lvl="0" indent="-312419" algn="l" rtl="0">
              <a:spcBef>
                <a:spcPts val="592"/>
              </a:spcBef>
              <a:spcAft>
                <a:spcPts val="0"/>
              </a:spcAft>
              <a:buClr>
                <a:schemeClr val="dk1"/>
              </a:buClr>
              <a:buSzPct val="100000"/>
              <a:buChar char="•"/>
            </a:pPr>
            <a:r>
              <a:rPr lang="en-US" b="1" dirty="0">
                <a:latin typeface="Oswald" panose="00000500000000000000" pitchFamily="2" charset="0"/>
              </a:rPr>
              <a:t>Session 7 – Taking Action and Keynote Address</a:t>
            </a:r>
            <a:endParaRPr b="1" dirty="0">
              <a:latin typeface="Oswald" panose="00000500000000000000" pitchFamily="2" charset="0"/>
            </a:endParaRPr>
          </a:p>
          <a:p>
            <a:pPr marL="0" lvl="0" indent="0" algn="l" rtl="0">
              <a:spcBef>
                <a:spcPts val="592"/>
              </a:spcBef>
              <a:spcAft>
                <a:spcPts val="0"/>
              </a:spcAft>
              <a:buClr>
                <a:schemeClr val="dk1"/>
              </a:buClr>
              <a:buSzPct val="100000"/>
              <a:buNone/>
            </a:pPr>
            <a:endParaRPr dirty="0"/>
          </a:p>
          <a:p>
            <a:pPr marL="0" lvl="0" indent="0" algn="l" rtl="0">
              <a:spcBef>
                <a:spcPts val="592"/>
              </a:spcBef>
              <a:spcAft>
                <a:spcPts val="0"/>
              </a:spcAft>
              <a:buClr>
                <a:schemeClr val="dk1"/>
              </a:buClr>
              <a:buSzPct val="100000"/>
              <a:buNone/>
            </a:pPr>
            <a:endParaRPr b="1" dirty="0">
              <a:latin typeface="Calibri"/>
              <a:ea typeface="Calibri"/>
              <a:cs typeface="Calibri"/>
              <a:sym typeface="Calibri"/>
            </a:endParaRPr>
          </a:p>
          <a:p>
            <a:pPr marL="342900" lvl="1" indent="0" algn="l" rtl="0">
              <a:spcBef>
                <a:spcPts val="518"/>
              </a:spcBef>
              <a:spcAft>
                <a:spcPts val="0"/>
              </a:spcAft>
              <a:buClr>
                <a:schemeClr val="dk1"/>
              </a:buClr>
              <a:buSzPct val="100000"/>
              <a:buNone/>
            </a:pPr>
            <a:endParaRPr dirty="0">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1859</TotalTime>
  <Words>947</Words>
  <Application>Microsoft Office PowerPoint</Application>
  <PresentationFormat>On-screen Show (4:3)</PresentationFormat>
  <Paragraphs>163</Paragraphs>
  <Slides>13</Slides>
  <Notes>7</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1" baseType="lpstr">
      <vt:lpstr>MS Mincho</vt:lpstr>
      <vt:lpstr>Arial</vt:lpstr>
      <vt:lpstr>Calibri</vt:lpstr>
      <vt:lpstr>Calibri Light</vt:lpstr>
      <vt:lpstr>Oswald</vt:lpstr>
      <vt:lpstr>PT Serif</vt:lpstr>
      <vt:lpstr>Office Theme</vt:lpstr>
      <vt:lpstr>Adobe Acrobat Document</vt:lpstr>
      <vt:lpstr>Transportation Data and Advocacy </vt:lpstr>
      <vt:lpstr>PowerPoint Presentation</vt:lpstr>
      <vt:lpstr>PowerPoint Presentation</vt:lpstr>
      <vt:lpstr>PowerPoint Presentation</vt:lpstr>
      <vt:lpstr>PowerPoint Presentation</vt:lpstr>
      <vt:lpstr>PowerPoint Presentation</vt:lpstr>
      <vt:lpstr>Transportation 101 Advocacy Workshops </vt:lpstr>
      <vt:lpstr>What is T101?</vt:lpstr>
      <vt:lpstr>Overview of sessions</vt:lpstr>
      <vt:lpstr>What will be the results?</vt:lpstr>
      <vt:lpstr>Data + Storytelling =  Individual Action Plans </vt:lpstr>
      <vt:lpstr>Power Mapping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Kathleen</dc:creator>
  <cp:lastModifiedBy>Eric Norton</cp:lastModifiedBy>
  <cp:revision>33</cp:revision>
  <dcterms:created xsi:type="dcterms:W3CDTF">2017-01-09T19:42:44Z</dcterms:created>
  <dcterms:modified xsi:type="dcterms:W3CDTF">2026-07-16T12:02:50Z</dcterms:modified>
</cp:coreProperties>
</file>